
<file path=[Content_Types].xml><?xml version="1.0" encoding="utf-8"?>
<Types xmlns="http://schemas.openxmlformats.org/package/2006/content-types">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81"/>
  </p:notesMasterIdLst>
  <p:handoutMasterIdLst>
    <p:handoutMasterId r:id="rId82"/>
  </p:handoutMasterIdLst>
  <p:sldIdLst>
    <p:sldId id="256" r:id="rId2"/>
    <p:sldId id="266" r:id="rId3"/>
    <p:sldId id="314" r:id="rId4"/>
    <p:sldId id="321" r:id="rId5"/>
    <p:sldId id="322" r:id="rId6"/>
    <p:sldId id="323" r:id="rId7"/>
    <p:sldId id="324" r:id="rId8"/>
    <p:sldId id="325" r:id="rId9"/>
    <p:sldId id="326" r:id="rId10"/>
    <p:sldId id="327" r:id="rId11"/>
    <p:sldId id="370" r:id="rId12"/>
    <p:sldId id="328" r:id="rId13"/>
    <p:sldId id="392" r:id="rId14"/>
    <p:sldId id="382" r:id="rId15"/>
    <p:sldId id="258" r:id="rId16"/>
    <p:sldId id="329" r:id="rId17"/>
    <p:sldId id="330" r:id="rId18"/>
    <p:sldId id="331" r:id="rId19"/>
    <p:sldId id="332" r:id="rId20"/>
    <p:sldId id="383" r:id="rId21"/>
    <p:sldId id="384" r:id="rId22"/>
    <p:sldId id="385" r:id="rId23"/>
    <p:sldId id="387" r:id="rId24"/>
    <p:sldId id="390" r:id="rId25"/>
    <p:sldId id="391" r:id="rId26"/>
    <p:sldId id="334" r:id="rId27"/>
    <p:sldId id="333" r:id="rId28"/>
    <p:sldId id="339" r:id="rId29"/>
    <p:sldId id="371" r:id="rId30"/>
    <p:sldId id="340" r:id="rId31"/>
    <p:sldId id="372" r:id="rId32"/>
    <p:sldId id="373" r:id="rId33"/>
    <p:sldId id="259" r:id="rId34"/>
    <p:sldId id="335" r:id="rId35"/>
    <p:sldId id="366" r:id="rId36"/>
    <p:sldId id="367" r:id="rId37"/>
    <p:sldId id="336" r:id="rId38"/>
    <p:sldId id="342" r:id="rId39"/>
    <p:sldId id="343" r:id="rId40"/>
    <p:sldId id="337" r:id="rId41"/>
    <p:sldId id="319" r:id="rId42"/>
    <p:sldId id="368" r:id="rId43"/>
    <p:sldId id="262" r:id="rId44"/>
    <p:sldId id="344" r:id="rId45"/>
    <p:sldId id="345" r:id="rId46"/>
    <p:sldId id="393" r:id="rId47"/>
    <p:sldId id="394" r:id="rId48"/>
    <p:sldId id="395" r:id="rId49"/>
    <p:sldId id="346" r:id="rId50"/>
    <p:sldId id="263" r:id="rId51"/>
    <p:sldId id="306" r:id="rId52"/>
    <p:sldId id="307" r:id="rId53"/>
    <p:sldId id="349" r:id="rId54"/>
    <p:sldId id="295" r:id="rId55"/>
    <p:sldId id="308" r:id="rId56"/>
    <p:sldId id="287" r:id="rId57"/>
    <p:sldId id="309" r:id="rId58"/>
    <p:sldId id="264" r:id="rId59"/>
    <p:sldId id="293" r:id="rId60"/>
    <p:sldId id="294" r:id="rId61"/>
    <p:sldId id="310" r:id="rId62"/>
    <p:sldId id="374" r:id="rId63"/>
    <p:sldId id="375" r:id="rId64"/>
    <p:sldId id="376" r:id="rId65"/>
    <p:sldId id="377" r:id="rId66"/>
    <p:sldId id="378" r:id="rId67"/>
    <p:sldId id="379" r:id="rId68"/>
    <p:sldId id="380" r:id="rId69"/>
    <p:sldId id="311" r:id="rId70"/>
    <p:sldId id="288" r:id="rId71"/>
    <p:sldId id="289" r:id="rId72"/>
    <p:sldId id="292" r:id="rId73"/>
    <p:sldId id="312" r:id="rId74"/>
    <p:sldId id="396" r:id="rId75"/>
    <p:sldId id="291" r:id="rId76"/>
    <p:sldId id="290" r:id="rId77"/>
    <p:sldId id="267" r:id="rId78"/>
    <p:sldId id="397" r:id="rId79"/>
    <p:sldId id="369" r:id="rId8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hmad t" initials="at" lastIdx="1" clrIdx="0">
    <p:extLst>
      <p:ext uri="{19B8F6BF-5375-455C-9EA6-DF929625EA0E}">
        <p15:presenceInfo xmlns:p15="http://schemas.microsoft.com/office/powerpoint/2012/main" userId="0693c52727a1b0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3067" autoAdjust="0"/>
  </p:normalViewPr>
  <p:slideViewPr>
    <p:cSldViewPr snapToGrid="0" snapToObjects="1">
      <p:cViewPr varScale="1">
        <p:scale>
          <a:sx n="89" d="100"/>
          <a:sy n="89" d="100"/>
        </p:scale>
        <p:origin x="2244" y="-54"/>
      </p:cViewPr>
      <p:guideLst>
        <p:guide orient="horz" pos="2160"/>
        <p:guide pos="2880"/>
      </p:guideLst>
    </p:cSldViewPr>
  </p:slideViewPr>
  <p:outlineViewPr>
    <p:cViewPr>
      <p:scale>
        <a:sx n="33" d="100"/>
        <a:sy n="33" d="100"/>
      </p:scale>
      <p:origin x="0" y="-5453"/>
    </p:cViewPr>
  </p:outlineViewPr>
  <p:notesTextViewPr>
    <p:cViewPr>
      <p:scale>
        <a:sx n="125" d="100"/>
        <a:sy n="125" d="100"/>
      </p:scale>
      <p:origin x="0" y="0"/>
    </p:cViewPr>
  </p:notesTextViewPr>
  <p:sorterViewPr>
    <p:cViewPr>
      <p:scale>
        <a:sx n="100" d="100"/>
        <a:sy n="100" d="100"/>
      </p:scale>
      <p:origin x="0" y="36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4-07T02:44:58.158" idx="1">
    <p:pos x="5425" y="3221"/>
    <p:text/>
    <p:extLst>
      <p:ext uri="{C676402C-5697-4E1C-873F-D02D1690AC5C}">
        <p15:threadingInfo xmlns:p15="http://schemas.microsoft.com/office/powerpoint/2012/main" timeZoneBias="-21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6019BD-5A9C-D247-A352-90D6F932FC39}" type="datetimeFigureOut">
              <a:rPr lang="en-US" smtClean="0"/>
              <a:t>11/9/2024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8A5312-93A2-4C41-AFD8-B93FA8A91C3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84F9F3-EF58-DB4F-B0ED-0B6B850DA2DF}" type="datetimeFigureOut">
              <a:rPr lang="en-US" smtClean="0"/>
              <a:t>11/9/2024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ED926C-2523-DB4E-AA42-7803F6FA2B59}"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4</a:t>
            </a:fld>
            <a:endParaRPr lang="en-US"/>
          </a:p>
        </p:txBody>
      </p:sp>
    </p:spTree>
    <p:extLst>
      <p:ext uri="{BB962C8B-B14F-4D97-AF65-F5344CB8AC3E}">
        <p14:creationId xmlns:p14="http://schemas.microsoft.com/office/powerpoint/2010/main" val="177932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algn="ctr" rtl="0" eaLnBrk="1" fontAlgn="t" latinLnBrk="0" hangingPunct="1">
              <a:lnSpc>
                <a:spcPct val="107000"/>
              </a:lnSpc>
              <a:spcBef>
                <a:spcPts val="0"/>
              </a:spcBef>
              <a:spcAft>
                <a:spcPts val="0"/>
              </a:spcAft>
            </a:pPr>
            <a:r>
              <a:rPr lang="en-US" sz="1800" b="1" i="0" u="none" strike="noStrike" kern="1200" cap="all" dirty="0">
                <a:solidFill>
                  <a:srgbClr val="FFFFFF"/>
                </a:solidFill>
                <a:effectLst/>
                <a:latin typeface="Calibri" panose="020F0502020204030204" pitchFamily="34" charset="0"/>
              </a:rPr>
              <a:t>Aspect</a:t>
            </a:r>
            <a:endParaRPr lang="en-US" sz="1800" b="0" i="0" u="none" strike="noStrike" dirty="0">
              <a:effectLst/>
              <a:latin typeface="Arial" panose="020B0604020202020204" pitchFamily="34" charset="0"/>
            </a:endParaRPr>
          </a:p>
          <a:p>
            <a:pPr marL="0" marR="0" algn="ctr" rtl="0" eaLnBrk="1" fontAlgn="t" latinLnBrk="0" hangingPunct="1">
              <a:lnSpc>
                <a:spcPct val="107000"/>
              </a:lnSpc>
              <a:spcBef>
                <a:spcPts val="0"/>
              </a:spcBef>
              <a:spcAft>
                <a:spcPts val="0"/>
              </a:spcAft>
            </a:pPr>
            <a:r>
              <a:rPr lang="en-US" sz="1800" b="1" i="0" u="none" strike="noStrike" kern="1200" cap="all" dirty="0">
                <a:solidFill>
                  <a:srgbClr val="FFFFFF"/>
                </a:solidFill>
                <a:effectLst/>
                <a:latin typeface="Calibri" panose="020F0502020204030204" pitchFamily="34" charset="0"/>
              </a:rPr>
              <a:t>Plan-Driven Development</a:t>
            </a:r>
            <a:endParaRPr lang="en-US" sz="1800" b="0" i="0" u="none" strike="noStrike" dirty="0">
              <a:effectLst/>
              <a:latin typeface="Arial" panose="020B0604020202020204" pitchFamily="34" charset="0"/>
            </a:endParaRPr>
          </a:p>
          <a:p>
            <a:pPr marL="0" marR="0" algn="ctr" rtl="0" eaLnBrk="1" fontAlgn="t" latinLnBrk="0" hangingPunct="1">
              <a:lnSpc>
                <a:spcPct val="107000"/>
              </a:lnSpc>
              <a:spcBef>
                <a:spcPts val="0"/>
              </a:spcBef>
              <a:spcAft>
                <a:spcPts val="0"/>
              </a:spcAft>
            </a:pPr>
            <a:r>
              <a:rPr lang="en-US" sz="1800" b="1" i="0" u="none" strike="noStrike" kern="1200" cap="all" dirty="0">
                <a:solidFill>
                  <a:srgbClr val="FFFFFF"/>
                </a:solidFill>
                <a:effectLst/>
                <a:latin typeface="Calibri" panose="020F0502020204030204" pitchFamily="34" charset="0"/>
              </a:rPr>
              <a:t>Agile Development</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1" i="0" u="none" strike="noStrike" kern="1200" cap="all" dirty="0">
                <a:solidFill>
                  <a:srgbClr val="FFFFFF"/>
                </a:solidFill>
                <a:effectLst/>
                <a:latin typeface="Calibri" panose="020F0502020204030204" pitchFamily="34" charset="0"/>
              </a:rPr>
              <a:t>Process Flow</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0" i="0" u="none" strike="noStrike" kern="1200" dirty="0">
                <a:solidFill>
                  <a:srgbClr val="000000"/>
                </a:solidFill>
                <a:effectLst/>
                <a:latin typeface="Calibri" panose="020F0502020204030204" pitchFamily="34" charset="0"/>
              </a:rPr>
              <a:t>Sequential or stage-based (e.g., waterfall or incremental)</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0" i="0" u="none" strike="noStrike" kern="1200" dirty="0">
                <a:solidFill>
                  <a:srgbClr val="000000"/>
                </a:solidFill>
                <a:effectLst/>
                <a:latin typeface="Calibri" panose="020F0502020204030204" pitchFamily="34" charset="0"/>
              </a:rPr>
              <a:t>Iterative and incremental</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1" i="0" u="none" strike="noStrike" kern="1200" cap="all" dirty="0">
                <a:solidFill>
                  <a:srgbClr val="FFFFFF"/>
                </a:solidFill>
                <a:effectLst/>
                <a:latin typeface="Calibri" panose="020F0502020204030204" pitchFamily="34" charset="0"/>
              </a:rPr>
              <a:t>Documentation</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0" i="0" u="none" strike="noStrike" kern="1200" dirty="0">
                <a:solidFill>
                  <a:srgbClr val="000000"/>
                </a:solidFill>
                <a:effectLst/>
                <a:latin typeface="Calibri" panose="020F0502020204030204" pitchFamily="34" charset="0"/>
              </a:rPr>
              <a:t>Heavy, detailed upfront documentation</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0" i="0" u="none" strike="noStrike" kern="1200" dirty="0">
                <a:solidFill>
                  <a:srgbClr val="000000"/>
                </a:solidFill>
                <a:effectLst/>
                <a:latin typeface="Calibri" panose="020F0502020204030204" pitchFamily="34" charset="0"/>
              </a:rPr>
              <a:t>Lightweight and minimal documentation</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1" i="0" u="none" strike="noStrike" kern="1200" cap="all" dirty="0">
                <a:solidFill>
                  <a:srgbClr val="FFFFFF"/>
                </a:solidFill>
                <a:effectLst/>
                <a:latin typeface="Calibri" panose="020F0502020204030204" pitchFamily="34" charset="0"/>
              </a:rPr>
              <a:t>Customer Involvement</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0" i="0" u="none" strike="noStrike" kern="1200" dirty="0">
                <a:solidFill>
                  <a:srgbClr val="000000"/>
                </a:solidFill>
                <a:effectLst/>
                <a:latin typeface="Calibri" panose="020F0502020204030204" pitchFamily="34" charset="0"/>
              </a:rPr>
              <a:t>Limited to the requirements phase</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0" i="0" u="none" strike="noStrike" kern="1200" dirty="0">
                <a:solidFill>
                  <a:srgbClr val="000000"/>
                </a:solidFill>
                <a:effectLst/>
                <a:latin typeface="Calibri" panose="020F0502020204030204" pitchFamily="34" charset="0"/>
              </a:rPr>
              <a:t>Frequent, continuous collaboration with customers</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1" i="0" u="none" strike="noStrike" kern="1200" cap="all" dirty="0">
                <a:solidFill>
                  <a:srgbClr val="FFFFFF"/>
                </a:solidFill>
                <a:effectLst/>
                <a:latin typeface="Calibri" panose="020F0502020204030204" pitchFamily="34" charset="0"/>
              </a:rPr>
              <a:t>Flexibility to Changes</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0" i="0" u="none" strike="noStrike" kern="1200" dirty="0">
                <a:solidFill>
                  <a:srgbClr val="000000"/>
                </a:solidFill>
                <a:effectLst/>
                <a:latin typeface="Calibri" panose="020F0502020204030204" pitchFamily="34" charset="0"/>
              </a:rPr>
              <a:t>Low – Changes require formal change requests</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0" i="0" u="none" strike="noStrike" kern="1200" dirty="0">
                <a:solidFill>
                  <a:srgbClr val="000000"/>
                </a:solidFill>
                <a:effectLst/>
                <a:latin typeface="Calibri" panose="020F0502020204030204" pitchFamily="34" charset="0"/>
              </a:rPr>
              <a:t>High – Changes are embraced and incorporated iteratively</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1" i="0" u="none" strike="noStrike" kern="1200" cap="all" dirty="0">
                <a:solidFill>
                  <a:srgbClr val="FFFFFF"/>
                </a:solidFill>
                <a:effectLst/>
                <a:latin typeface="Calibri" panose="020F0502020204030204" pitchFamily="34" charset="0"/>
              </a:rPr>
              <a:t>Delivery Approach</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0" i="0" u="none" strike="noStrike" kern="1200" dirty="0">
                <a:solidFill>
                  <a:srgbClr val="000000"/>
                </a:solidFill>
                <a:effectLst/>
                <a:latin typeface="Calibri" panose="020F0502020204030204" pitchFamily="34" charset="0"/>
              </a:rPr>
              <a:t>Full product or large increments</a:t>
            </a:r>
            <a:endParaRPr lang="en-US" sz="1800" b="0" i="0" u="none" strike="noStrike" dirty="0">
              <a:effectLst/>
              <a:latin typeface="Arial" panose="020B0604020202020204" pitchFamily="34" charset="0"/>
            </a:endParaRPr>
          </a:p>
          <a:p>
            <a:pPr marL="0" marR="0" algn="l" rtl="0" eaLnBrk="1" fontAlgn="t" latinLnBrk="0" hangingPunct="1">
              <a:lnSpc>
                <a:spcPct val="107000"/>
              </a:lnSpc>
              <a:spcBef>
                <a:spcPts val="0"/>
              </a:spcBef>
              <a:spcAft>
                <a:spcPts val="0"/>
              </a:spcAft>
            </a:pPr>
            <a:r>
              <a:rPr lang="en-US" sz="1800" b="0" i="0" u="none" strike="noStrike" kern="1200" dirty="0">
                <a:solidFill>
                  <a:srgbClr val="000000"/>
                </a:solidFill>
                <a:effectLst/>
                <a:latin typeface="Calibri" panose="020F0502020204030204" pitchFamily="34" charset="0"/>
              </a:rPr>
              <a:t>Frequent small increments (working software each sprint)</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14</a:t>
            </a:fld>
            <a:endParaRPr lang="en-US"/>
          </a:p>
        </p:txBody>
      </p:sp>
    </p:spTree>
    <p:extLst>
      <p:ext uri="{BB962C8B-B14F-4D97-AF65-F5344CB8AC3E}">
        <p14:creationId xmlns:p14="http://schemas.microsoft.com/office/powerpoint/2010/main" val="3163597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توسعه برنامه محور</a:t>
            </a:r>
          </a:p>
          <a:p>
            <a:pPr algn="r" rtl="1"/>
            <a:r>
              <a:rPr lang="fa-IR" dirty="0"/>
              <a:t>یک رویکرد برنامه محور برای مهندسی نرم افزار حول مراحل توسعه جداگانه با خروجی هایی است که در هر یک از این مراحل از قبل برنامه ریزی شده است.</a:t>
            </a:r>
          </a:p>
          <a:p>
            <a:pPr algn="r" rtl="1"/>
            <a:r>
              <a:rPr lang="fa-IR" dirty="0"/>
              <a:t>نه لزوماً مدل آبشار - توسعه تدریجی برنامه محور امکان پذیر است</a:t>
            </a:r>
          </a:p>
          <a:p>
            <a:pPr algn="r" rtl="1"/>
            <a:r>
              <a:rPr lang="fa-IR" dirty="0"/>
              <a:t>تکرار در فعالیت ها رخ می دهد.</a:t>
            </a:r>
          </a:p>
          <a:p>
            <a:pPr algn="r" rtl="1"/>
            <a:r>
              <a:rPr lang="fa-IR" dirty="0"/>
              <a:t>توسعه چابک</a:t>
            </a:r>
          </a:p>
          <a:p>
            <a:pPr algn="r" rtl="1"/>
            <a:r>
              <a:rPr lang="fa-IR" dirty="0"/>
              <a:t>مشخصات، طراحی، پیاده‌سازی و آزمایش به صورت میان برگه‌ای هستند و خروجی‌های فرآیند توسعه از طریق فرآیند مذاکره در طول فرآیند توسعه نرم‌افزار تصمیم‌گیری می‌شوند.</a:t>
            </a:r>
            <a:endParaRPr lang="en-US" dirty="0"/>
          </a:p>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15</a:t>
            </a:fld>
            <a:endParaRPr lang="en-US"/>
          </a:p>
        </p:txBody>
      </p:sp>
    </p:spTree>
    <p:extLst>
      <p:ext uri="{BB962C8B-B14F-4D97-AF65-F5344CB8AC3E}">
        <p14:creationId xmlns:p14="http://schemas.microsoft.com/office/powerpoint/2010/main" val="648945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lgn="r" rtl="1"/>
            <a:r>
              <a:rPr lang="fa-IR" b="1" dirty="0"/>
              <a:t>مثال 1: توسعه یک سیستم بانکی با رعایت قوانین نظارتی (رویکرد ترکیبی)</a:t>
            </a:r>
          </a:p>
          <a:p>
            <a:pPr algn="r" rtl="1"/>
            <a:r>
              <a:rPr lang="fa-IR" b="1" dirty="0"/>
              <a:t>پروژه</a:t>
            </a:r>
            <a:r>
              <a:rPr lang="fa-IR" dirty="0"/>
              <a:t>: ساخت یک پلتفرم بانکداری آنلاین با الزامات سخت‌گیرانه نظارتی.</a:t>
            </a:r>
            <a:br>
              <a:rPr lang="fa-IR" dirty="0"/>
            </a:br>
            <a:r>
              <a:rPr lang="fa-IR" b="1" dirty="0"/>
              <a:t>رویکرد ترکیبی</a:t>
            </a:r>
            <a:r>
              <a:rPr lang="fa-IR" dirty="0"/>
              <a:t>:</a:t>
            </a:r>
          </a:p>
          <a:p>
            <a:pPr algn="r" rtl="1">
              <a:buFont typeface="Arial" panose="020B0604020202020204" pitchFamily="34" charset="0"/>
              <a:buChar char="•"/>
            </a:pPr>
            <a:r>
              <a:rPr lang="fa-IR" b="1" dirty="0"/>
              <a:t>بخش برنامه‌ریزی‌شده</a:t>
            </a:r>
            <a:r>
              <a:rPr lang="fa-IR" dirty="0"/>
              <a:t>:</a:t>
            </a:r>
          </a:p>
          <a:p>
            <a:pPr marL="742950" lvl="1" indent="-285750" algn="r" rtl="1">
              <a:buFont typeface="Arial" panose="020B0604020202020204" pitchFamily="34" charset="0"/>
              <a:buChar char="•"/>
            </a:pPr>
            <a:r>
              <a:rPr lang="fa-IR" dirty="0"/>
              <a:t>پروژه با </a:t>
            </a:r>
            <a:r>
              <a:rPr lang="fa-IR" b="1" dirty="0"/>
              <a:t>مستندسازی دقیق ماژول‌های اصلی</a:t>
            </a:r>
            <a:r>
              <a:rPr lang="fa-IR" dirty="0"/>
              <a:t> مانند احراز هویت کاربران، مدیریت تراکنش‌ها و رعایت مقررات مالی آغاز می‌شود.</a:t>
            </a:r>
          </a:p>
          <a:p>
            <a:pPr marL="742950" lvl="1" indent="-285750" algn="r" rtl="1">
              <a:buFont typeface="Arial" panose="020B0604020202020204" pitchFamily="34" charset="0"/>
              <a:buChar char="•"/>
            </a:pPr>
            <a:r>
              <a:rPr lang="fa-IR" dirty="0"/>
              <a:t>در </a:t>
            </a:r>
            <a:r>
              <a:rPr lang="fa-IR" b="1" dirty="0"/>
              <a:t>فاز طراحی رسمی</a:t>
            </a:r>
            <a:r>
              <a:rPr lang="fa-IR" dirty="0"/>
              <a:t>، اطمینان حاصل می‌شود که پروتکل‌های امنیتی و استانداردهای نظارتی به‌درستی اجرا شوند.</a:t>
            </a:r>
          </a:p>
          <a:p>
            <a:pPr algn="r" rtl="1">
              <a:buFont typeface="Arial" panose="020B0604020202020204" pitchFamily="34" charset="0"/>
              <a:buChar char="•"/>
            </a:pPr>
            <a:r>
              <a:rPr lang="fa-IR" b="1" dirty="0"/>
              <a:t>بخش چابک</a:t>
            </a:r>
            <a:r>
              <a:rPr lang="fa-IR" dirty="0"/>
              <a:t>:</a:t>
            </a:r>
          </a:p>
          <a:p>
            <a:pPr marL="742950" lvl="1" indent="-285750" algn="r" rtl="1">
              <a:buFont typeface="Arial" panose="020B0604020202020204" pitchFamily="34" charset="0"/>
              <a:buChar char="•"/>
            </a:pPr>
            <a:r>
              <a:rPr lang="fa-IR" dirty="0"/>
              <a:t>ویژگی‌های غیراصلی مانند رابط کاربری و سیستم اعلان‌ها </a:t>
            </a:r>
            <a:r>
              <a:rPr lang="fa-IR" b="1" dirty="0"/>
              <a:t>به‌صورت تکرارشونده</a:t>
            </a:r>
            <a:r>
              <a:rPr lang="fa-IR" dirty="0"/>
              <a:t> توسعه می‌یابند.</a:t>
            </a:r>
          </a:p>
          <a:p>
            <a:pPr marL="742950" lvl="1" indent="-285750" algn="r" rtl="1">
              <a:buFont typeface="Arial" panose="020B0604020202020204" pitchFamily="34" charset="0"/>
              <a:buChar char="•"/>
            </a:pPr>
            <a:r>
              <a:rPr lang="fa-IR" b="1" dirty="0"/>
              <a:t>بازخوردهای ذینفعان داخلی و مشتریان</a:t>
            </a:r>
            <a:r>
              <a:rPr lang="fa-IR" dirty="0"/>
              <a:t> در طی اسپرینت‌های دو هفته‌ای جمع‌آوری و بهبودها انجام می‌شود.</a:t>
            </a:r>
          </a:p>
          <a:p>
            <a:pPr algn="r" rtl="1"/>
            <a:r>
              <a:rPr lang="fa-IR" b="1" dirty="0"/>
              <a:t>چرا این رویکرد موثر است؟</a:t>
            </a:r>
            <a:r>
              <a:rPr lang="fa-IR" dirty="0"/>
              <a:t>: نیازهای نظارتی مستلزم برنامه‌ریزی دقیق هستند، اما توسعه تکرارشونده امکان </a:t>
            </a:r>
            <a:r>
              <a:rPr lang="fa-IR" b="1" dirty="0"/>
              <a:t>تحویل سریع‌تر ویژگی‌های کاربرپسند</a:t>
            </a:r>
            <a:r>
              <a:rPr lang="fa-IR" dirty="0"/>
              <a:t> و تطبیق با نیازهای مشتری را فراهم می‌کند.</a:t>
            </a:r>
          </a:p>
          <a:p>
            <a:pPr algn="r" rtl="1"/>
            <a:endParaRPr lang="en-US" b="1" dirty="0"/>
          </a:p>
          <a:p>
            <a:pPr algn="r" rtl="1"/>
            <a:r>
              <a:rPr lang="fa-IR" b="1" dirty="0"/>
              <a:t>مثال 2: پلتفرم تجارت الکترونیک با تحویل چابک و طراحی برنامه‌ریزی‌شده در بخش پشتیبان</a:t>
            </a:r>
          </a:p>
          <a:p>
            <a:pPr algn="r" rtl="1"/>
            <a:r>
              <a:rPr lang="fa-IR" b="1" dirty="0"/>
              <a:t>پروژه</a:t>
            </a:r>
            <a:r>
              <a:rPr lang="fa-IR" dirty="0"/>
              <a:t>: توسعه یک پلتفرم تجارت الکترونیک با ماژول‌های مختلف (مدیریت موجودی، پردازش پرداخت، موتور پیشنهاد).</a:t>
            </a:r>
            <a:br>
              <a:rPr lang="fa-IR" dirty="0"/>
            </a:br>
            <a:r>
              <a:rPr lang="fa-IR" b="1" dirty="0"/>
              <a:t>رویکرد ترکیبی</a:t>
            </a:r>
            <a:r>
              <a:rPr lang="fa-IR" dirty="0"/>
              <a:t>:</a:t>
            </a:r>
          </a:p>
          <a:p>
            <a:pPr algn="r" rtl="1">
              <a:buFont typeface="Arial" panose="020B0604020202020204" pitchFamily="34" charset="0"/>
              <a:buChar char="•"/>
            </a:pPr>
            <a:r>
              <a:rPr lang="fa-IR" b="1" dirty="0"/>
              <a:t>بخش برنامه‌ریزی‌شده</a:t>
            </a:r>
            <a:r>
              <a:rPr lang="fa-IR" dirty="0"/>
              <a:t>:</a:t>
            </a:r>
          </a:p>
          <a:p>
            <a:pPr marL="742950" lvl="1" indent="-285750" algn="r" rtl="1">
              <a:buFont typeface="Arial" panose="020B0604020202020204" pitchFamily="34" charset="0"/>
              <a:buChar char="•"/>
            </a:pPr>
            <a:r>
              <a:rPr lang="fa-IR" dirty="0"/>
              <a:t>سیستم‌های پشتیبان مانند </a:t>
            </a:r>
            <a:r>
              <a:rPr lang="fa-IR" b="1" dirty="0"/>
              <a:t>مدیریت موجودی و پردازش پرداخت</a:t>
            </a:r>
            <a:r>
              <a:rPr lang="fa-IR" dirty="0"/>
              <a:t> از ابتدا به‌صورت دقیق برنامه‌ریزی و مستندسازی می‌شوند، زیرا باید با </a:t>
            </a:r>
            <a:r>
              <a:rPr lang="fa-IR" b="1" dirty="0"/>
              <a:t>سرویس‌های خارجی</a:t>
            </a:r>
            <a:r>
              <a:rPr lang="fa-IR" dirty="0"/>
              <a:t> (مانند درگاه‌های پرداخت) یکپارچه شوند.</a:t>
            </a:r>
          </a:p>
          <a:p>
            <a:pPr marL="742950" lvl="1" indent="-285750" algn="r" rtl="1">
              <a:buFont typeface="Arial" panose="020B0604020202020204" pitchFamily="34" charset="0"/>
              <a:buChar char="•"/>
            </a:pPr>
            <a:r>
              <a:rPr lang="fa-IR" dirty="0"/>
              <a:t>طراحی جامع، </a:t>
            </a:r>
            <a:r>
              <a:rPr lang="fa-IR" b="1" dirty="0"/>
              <a:t>مقیاس‌پذیری و قابلیت اطمینان</a:t>
            </a:r>
            <a:r>
              <a:rPr lang="fa-IR" dirty="0"/>
              <a:t> را برای دوره‌های اوج خرید تضمین می‌کند.</a:t>
            </a:r>
          </a:p>
          <a:p>
            <a:pPr algn="r" rtl="1">
              <a:buFont typeface="Arial" panose="020B0604020202020204" pitchFamily="34" charset="0"/>
              <a:buChar char="•"/>
            </a:pPr>
            <a:r>
              <a:rPr lang="fa-IR" b="1" dirty="0"/>
              <a:t>بخش چابک</a:t>
            </a:r>
            <a:r>
              <a:rPr lang="fa-IR" dirty="0"/>
              <a:t>:</a:t>
            </a:r>
          </a:p>
          <a:p>
            <a:pPr marL="742950" lvl="1" indent="-285750" algn="r" rtl="1">
              <a:buFont typeface="Arial" panose="020B0604020202020204" pitchFamily="34" charset="0"/>
              <a:buChar char="•"/>
            </a:pPr>
            <a:r>
              <a:rPr lang="fa-IR" dirty="0"/>
              <a:t>رابط کاربری و موتور پیشنهاد </a:t>
            </a:r>
            <a:r>
              <a:rPr lang="fa-IR" b="1" dirty="0"/>
              <a:t>به‌صورت تدریجی</a:t>
            </a:r>
            <a:r>
              <a:rPr lang="fa-IR" dirty="0"/>
              <a:t> توسعه می‌یابند و در هر اسپرینت هفتگی ویژگی‌های جدیدی مانند </a:t>
            </a:r>
            <a:r>
              <a:rPr lang="fa-IR" b="1" dirty="0"/>
              <a:t>پیشنهادات شخصی‌سازی‌شده</a:t>
            </a:r>
            <a:r>
              <a:rPr lang="fa-IR" dirty="0"/>
              <a:t> یا </a:t>
            </a:r>
            <a:r>
              <a:rPr lang="fa-IR" b="1" dirty="0"/>
              <a:t>بنرهای تخفیفی ویژه</a:t>
            </a:r>
            <a:r>
              <a:rPr lang="fa-IR" dirty="0"/>
              <a:t> ارائه می‌شود.</a:t>
            </a:r>
          </a:p>
          <a:p>
            <a:pPr marL="742950" lvl="1" indent="-285750" algn="r" rtl="1">
              <a:buFont typeface="Arial" panose="020B0604020202020204" pitchFamily="34" charset="0"/>
              <a:buChar char="•"/>
            </a:pPr>
            <a:r>
              <a:rPr lang="fa-IR" b="1" dirty="0"/>
              <a:t>بازخورد کاربران آزمایشی</a:t>
            </a:r>
            <a:r>
              <a:rPr lang="fa-IR" dirty="0"/>
              <a:t> در هر اسپرینت در طراحی لحاظ می‌شود.</a:t>
            </a:r>
          </a:p>
          <a:p>
            <a:pPr algn="r" rtl="1"/>
            <a:r>
              <a:rPr lang="fa-IR" b="1" dirty="0"/>
              <a:t>چرا این رویکرد موثر است؟</a:t>
            </a:r>
            <a:r>
              <a:rPr lang="fa-IR" dirty="0"/>
              <a:t>: سیستم‌های پشتیبان به برنامه‌ریزی دقیق نیاز دارند تا از بازکاری‌های پرهزینه جلوگیری شود، در حالی که </a:t>
            </a:r>
            <a:r>
              <a:rPr lang="fa-IR" b="1" dirty="0"/>
              <a:t>توسعه رابط کاربری از انعطاف‌پذیری چابک</a:t>
            </a:r>
            <a:r>
              <a:rPr lang="fa-IR" dirty="0"/>
              <a:t> برای پاسخ به انتظارات در حال تغییر مشتری بهره می‌برد.</a:t>
            </a:r>
          </a:p>
          <a:p>
            <a:endParaRPr lang="en-US" b="1" dirty="0"/>
          </a:p>
          <a:p>
            <a:r>
              <a:rPr lang="en-US" b="1" dirty="0"/>
              <a:t>Example 1: Developing a Banking System with Regulatory Compliance (Hybrid Approach)</a:t>
            </a:r>
          </a:p>
          <a:p>
            <a:pPr>
              <a:buFont typeface="Arial" panose="020B0604020202020204" pitchFamily="34" charset="0"/>
              <a:buChar char="•"/>
            </a:pPr>
            <a:r>
              <a:rPr lang="en-US" b="1" dirty="0"/>
              <a:t>Project</a:t>
            </a:r>
            <a:r>
              <a:rPr lang="en-US" dirty="0"/>
              <a:t>: Building an </a:t>
            </a:r>
            <a:r>
              <a:rPr lang="en-US" b="1" dirty="0"/>
              <a:t>online banking platform</a:t>
            </a:r>
            <a:r>
              <a:rPr lang="en-US" dirty="0"/>
              <a:t> with strict regulatory requirements.</a:t>
            </a:r>
          </a:p>
          <a:p>
            <a:pPr>
              <a:buFont typeface="Arial" panose="020B0604020202020204" pitchFamily="34" charset="0"/>
              <a:buChar char="•"/>
            </a:pPr>
            <a:r>
              <a:rPr lang="en-US" b="1" dirty="0"/>
              <a:t>Combination Approach</a:t>
            </a:r>
            <a:r>
              <a:rPr lang="en-US" dirty="0"/>
              <a:t>:</a:t>
            </a:r>
          </a:p>
          <a:p>
            <a:pPr marL="742950" lvl="1" indent="-285750">
              <a:buFont typeface="Arial" panose="020B0604020202020204" pitchFamily="34" charset="0"/>
              <a:buChar char="•"/>
            </a:pPr>
            <a:r>
              <a:rPr lang="en-US" b="1" dirty="0"/>
              <a:t>Plan-Driven Component</a:t>
            </a:r>
            <a:r>
              <a:rPr lang="en-US" dirty="0"/>
              <a:t>:</a:t>
            </a:r>
          </a:p>
          <a:p>
            <a:pPr marL="1143000" lvl="2" indent="-228600">
              <a:buFont typeface="Arial" panose="020B0604020202020204" pitchFamily="34" charset="0"/>
              <a:buChar char="•"/>
            </a:pPr>
            <a:r>
              <a:rPr lang="en-US" dirty="0"/>
              <a:t>The project starts with </a:t>
            </a:r>
            <a:r>
              <a:rPr lang="en-US" b="1" dirty="0"/>
              <a:t>detailed documentation</a:t>
            </a:r>
            <a:r>
              <a:rPr lang="en-US" dirty="0"/>
              <a:t> for core modules such as user authentication, transaction management, and compliance with financial regulations.</a:t>
            </a:r>
          </a:p>
          <a:p>
            <a:pPr marL="1143000" lvl="2" indent="-228600">
              <a:buFont typeface="Arial" panose="020B0604020202020204" pitchFamily="34" charset="0"/>
              <a:buChar char="•"/>
            </a:pPr>
            <a:r>
              <a:rPr lang="en-US" dirty="0"/>
              <a:t>A </a:t>
            </a:r>
            <a:r>
              <a:rPr lang="en-US" b="1" dirty="0"/>
              <a:t>formal design phase</a:t>
            </a:r>
            <a:r>
              <a:rPr lang="en-US" dirty="0"/>
              <a:t> ensures that security protocols and regulatory standards are adhered to.</a:t>
            </a:r>
          </a:p>
          <a:p>
            <a:pPr marL="742950" lvl="1" indent="-285750">
              <a:buFont typeface="Arial" panose="020B0604020202020204" pitchFamily="34" charset="0"/>
              <a:buChar char="•"/>
            </a:pPr>
            <a:r>
              <a:rPr lang="en-US" b="1" dirty="0"/>
              <a:t>Agile Component</a:t>
            </a:r>
            <a:r>
              <a:rPr lang="en-US" dirty="0"/>
              <a:t>:</a:t>
            </a:r>
          </a:p>
          <a:p>
            <a:pPr marL="1143000" lvl="2" indent="-228600">
              <a:buFont typeface="Arial" panose="020B0604020202020204" pitchFamily="34" charset="0"/>
              <a:buChar char="•"/>
            </a:pPr>
            <a:r>
              <a:rPr lang="en-US" dirty="0"/>
              <a:t>Non-critical features, such as the </a:t>
            </a:r>
            <a:r>
              <a:rPr lang="en-US" b="1" dirty="0"/>
              <a:t>user interface and notification system</a:t>
            </a:r>
            <a:r>
              <a:rPr lang="en-US" dirty="0"/>
              <a:t>, are developed iteratively.</a:t>
            </a:r>
          </a:p>
          <a:p>
            <a:pPr marL="1143000" lvl="2" indent="-228600">
              <a:buFont typeface="Arial" panose="020B0604020202020204" pitchFamily="34" charset="0"/>
              <a:buChar char="•"/>
            </a:pPr>
            <a:r>
              <a:rPr lang="en-US" dirty="0"/>
              <a:t>Feedback from internal stakeholders and customers is incorporated through </a:t>
            </a:r>
            <a:r>
              <a:rPr lang="en-US" b="1" dirty="0"/>
              <a:t>two-week sprints</a:t>
            </a:r>
            <a:r>
              <a:rPr lang="en-US" dirty="0"/>
              <a:t>, allowing frequent improvements.</a:t>
            </a:r>
          </a:p>
          <a:p>
            <a:r>
              <a:rPr lang="en-US" b="1" dirty="0"/>
              <a:t>Why This Approach Works</a:t>
            </a:r>
            <a:r>
              <a:rPr lang="en-US" dirty="0"/>
              <a:t>: Regulatory requirements demand strict planning, but iterative development enables faster delivery of user-friendly features and adjustments to customer needs.</a:t>
            </a:r>
          </a:p>
          <a:p>
            <a:r>
              <a:rPr lang="en-US" b="1" dirty="0"/>
              <a:t>Example 2: E-Commerce Platform with Agile Delivery and Planned Backend Design</a:t>
            </a:r>
          </a:p>
          <a:p>
            <a:pPr>
              <a:buFont typeface="Arial" panose="020B0604020202020204" pitchFamily="34" charset="0"/>
              <a:buChar char="•"/>
            </a:pPr>
            <a:r>
              <a:rPr lang="en-US" b="1" dirty="0"/>
              <a:t>Project</a:t>
            </a:r>
            <a:r>
              <a:rPr lang="en-US" dirty="0"/>
              <a:t>: Developing an </a:t>
            </a:r>
            <a:r>
              <a:rPr lang="en-US" b="1" dirty="0"/>
              <a:t>e-commerce platform</a:t>
            </a:r>
            <a:r>
              <a:rPr lang="en-US" dirty="0"/>
              <a:t> with multiple modules (inventory management, payment processing, recommendation engine).</a:t>
            </a:r>
          </a:p>
          <a:p>
            <a:pPr>
              <a:buFont typeface="Arial" panose="020B0604020202020204" pitchFamily="34" charset="0"/>
              <a:buChar char="•"/>
            </a:pPr>
            <a:r>
              <a:rPr lang="en-US" b="1" dirty="0"/>
              <a:t>Combination Approach</a:t>
            </a:r>
            <a:r>
              <a:rPr lang="en-US" dirty="0"/>
              <a:t>:</a:t>
            </a:r>
          </a:p>
          <a:p>
            <a:pPr marL="742950" lvl="1" indent="-285750">
              <a:buFont typeface="Arial" panose="020B0604020202020204" pitchFamily="34" charset="0"/>
              <a:buChar char="•"/>
            </a:pPr>
            <a:r>
              <a:rPr lang="en-US" b="1" dirty="0"/>
              <a:t>Plan-Driven Component</a:t>
            </a:r>
            <a:r>
              <a:rPr lang="en-US" dirty="0"/>
              <a:t>:</a:t>
            </a:r>
          </a:p>
          <a:p>
            <a:pPr marL="1143000" lvl="2" indent="-228600">
              <a:buFont typeface="Arial" panose="020B0604020202020204" pitchFamily="34" charset="0"/>
              <a:buChar char="•"/>
            </a:pPr>
            <a:r>
              <a:rPr lang="en-US" dirty="0"/>
              <a:t>The </a:t>
            </a:r>
            <a:r>
              <a:rPr lang="en-US" b="1" dirty="0"/>
              <a:t>backend systems</a:t>
            </a:r>
            <a:r>
              <a:rPr lang="en-US" dirty="0"/>
              <a:t> (inventory management, payment processing) are carefully planned and documented upfront, as they must integrate with multiple external services (e.g., payment gateways).</a:t>
            </a:r>
          </a:p>
          <a:p>
            <a:pPr marL="1143000" lvl="2" indent="-228600">
              <a:buFont typeface="Arial" panose="020B0604020202020204" pitchFamily="34" charset="0"/>
              <a:buChar char="•"/>
            </a:pPr>
            <a:r>
              <a:rPr lang="en-US" dirty="0"/>
              <a:t>A </a:t>
            </a:r>
            <a:r>
              <a:rPr lang="en-US" b="1" dirty="0"/>
              <a:t>comprehensive design</a:t>
            </a:r>
            <a:r>
              <a:rPr lang="en-US" dirty="0"/>
              <a:t> ensures scalability and reliability for peak shopping periods.</a:t>
            </a:r>
          </a:p>
          <a:p>
            <a:pPr marL="742950" lvl="1" indent="-285750">
              <a:buFont typeface="Arial" panose="020B0604020202020204" pitchFamily="34" charset="0"/>
              <a:buChar char="•"/>
            </a:pPr>
            <a:r>
              <a:rPr lang="en-US" b="1" dirty="0"/>
              <a:t>Agile Component</a:t>
            </a:r>
            <a:r>
              <a:rPr lang="en-US" dirty="0"/>
              <a:t>:</a:t>
            </a:r>
          </a:p>
          <a:p>
            <a:pPr marL="1143000" lvl="2" indent="-228600">
              <a:buFont typeface="Arial" panose="020B0604020202020204" pitchFamily="34" charset="0"/>
              <a:buChar char="•"/>
            </a:pPr>
            <a:r>
              <a:rPr lang="en-US" dirty="0"/>
              <a:t>The </a:t>
            </a:r>
            <a:r>
              <a:rPr lang="en-US" b="1" dirty="0"/>
              <a:t>customer-facing UI and recommendation engine</a:t>
            </a:r>
            <a:r>
              <a:rPr lang="en-US" dirty="0"/>
              <a:t> are built incrementally, with weekly sprints delivering new features such as personalized suggestions or special discount banners.</a:t>
            </a:r>
          </a:p>
          <a:p>
            <a:pPr marL="1143000" lvl="2" indent="-228600">
              <a:buFont typeface="Arial" panose="020B0604020202020204" pitchFamily="34" charset="0"/>
              <a:buChar char="•"/>
            </a:pPr>
            <a:r>
              <a:rPr lang="en-US" dirty="0"/>
              <a:t>Continuous feedback from test users is integrated into the design during each sprint.</a:t>
            </a:r>
          </a:p>
          <a:p>
            <a:r>
              <a:rPr lang="en-US" b="1" dirty="0"/>
              <a:t>Why This Approach Works</a:t>
            </a:r>
            <a:r>
              <a:rPr lang="en-US" dirty="0"/>
              <a:t>: Backend systems need careful planning to avoid costly rework, while front-end development benefits from the flexibility of agile to meet evolving customer expectations.</a:t>
            </a:r>
          </a:p>
          <a:p>
            <a:r>
              <a:rPr lang="en-US" b="1" dirty="0"/>
              <a:t>Example 3: Government System with Agile Prototyping and Plan-Driven Execution</a:t>
            </a:r>
          </a:p>
          <a:p>
            <a:pPr>
              <a:buFont typeface="Arial" panose="020B0604020202020204" pitchFamily="34" charset="0"/>
              <a:buChar char="•"/>
            </a:pPr>
            <a:r>
              <a:rPr lang="en-US" b="1" dirty="0"/>
              <a:t>Project</a:t>
            </a:r>
            <a:r>
              <a:rPr lang="en-US" dirty="0"/>
              <a:t>: Creating a </a:t>
            </a:r>
            <a:r>
              <a:rPr lang="en-US" b="1" dirty="0"/>
              <a:t>public health information system</a:t>
            </a:r>
            <a:r>
              <a:rPr lang="en-US" dirty="0"/>
              <a:t> for a government agency.</a:t>
            </a:r>
          </a:p>
          <a:p>
            <a:pPr>
              <a:buFont typeface="Arial" panose="020B0604020202020204" pitchFamily="34" charset="0"/>
              <a:buChar char="•"/>
            </a:pPr>
            <a:r>
              <a:rPr lang="en-US" b="1" dirty="0"/>
              <a:t>Combination Approach</a:t>
            </a:r>
            <a:r>
              <a:rPr lang="en-US" dirty="0"/>
              <a:t>:</a:t>
            </a:r>
          </a:p>
          <a:p>
            <a:pPr marL="742950" lvl="1" indent="-285750">
              <a:buFont typeface="Arial" panose="020B0604020202020204" pitchFamily="34" charset="0"/>
              <a:buChar char="•"/>
            </a:pPr>
            <a:r>
              <a:rPr lang="en-US" b="1" dirty="0"/>
              <a:t>Agile Component</a:t>
            </a:r>
            <a:r>
              <a:rPr lang="en-US" dirty="0"/>
              <a:t>:</a:t>
            </a:r>
          </a:p>
          <a:p>
            <a:pPr marL="1143000" lvl="2" indent="-228600">
              <a:buFont typeface="Arial" panose="020B0604020202020204" pitchFamily="34" charset="0"/>
              <a:buChar char="•"/>
            </a:pPr>
            <a:r>
              <a:rPr lang="en-US" dirty="0"/>
              <a:t>The team starts with an </a:t>
            </a:r>
            <a:r>
              <a:rPr lang="en-US" b="1" dirty="0"/>
              <a:t>agile prototyping phase</a:t>
            </a:r>
            <a:r>
              <a:rPr lang="en-US" dirty="0"/>
              <a:t> to explore different ways of visualizing data and receiving feedback from public health officials.</a:t>
            </a:r>
          </a:p>
          <a:p>
            <a:pPr marL="1143000" lvl="2" indent="-228600">
              <a:buFont typeface="Arial" panose="020B0604020202020204" pitchFamily="34" charset="0"/>
              <a:buChar char="•"/>
            </a:pPr>
            <a:r>
              <a:rPr lang="en-US" dirty="0"/>
              <a:t>Multiple versions of </a:t>
            </a:r>
            <a:r>
              <a:rPr lang="en-US" b="1" dirty="0"/>
              <a:t>dashboards</a:t>
            </a:r>
            <a:r>
              <a:rPr lang="en-US" dirty="0"/>
              <a:t> and </a:t>
            </a:r>
            <a:r>
              <a:rPr lang="en-US" b="1" dirty="0"/>
              <a:t>reporting tools</a:t>
            </a:r>
            <a:r>
              <a:rPr lang="en-US" dirty="0"/>
              <a:t> are developed in short sprints to identify the most user-friendly design.</a:t>
            </a:r>
          </a:p>
          <a:p>
            <a:pPr marL="742950" lvl="1" indent="-285750">
              <a:buFont typeface="Arial" panose="020B0604020202020204" pitchFamily="34" charset="0"/>
              <a:buChar char="•"/>
            </a:pPr>
            <a:r>
              <a:rPr lang="en-US" b="1" dirty="0"/>
              <a:t>Plan-Driven Component</a:t>
            </a:r>
            <a:r>
              <a:rPr lang="en-US" dirty="0"/>
              <a:t>:</a:t>
            </a:r>
          </a:p>
          <a:p>
            <a:pPr marL="1143000" lvl="2" indent="-228600">
              <a:buFont typeface="Arial" panose="020B0604020202020204" pitchFamily="34" charset="0"/>
              <a:buChar char="•"/>
            </a:pPr>
            <a:r>
              <a:rPr lang="en-US" dirty="0"/>
              <a:t>After finalizing the prototype, the </a:t>
            </a:r>
            <a:r>
              <a:rPr lang="en-US" b="1" dirty="0"/>
              <a:t>core system architecture</a:t>
            </a:r>
            <a:r>
              <a:rPr lang="en-US" dirty="0"/>
              <a:t> (data storage, security infrastructure) is developed using a plan-driven approach to ensure compliance with government standards and scalability.</a:t>
            </a:r>
          </a:p>
          <a:p>
            <a:pPr marL="1143000" lvl="2" indent="-228600">
              <a:buFont typeface="Arial" panose="020B0604020202020204" pitchFamily="34" charset="0"/>
              <a:buChar char="•"/>
            </a:pPr>
            <a:r>
              <a:rPr lang="en-US" b="1" dirty="0"/>
              <a:t>Comprehensive testing and documentation</a:t>
            </a:r>
            <a:r>
              <a:rPr lang="en-US" dirty="0"/>
              <a:t> are conducted before deployment.</a:t>
            </a:r>
          </a:p>
          <a:p>
            <a:r>
              <a:rPr lang="en-US" b="1" dirty="0"/>
              <a:t>Why This Approach Works</a:t>
            </a:r>
            <a:r>
              <a:rPr lang="en-US" dirty="0"/>
              <a:t>: Agile prototyping helps refine requirements and user interfaces, while plan-driven execution ensures the final system meets stringent security and compliance requirements.</a:t>
            </a:r>
          </a:p>
          <a:p>
            <a:r>
              <a:rPr lang="en-US" b="1" dirty="0"/>
              <a:t>Example 4: Large-Scale Enterprise System with Distributed Teams</a:t>
            </a:r>
          </a:p>
          <a:p>
            <a:pPr>
              <a:buFont typeface="Arial" panose="020B0604020202020204" pitchFamily="34" charset="0"/>
              <a:buChar char="•"/>
            </a:pPr>
            <a:r>
              <a:rPr lang="en-US" b="1" dirty="0"/>
              <a:t>Project</a:t>
            </a:r>
            <a:r>
              <a:rPr lang="en-US" dirty="0"/>
              <a:t>: Building a </a:t>
            </a:r>
            <a:r>
              <a:rPr lang="en-US" b="1" dirty="0"/>
              <a:t>global HR management system</a:t>
            </a:r>
            <a:r>
              <a:rPr lang="en-US" dirty="0"/>
              <a:t> for a multinational company.</a:t>
            </a:r>
          </a:p>
          <a:p>
            <a:pPr>
              <a:buFont typeface="Arial" panose="020B0604020202020204" pitchFamily="34" charset="0"/>
              <a:buChar char="•"/>
            </a:pPr>
            <a:r>
              <a:rPr lang="en-US" b="1" dirty="0"/>
              <a:t>Combination Approach</a:t>
            </a:r>
            <a:r>
              <a:rPr lang="en-US" dirty="0"/>
              <a:t>:</a:t>
            </a:r>
          </a:p>
          <a:p>
            <a:pPr marL="742950" lvl="1" indent="-285750">
              <a:buFont typeface="Arial" panose="020B0604020202020204" pitchFamily="34" charset="0"/>
              <a:buChar char="•"/>
            </a:pPr>
            <a:r>
              <a:rPr lang="en-US" b="1" dirty="0"/>
              <a:t>Plan-Driven Component</a:t>
            </a:r>
            <a:r>
              <a:rPr lang="en-US" dirty="0"/>
              <a:t>:</a:t>
            </a:r>
          </a:p>
          <a:p>
            <a:pPr marL="1143000" lvl="2" indent="-228600">
              <a:buFont typeface="Arial" panose="020B0604020202020204" pitchFamily="34" charset="0"/>
              <a:buChar char="•"/>
            </a:pPr>
            <a:r>
              <a:rPr lang="en-US" dirty="0"/>
              <a:t>The project starts with </a:t>
            </a:r>
            <a:r>
              <a:rPr lang="en-US" b="1" dirty="0"/>
              <a:t>detailed requirement gathering</a:t>
            </a:r>
            <a:r>
              <a:rPr lang="en-US" dirty="0"/>
              <a:t> and a </a:t>
            </a:r>
            <a:r>
              <a:rPr lang="en-US" b="1" dirty="0"/>
              <a:t>system architecture plan</a:t>
            </a:r>
            <a:r>
              <a:rPr lang="en-US" dirty="0"/>
              <a:t> to align multiple distributed development teams across different countries.</a:t>
            </a:r>
          </a:p>
          <a:p>
            <a:pPr marL="1143000" lvl="2" indent="-228600">
              <a:buFont typeface="Arial" panose="020B0604020202020204" pitchFamily="34" charset="0"/>
              <a:buChar char="•"/>
            </a:pPr>
            <a:r>
              <a:rPr lang="en-US" dirty="0"/>
              <a:t>Core modules such as </a:t>
            </a:r>
            <a:r>
              <a:rPr lang="en-US" b="1" dirty="0"/>
              <a:t>employee records</a:t>
            </a:r>
            <a:r>
              <a:rPr lang="en-US" dirty="0"/>
              <a:t> and </a:t>
            </a:r>
            <a:r>
              <a:rPr lang="en-US" b="1" dirty="0"/>
              <a:t>payroll processing</a:t>
            </a:r>
            <a:r>
              <a:rPr lang="en-US" dirty="0"/>
              <a:t> follow a plan-driven approach to avoid discrepancies across regions.</a:t>
            </a:r>
          </a:p>
          <a:p>
            <a:pPr marL="742950" lvl="1" indent="-285750">
              <a:buFont typeface="Arial" panose="020B0604020202020204" pitchFamily="34" charset="0"/>
              <a:buChar char="•"/>
            </a:pPr>
            <a:r>
              <a:rPr lang="en-US" b="1" dirty="0"/>
              <a:t>Agile Component</a:t>
            </a:r>
            <a:r>
              <a:rPr lang="en-US" dirty="0"/>
              <a:t>:</a:t>
            </a:r>
          </a:p>
          <a:p>
            <a:pPr marL="1143000" lvl="2" indent="-228600">
              <a:buFont typeface="Arial" panose="020B0604020202020204" pitchFamily="34" charset="0"/>
              <a:buChar char="•"/>
            </a:pPr>
            <a:r>
              <a:rPr lang="en-US" dirty="0"/>
              <a:t>Local teams work in </a:t>
            </a:r>
            <a:r>
              <a:rPr lang="en-US" b="1" dirty="0"/>
              <a:t>agile sprints</a:t>
            </a:r>
            <a:r>
              <a:rPr lang="en-US" dirty="0"/>
              <a:t> to develop location-specific features (e.g., region-specific tax calculators).</a:t>
            </a:r>
          </a:p>
          <a:p>
            <a:pPr marL="1143000" lvl="2" indent="-228600">
              <a:buFont typeface="Arial" panose="020B0604020202020204" pitchFamily="34" charset="0"/>
              <a:buChar char="•"/>
            </a:pPr>
            <a:r>
              <a:rPr lang="en-US" dirty="0"/>
              <a:t>Frequent coordination meetings and daily stand-ups facilitate communication between distributed teams, despite their geographic separation.</a:t>
            </a:r>
          </a:p>
          <a:p>
            <a:r>
              <a:rPr lang="en-US" b="1" dirty="0"/>
              <a:t>Why This Approach Works</a:t>
            </a:r>
            <a:r>
              <a:rPr lang="en-US" dirty="0"/>
              <a:t>: A plan-driven structure ensures consistency across regions, while agile methods allow local flexibility and faster delivery of region-specific requirements.</a:t>
            </a:r>
          </a:p>
          <a:p>
            <a:r>
              <a:rPr lang="en-US" b="1" dirty="0"/>
              <a:t>Factors Influencing the Choice of Approach</a:t>
            </a:r>
          </a:p>
          <a:p>
            <a:pPr>
              <a:buFont typeface="+mj-lt"/>
              <a:buAutoNum type="arabicPeriod"/>
            </a:pPr>
            <a:r>
              <a:rPr lang="en-US" b="1" dirty="0"/>
              <a:t>Detailed Specification and Design</a:t>
            </a:r>
            <a:endParaRPr lang="en-US" dirty="0"/>
          </a:p>
          <a:p>
            <a:pPr marL="742950" lvl="1" indent="-285750">
              <a:buFont typeface="+mj-lt"/>
              <a:buAutoNum type="arabicPeriod"/>
            </a:pPr>
            <a:r>
              <a:rPr lang="en-US" dirty="0"/>
              <a:t>If </a:t>
            </a:r>
            <a:r>
              <a:rPr lang="en-US" b="1" dirty="0"/>
              <a:t>core system components</a:t>
            </a:r>
            <a:r>
              <a:rPr lang="en-US" dirty="0"/>
              <a:t> require high precision and need to be finalized upfront, a </a:t>
            </a:r>
            <a:r>
              <a:rPr lang="en-US" b="1" dirty="0"/>
              <a:t>plan-driven approach</a:t>
            </a:r>
            <a:r>
              <a:rPr lang="en-US" dirty="0"/>
              <a:t> is necessary (e.g., regulatory compliance systems).</a:t>
            </a:r>
          </a:p>
          <a:p>
            <a:pPr>
              <a:buFont typeface="+mj-lt"/>
              <a:buAutoNum type="arabicPeriod"/>
            </a:pPr>
            <a:r>
              <a:rPr lang="en-US" b="1" dirty="0"/>
              <a:t>Incremental Delivery and Feedback</a:t>
            </a:r>
            <a:endParaRPr lang="en-US" dirty="0"/>
          </a:p>
          <a:p>
            <a:pPr marL="742950" lvl="1" indent="-285750">
              <a:buFont typeface="+mj-lt"/>
              <a:buAutoNum type="arabicPeriod"/>
            </a:pPr>
            <a:r>
              <a:rPr lang="en-US" dirty="0"/>
              <a:t>If </a:t>
            </a:r>
            <a:r>
              <a:rPr lang="en-US" b="1" dirty="0"/>
              <a:t>frequent feedback</a:t>
            </a:r>
            <a:r>
              <a:rPr lang="en-US" dirty="0"/>
              <a:t> and </a:t>
            </a:r>
            <a:r>
              <a:rPr lang="en-US" b="1" dirty="0"/>
              <a:t>user interaction</a:t>
            </a:r>
            <a:r>
              <a:rPr lang="en-US" dirty="0"/>
              <a:t> are realistic, </a:t>
            </a:r>
            <a:r>
              <a:rPr lang="en-US" b="1" dirty="0"/>
              <a:t>agile methods</a:t>
            </a:r>
            <a:r>
              <a:rPr lang="en-US" dirty="0"/>
              <a:t> can be employed to quickly adapt to changing needs (e.g., mobile apps or UI development).</a:t>
            </a:r>
          </a:p>
          <a:p>
            <a:pPr>
              <a:buFont typeface="+mj-lt"/>
              <a:buAutoNum type="arabicPeriod"/>
            </a:pPr>
            <a:r>
              <a:rPr lang="en-US" b="1" dirty="0"/>
              <a:t>System Size and Team Structure</a:t>
            </a:r>
            <a:endParaRPr lang="en-US" dirty="0"/>
          </a:p>
          <a:p>
            <a:pPr marL="742950" lvl="1" indent="-285750">
              <a:buFont typeface="+mj-lt"/>
              <a:buAutoNum type="arabicPeriod"/>
            </a:pPr>
            <a:r>
              <a:rPr lang="en-US" b="1" dirty="0"/>
              <a:t>Small, co-located teams</a:t>
            </a:r>
            <a:r>
              <a:rPr lang="en-US" dirty="0"/>
              <a:t> are ideal for agile methods, as they rely on informal communication and rapid feedback.</a:t>
            </a:r>
          </a:p>
          <a:p>
            <a:pPr marL="742950" lvl="1" indent="-285750">
              <a:buFont typeface="+mj-lt"/>
              <a:buAutoNum type="arabicPeriod"/>
            </a:pPr>
            <a:r>
              <a:rPr lang="en-US" b="1" dirty="0"/>
              <a:t>Large systems</a:t>
            </a:r>
            <a:r>
              <a:rPr lang="en-US" dirty="0"/>
              <a:t> with multiple dependencies may require a </a:t>
            </a:r>
            <a:r>
              <a:rPr lang="en-US" b="1" dirty="0"/>
              <a:t>plan-driven approach</a:t>
            </a:r>
            <a:r>
              <a:rPr lang="en-US" dirty="0"/>
              <a:t> to manage complexity and ensure coordination between distributed teams.</a:t>
            </a:r>
          </a:p>
        </p:txBody>
      </p:sp>
      <p:sp>
        <p:nvSpPr>
          <p:cNvPr id="4" name="Slide Number Placeholder 3"/>
          <p:cNvSpPr>
            <a:spLocks noGrp="1"/>
          </p:cNvSpPr>
          <p:nvPr>
            <p:ph type="sldNum" sz="quarter" idx="5"/>
          </p:nvPr>
        </p:nvSpPr>
        <p:spPr/>
        <p:txBody>
          <a:bodyPr/>
          <a:lstStyle/>
          <a:p>
            <a:fld id="{C5ED926C-2523-DB4E-AA42-7803F6FA2B59}" type="slidenum">
              <a:rPr lang="en-US" smtClean="0"/>
              <a:t>16</a:t>
            </a:fld>
            <a:endParaRPr lang="en-US"/>
          </a:p>
        </p:txBody>
      </p:sp>
    </p:spTree>
    <p:extLst>
      <p:ext uri="{BB962C8B-B14F-4D97-AF65-F5344CB8AC3E}">
        <p14:creationId xmlns:p14="http://schemas.microsoft.com/office/powerpoint/2010/main" val="2302107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algn="r" rtl="1">
              <a:lnSpc>
                <a:spcPct val="107000"/>
              </a:lnSpc>
              <a:spcBef>
                <a:spcPts val="200"/>
              </a:spcBef>
              <a:spcAft>
                <a:spcPts val="0"/>
              </a:spcAft>
            </a:pPr>
            <a:r>
              <a:rPr lang="ar-SA" sz="1200" b="0"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نمونه‌های کوتاه از تعادل بین رویکردهای برنامه‌محور و چابک</a:t>
            </a:r>
            <a:endParaRPr lang="en-US" sz="1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r" rtl="1">
              <a:tabLst>
                <a:tab pos="457200" algn="l"/>
              </a:tabLst>
            </a:pPr>
            <a:r>
              <a:rPr lang="ar-SA" sz="1200" b="1" dirty="0">
                <a:effectLst/>
                <a:latin typeface="Times New Roman" panose="02020603050405020304" pitchFamily="18" charset="0"/>
                <a:ea typeface="Times New Roman" panose="02020603050405020304" pitchFamily="18" charset="0"/>
              </a:rPr>
              <a:t>نیاز به مشخصات دقیق</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مثال</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a:effectLst/>
                <a:latin typeface="Calibri" panose="020F0502020204030204" pitchFamily="34" charset="0"/>
                <a:ea typeface="Calibri" panose="020F0502020204030204" pitchFamily="34" charset="0"/>
                <a:cs typeface="Arial" panose="020B0604020202020204" pitchFamily="34" charset="0"/>
              </a:rPr>
              <a:t>یک </a:t>
            </a:r>
            <a:r>
              <a:rPr lang="ar-SA" sz="1100" b="1" dirty="0">
                <a:effectLst/>
                <a:latin typeface="Calibri" panose="020F0502020204030204" pitchFamily="34" charset="0"/>
                <a:ea typeface="Calibri" panose="020F0502020204030204" pitchFamily="34" charset="0"/>
                <a:cs typeface="Arial" panose="020B0604020202020204" pitchFamily="34" charset="0"/>
              </a:rPr>
              <a:t>سیستم کنترل تجهیزات پزشکی</a:t>
            </a:r>
            <a:r>
              <a:rPr lang="ar-SA" sz="1100" dirty="0">
                <a:effectLst/>
                <a:latin typeface="Calibri" panose="020F0502020204030204" pitchFamily="34" charset="0"/>
                <a:ea typeface="Calibri" panose="020F0502020204030204" pitchFamily="34" charset="0"/>
                <a:cs typeface="Arial" panose="020B0604020202020204" pitchFamily="34" charset="0"/>
              </a:rPr>
              <a:t> که به زمان‌بندی دقیق و رعایت استانداردهای ایمنی نیاز دارد</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رویکرد</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a:effectLst/>
                <a:latin typeface="Calibri" panose="020F0502020204030204" pitchFamily="34" charset="0"/>
                <a:ea typeface="Calibri" panose="020F0502020204030204" pitchFamily="34" charset="0"/>
                <a:cs typeface="Arial" panose="020B0604020202020204" pitchFamily="34" charset="0"/>
              </a:rPr>
              <a:t>برنامه‌محور برای اطمینان از مستندسازی تمام مشخصات فنی و قانونی پیش از پیاده‌سازی</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r" rtl="1">
              <a:tabLst>
                <a:tab pos="457200" algn="l"/>
              </a:tabLst>
            </a:pPr>
            <a:r>
              <a:rPr lang="ar-SA" sz="1200" b="1" dirty="0">
                <a:effectLst/>
                <a:latin typeface="Times New Roman" panose="02020603050405020304" pitchFamily="18" charset="0"/>
                <a:ea typeface="Times New Roman" panose="02020603050405020304" pitchFamily="18" charset="0"/>
              </a:rPr>
              <a:t>تحویل تدریجی با بازخورد مشتری</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مثال</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a:effectLst/>
                <a:latin typeface="Calibri" panose="020F0502020204030204" pitchFamily="34" charset="0"/>
                <a:ea typeface="Calibri" panose="020F0502020204030204" pitchFamily="34" charset="0"/>
                <a:cs typeface="Arial" panose="020B0604020202020204" pitchFamily="34" charset="0"/>
              </a:rPr>
              <a:t>یک </a:t>
            </a:r>
            <a:r>
              <a:rPr lang="ar-SA" sz="1100" b="1" dirty="0">
                <a:effectLst/>
                <a:latin typeface="Calibri" panose="020F0502020204030204" pitchFamily="34" charset="0"/>
                <a:ea typeface="Calibri" panose="020F0502020204030204" pitchFamily="34" charset="0"/>
                <a:cs typeface="Arial" panose="020B0604020202020204" pitchFamily="34" charset="0"/>
              </a:rPr>
              <a:t>اپلیکیشن خرید موبایل</a:t>
            </a:r>
            <a:r>
              <a:rPr lang="ar-SA" sz="1100" dirty="0">
                <a:effectLst/>
                <a:latin typeface="Calibri" panose="020F0502020204030204" pitchFamily="34" charset="0"/>
                <a:ea typeface="Calibri" panose="020F0502020204030204" pitchFamily="34" charset="0"/>
                <a:cs typeface="Arial" panose="020B0604020202020204" pitchFamily="34" charset="0"/>
              </a:rPr>
              <a:t> که بازخورد کاربران درباره قابلیت‌هایی مانند جستجو و فرآیند پرداخت ضروری است</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رویکرد</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a:effectLst/>
                <a:latin typeface="Calibri" panose="020F0502020204030204" pitchFamily="34" charset="0"/>
                <a:ea typeface="Calibri" panose="020F0502020204030204" pitchFamily="34" charset="0"/>
                <a:cs typeface="Arial" panose="020B0604020202020204" pitchFamily="34" charset="0"/>
              </a:rPr>
              <a:t>چابک برای ارائه‌های مکرر و اعمال سریع تغییرات بر اساس بازخورد</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r" rtl="1">
              <a:tabLst>
                <a:tab pos="457200" algn="l"/>
              </a:tabLst>
            </a:pPr>
            <a:r>
              <a:rPr lang="ar-SA" sz="1200" b="1" dirty="0">
                <a:effectLst/>
                <a:latin typeface="Times New Roman" panose="02020603050405020304" pitchFamily="18" charset="0"/>
                <a:ea typeface="Times New Roman" panose="02020603050405020304" pitchFamily="18" charset="0"/>
              </a:rPr>
              <a:t>سیستم بزرگ و پیچیده</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مثال</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a:effectLst/>
                <a:latin typeface="Calibri" panose="020F0502020204030204" pitchFamily="34" charset="0"/>
                <a:ea typeface="Calibri" panose="020F0502020204030204" pitchFamily="34" charset="0"/>
                <a:cs typeface="Arial" panose="020B0604020202020204" pitchFamily="34" charset="0"/>
              </a:rPr>
              <a:t>یک </a:t>
            </a:r>
            <a:r>
              <a:rPr lang="ar-SA" sz="1100" b="1" dirty="0">
                <a:effectLst/>
                <a:latin typeface="Calibri" panose="020F0502020204030204" pitchFamily="34" charset="0"/>
                <a:ea typeface="Calibri" panose="020F0502020204030204" pitchFamily="34" charset="0"/>
                <a:cs typeface="Arial" panose="020B0604020202020204" pitchFamily="34" charset="0"/>
              </a:rPr>
              <a:t>سیستم مدیریت سلامت در سطح ملی</a:t>
            </a:r>
            <a:r>
              <a:rPr lang="ar-SA" sz="1100" dirty="0">
                <a:effectLst/>
                <a:latin typeface="Calibri" panose="020F0502020204030204" pitchFamily="34" charset="0"/>
                <a:ea typeface="Calibri" panose="020F0502020204030204" pitchFamily="34" charset="0"/>
                <a:cs typeface="Arial" panose="020B0604020202020204" pitchFamily="34" charset="0"/>
              </a:rPr>
              <a:t> با اجزای متعدد متصل به هم</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رویکرد</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a:effectLst/>
                <a:latin typeface="Calibri" panose="020F0502020204030204" pitchFamily="34" charset="0"/>
                <a:ea typeface="Calibri" panose="020F0502020204030204" pitchFamily="34" charset="0"/>
                <a:cs typeface="Arial" panose="020B0604020202020204" pitchFamily="34" charset="0"/>
              </a:rPr>
              <a:t>برنامه‌محور برای مدیریت هماهنگی بین تیم‌های مختلف توسعه و اطمینان از سازگاری</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r" rtl="1">
              <a:tabLst>
                <a:tab pos="457200" algn="l"/>
              </a:tabLst>
            </a:pPr>
            <a:r>
              <a:rPr lang="ar-SA" sz="1200" b="1" dirty="0">
                <a:effectLst/>
                <a:latin typeface="Times New Roman" panose="02020603050405020304" pitchFamily="18" charset="0"/>
                <a:ea typeface="Times New Roman" panose="02020603050405020304" pitchFamily="18" charset="0"/>
              </a:rPr>
              <a:t>تیم کوچک و هم‌مکان</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مثال</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b="1" dirty="0">
                <a:effectLst/>
                <a:latin typeface="Calibri" panose="020F0502020204030204" pitchFamily="34" charset="0"/>
                <a:ea typeface="Calibri" panose="020F0502020204030204" pitchFamily="34" charset="0"/>
                <a:cs typeface="Arial" panose="020B0604020202020204" pitchFamily="34" charset="0"/>
              </a:rPr>
              <a:t>نمونه اولیه یک پلتفرم شبکه اجتماعی</a:t>
            </a:r>
            <a:r>
              <a:rPr lang="ar-SA" sz="1100" dirty="0">
                <a:effectLst/>
                <a:latin typeface="Calibri" panose="020F0502020204030204" pitchFamily="34" charset="0"/>
                <a:ea typeface="Calibri" panose="020F0502020204030204" pitchFamily="34" charset="0"/>
                <a:cs typeface="Arial" panose="020B0604020202020204" pitchFamily="34" charset="0"/>
              </a:rPr>
              <a:t> که توسط یک تیم کوچک در یک دفتر کار توسعه داده می‌شود</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رویکرد</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a:effectLst/>
                <a:latin typeface="Calibri" panose="020F0502020204030204" pitchFamily="34" charset="0"/>
                <a:ea typeface="Calibri" panose="020F0502020204030204" pitchFamily="34" charset="0"/>
                <a:cs typeface="Arial" panose="020B0604020202020204" pitchFamily="34" charset="0"/>
              </a:rPr>
              <a:t>چابک برای تسهیل تکرارهای سریع و ارتباطات غیررسمی</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r" rtl="1">
              <a:tabLst>
                <a:tab pos="457200" algn="l"/>
              </a:tabLst>
            </a:pPr>
            <a:r>
              <a:rPr lang="ar-SA" sz="1200" b="1" dirty="0">
                <a:effectLst/>
                <a:latin typeface="Times New Roman" panose="02020603050405020304" pitchFamily="18" charset="0"/>
                <a:ea typeface="Times New Roman" panose="02020603050405020304" pitchFamily="18" charset="0"/>
              </a:rPr>
              <a:t>طول عمر سیستم</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مثال</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b="1" dirty="0">
                <a:effectLst/>
                <a:latin typeface="Calibri" panose="020F0502020204030204" pitchFamily="34" charset="0"/>
                <a:ea typeface="Calibri" panose="020F0502020204030204" pitchFamily="34" charset="0"/>
                <a:cs typeface="Arial" panose="020B0604020202020204" pitchFamily="34" charset="0"/>
              </a:rPr>
              <a:t>سیستم پردازش مالیات دولت</a:t>
            </a:r>
            <a:r>
              <a:rPr lang="ar-SA" sz="1100" dirty="0">
                <a:effectLst/>
                <a:latin typeface="Calibri" panose="020F0502020204030204" pitchFamily="34" charset="0"/>
                <a:ea typeface="Calibri" panose="020F0502020204030204" pitchFamily="34" charset="0"/>
                <a:cs typeface="Arial" panose="020B0604020202020204" pitchFamily="34" charset="0"/>
              </a:rPr>
              <a:t> با طول عمر پیش‌بینی شده بیش از 20 سال</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رویکرد</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a:effectLst/>
                <a:latin typeface="Calibri" panose="020F0502020204030204" pitchFamily="34" charset="0"/>
                <a:ea typeface="Calibri" panose="020F0502020204030204" pitchFamily="34" charset="0"/>
                <a:cs typeface="Arial" panose="020B0604020202020204" pitchFamily="34" charset="0"/>
              </a:rPr>
              <a:t>برنامه‌محور همراه با مستندسازی گسترده برای پشتیبانی تیم‌های نگهداری در آینده</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r" rtl="1">
              <a:tabLst>
                <a:tab pos="457200" algn="l"/>
              </a:tabLst>
            </a:pPr>
            <a:r>
              <a:rPr lang="ar-SA" sz="1200" b="1" dirty="0">
                <a:effectLst/>
                <a:latin typeface="Times New Roman" panose="02020603050405020304" pitchFamily="18" charset="0"/>
                <a:ea typeface="Times New Roman" panose="02020603050405020304" pitchFamily="18" charset="0"/>
              </a:rPr>
              <a:t>پشتیبانی از ابزارهای چابک</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مثال</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a:effectLst/>
                <a:latin typeface="Calibri" panose="020F0502020204030204" pitchFamily="34" charset="0"/>
                <a:ea typeface="Calibri" panose="020F0502020204030204" pitchFamily="34" charset="0"/>
                <a:cs typeface="Arial" panose="020B0604020202020204" pitchFamily="34" charset="0"/>
              </a:rPr>
              <a:t>یک </a:t>
            </a:r>
            <a:r>
              <a:rPr lang="ar-SA" sz="1100" b="1" dirty="0">
                <a:effectLst/>
                <a:latin typeface="Calibri" panose="020F0502020204030204" pitchFamily="34" charset="0"/>
                <a:ea typeface="Calibri" panose="020F0502020204030204" pitchFamily="34" charset="0"/>
                <a:cs typeface="Arial" panose="020B0604020202020204" pitchFamily="34" charset="0"/>
              </a:rPr>
              <a:t>اپلیکیشن وب</a:t>
            </a:r>
            <a:r>
              <a:rPr lang="ar-SA" sz="1100" dirty="0">
                <a:effectLst/>
                <a:latin typeface="Calibri" panose="020F0502020204030204" pitchFamily="34" charset="0"/>
                <a:ea typeface="Calibri" panose="020F0502020204030204" pitchFamily="34" charset="0"/>
                <a:cs typeface="Arial" panose="020B0604020202020204" pitchFamily="34" charset="0"/>
              </a:rPr>
              <a:t> که با استفاده از ابزارهای مدرن</a:t>
            </a:r>
            <a:r>
              <a:rPr lang="en-US" sz="1100" dirty="0">
                <a:effectLst/>
                <a:latin typeface="Calibri" panose="020F0502020204030204" pitchFamily="34" charset="0"/>
                <a:ea typeface="Calibri" panose="020F0502020204030204" pitchFamily="34" charset="0"/>
                <a:cs typeface="Times New Roman" panose="02020603050405020304" pitchFamily="18" charset="0"/>
              </a:rPr>
              <a:t> CI/CD </a:t>
            </a:r>
            <a:r>
              <a:rPr lang="ar-SA" sz="1100" dirty="0">
                <a:effectLst/>
                <a:latin typeface="Calibri" panose="020F0502020204030204" pitchFamily="34" charset="0"/>
                <a:ea typeface="Calibri" panose="020F0502020204030204" pitchFamily="34" charset="0"/>
                <a:cs typeface="Arial" panose="020B0604020202020204" pitchFamily="34" charset="0"/>
              </a:rPr>
              <a:t>مانند</a:t>
            </a:r>
            <a:r>
              <a:rPr lang="en-US" sz="1100" dirty="0">
                <a:effectLst/>
                <a:latin typeface="Calibri" panose="020F0502020204030204" pitchFamily="34" charset="0"/>
                <a:ea typeface="Calibri" panose="020F0502020204030204" pitchFamily="34" charset="0"/>
                <a:cs typeface="Times New Roman" panose="02020603050405020304" pitchFamily="18" charset="0"/>
              </a:rPr>
              <a:t> Jira </a:t>
            </a:r>
            <a:r>
              <a:rPr lang="ar-SA" sz="1100" dirty="0">
                <a:effectLst/>
                <a:latin typeface="Calibri" panose="020F0502020204030204" pitchFamily="34" charset="0"/>
                <a:ea typeface="Calibri" panose="020F0502020204030204" pitchFamily="34" charset="0"/>
                <a:cs typeface="Arial" panose="020B0604020202020204" pitchFamily="34" charset="0"/>
              </a:rPr>
              <a:t>و</a:t>
            </a:r>
            <a:r>
              <a:rPr lang="en-US" sz="1100" dirty="0">
                <a:effectLst/>
                <a:latin typeface="Calibri" panose="020F0502020204030204" pitchFamily="34" charset="0"/>
                <a:ea typeface="Calibri" panose="020F0502020204030204" pitchFamily="34" charset="0"/>
                <a:cs typeface="Times New Roman" panose="02020603050405020304" pitchFamily="18" charset="0"/>
              </a:rPr>
              <a:t> GitHub </a:t>
            </a:r>
            <a:r>
              <a:rPr lang="ar-SA" sz="1100" dirty="0">
                <a:effectLst/>
                <a:latin typeface="Calibri" panose="020F0502020204030204" pitchFamily="34" charset="0"/>
                <a:ea typeface="Calibri" panose="020F0502020204030204" pitchFamily="34" charset="0"/>
                <a:cs typeface="Arial" panose="020B0604020202020204" pitchFamily="34" charset="0"/>
              </a:rPr>
              <a:t>ساخته می‌شود</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رویکرد</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a:effectLst/>
                <a:latin typeface="Calibri" panose="020F0502020204030204" pitchFamily="34" charset="0"/>
                <a:ea typeface="Calibri" panose="020F0502020204030204" pitchFamily="34" charset="0"/>
                <a:cs typeface="Arial" panose="020B0604020202020204" pitchFamily="34" charset="0"/>
              </a:rPr>
              <a:t>چابک برای مدیریت طراحی‌های در حال تکامل و استقرار مکرر کد</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r" rtl="1">
              <a:tabLst>
                <a:tab pos="457200" algn="l"/>
              </a:tabLst>
            </a:pPr>
            <a:r>
              <a:rPr lang="ar-SA" sz="1200" b="1" dirty="0">
                <a:effectLst/>
                <a:latin typeface="Times New Roman" panose="02020603050405020304" pitchFamily="18" charset="0"/>
                <a:ea typeface="Times New Roman" panose="02020603050405020304" pitchFamily="18" charset="0"/>
              </a:rPr>
              <a:t>تیم‌های توزیع‌شده یا برون‌سپاری شده</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مثال</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a:effectLst/>
                <a:latin typeface="Calibri" panose="020F0502020204030204" pitchFamily="34" charset="0"/>
                <a:ea typeface="Calibri" panose="020F0502020204030204" pitchFamily="34" charset="0"/>
                <a:cs typeface="Arial" panose="020B0604020202020204" pitchFamily="34" charset="0"/>
              </a:rPr>
              <a:t>یک </a:t>
            </a:r>
            <a:r>
              <a:rPr lang="ar-SA" sz="1100" b="1" dirty="0">
                <a:effectLst/>
                <a:latin typeface="Calibri" panose="020F0502020204030204" pitchFamily="34" charset="0"/>
                <a:ea typeface="Calibri" panose="020F0502020204030204" pitchFamily="34" charset="0"/>
                <a:cs typeface="Arial" panose="020B0604020202020204" pitchFamily="34" charset="0"/>
              </a:rPr>
              <a:t>پلتفرم تجارت الکترونیک جهانی</a:t>
            </a:r>
            <a:r>
              <a:rPr lang="ar-SA" sz="1100" dirty="0">
                <a:effectLst/>
                <a:latin typeface="Calibri" panose="020F0502020204030204" pitchFamily="34" charset="0"/>
                <a:ea typeface="Calibri" panose="020F0502020204030204" pitchFamily="34" charset="0"/>
                <a:cs typeface="Arial" panose="020B0604020202020204" pitchFamily="34" charset="0"/>
              </a:rPr>
              <a:t> با توسعه‌دهندگانی در کشورهای مختلف</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رویکرد</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a:effectLst/>
                <a:latin typeface="Calibri" panose="020F0502020204030204" pitchFamily="34" charset="0"/>
                <a:ea typeface="Calibri" panose="020F0502020204030204" pitchFamily="34" charset="0"/>
                <a:cs typeface="Arial" panose="020B0604020202020204" pitchFamily="34" charset="0"/>
              </a:rPr>
              <a:t>برنامه‌محور برای برقراری ارتباط دقیق با اسناد طراحی رسمی</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r" rtl="1">
              <a:tabLst>
                <a:tab pos="457200" algn="l"/>
              </a:tabLst>
            </a:pPr>
            <a:r>
              <a:rPr lang="ar-SA" sz="1200" b="1" dirty="0">
                <a:effectLst/>
                <a:latin typeface="Times New Roman" panose="02020603050405020304" pitchFamily="18" charset="0"/>
                <a:ea typeface="Times New Roman" panose="02020603050405020304" pitchFamily="18" charset="0"/>
              </a:rPr>
              <a:t>تناسب فرهنگی</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مثال</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a:effectLst/>
                <a:latin typeface="Calibri" panose="020F0502020204030204" pitchFamily="34" charset="0"/>
                <a:ea typeface="Calibri" panose="020F0502020204030204" pitchFamily="34" charset="0"/>
                <a:cs typeface="Arial" panose="020B0604020202020204" pitchFamily="34" charset="0"/>
              </a:rPr>
              <a:t>یک </a:t>
            </a:r>
            <a:r>
              <a:rPr lang="ar-SA" sz="1100" b="1" dirty="0">
                <a:effectLst/>
                <a:latin typeface="Calibri" panose="020F0502020204030204" pitchFamily="34" charset="0"/>
                <a:ea typeface="Calibri" panose="020F0502020204030204" pitchFamily="34" charset="0"/>
                <a:cs typeface="Arial" panose="020B0604020202020204" pitchFamily="34" charset="0"/>
              </a:rPr>
              <a:t>شرکت مهندسی عمران</a:t>
            </a:r>
            <a:r>
              <a:rPr lang="ar-SA" sz="1100" dirty="0">
                <a:effectLst/>
                <a:latin typeface="Calibri" panose="020F0502020204030204" pitchFamily="34" charset="0"/>
                <a:ea typeface="Calibri" panose="020F0502020204030204" pitchFamily="34" charset="0"/>
                <a:cs typeface="Arial" panose="020B0604020202020204" pitchFamily="34" charset="0"/>
              </a:rPr>
              <a:t> که یک سیستم نرم‌افزاری برای مدیریت پروژه می‌سازد</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رویکرد</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a:effectLst/>
                <a:latin typeface="Calibri" panose="020F0502020204030204" pitchFamily="34" charset="0"/>
                <a:ea typeface="Calibri" panose="020F0502020204030204" pitchFamily="34" charset="0"/>
                <a:cs typeface="Arial" panose="020B0604020202020204" pitchFamily="34" charset="0"/>
              </a:rPr>
              <a:t>برنامه‌محور، همسو با فرهنگ سنتی مهندسی سازمان</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r" rtl="1">
              <a:tabLst>
                <a:tab pos="457200" algn="l"/>
              </a:tabLst>
            </a:pPr>
            <a:r>
              <a:rPr lang="ar-SA" sz="1200" b="1" dirty="0">
                <a:effectLst/>
                <a:latin typeface="Times New Roman" panose="02020603050405020304" pitchFamily="18" charset="0"/>
                <a:ea typeface="Times New Roman" panose="02020603050405020304" pitchFamily="18" charset="0"/>
              </a:rPr>
              <a:t>سطح مهارت اعضای تیم</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مثال</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a:effectLst/>
                <a:latin typeface="Calibri" panose="020F0502020204030204" pitchFamily="34" charset="0"/>
                <a:ea typeface="Calibri" panose="020F0502020204030204" pitchFamily="34" charset="0"/>
                <a:cs typeface="Arial" panose="020B0604020202020204" pitchFamily="34" charset="0"/>
              </a:rPr>
              <a:t>یک </a:t>
            </a:r>
            <a:r>
              <a:rPr lang="ar-SA" sz="1100" b="1" dirty="0">
                <a:effectLst/>
                <a:latin typeface="Calibri" panose="020F0502020204030204" pitchFamily="34" charset="0"/>
                <a:ea typeface="Calibri" panose="020F0502020204030204" pitchFamily="34" charset="0"/>
                <a:cs typeface="Arial" panose="020B0604020202020204" pitchFamily="34" charset="0"/>
              </a:rPr>
              <a:t>پروژه تحقیقاتی</a:t>
            </a:r>
            <a:r>
              <a:rPr lang="ar-SA" sz="1100" dirty="0">
                <a:effectLst/>
                <a:latin typeface="Calibri" panose="020F0502020204030204" pitchFamily="34" charset="0"/>
                <a:ea typeface="Calibri" panose="020F0502020204030204" pitchFamily="34" charset="0"/>
                <a:cs typeface="Arial" panose="020B0604020202020204" pitchFamily="34" charset="0"/>
              </a:rPr>
              <a:t> که به توسعه‌دهندگان با مهارت بالا برای آزمایش مدل‌های هوش مصنوعی نیاز دارد</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رویکرد</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ar-SA" sz="1100" dirty="0">
                <a:effectLst/>
                <a:latin typeface="Calibri" panose="020F0502020204030204" pitchFamily="34" charset="0"/>
                <a:ea typeface="Calibri" panose="020F0502020204030204" pitchFamily="34" charset="0"/>
                <a:cs typeface="Arial" panose="020B0604020202020204" pitchFamily="34" charset="0"/>
              </a:rPr>
              <a:t>چابک، زیرا به تخصص برای طراحی‌های در حال تکامل بدون دستورالعمل‌های دقیق نیاز دارد</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r" rtl="1">
              <a:tabLst>
                <a:tab pos="457200" algn="l"/>
              </a:tabLst>
            </a:pPr>
            <a:r>
              <a:rPr lang="ar-SA" sz="1200" b="1" dirty="0">
                <a:effectLst/>
                <a:latin typeface="Times New Roman" panose="02020603050405020304" pitchFamily="18" charset="0"/>
                <a:ea typeface="Times New Roman" panose="02020603050405020304" pitchFamily="18" charset="0"/>
              </a:rPr>
              <a:t>سیستم‌های تحت نظارت مقررات خارجی</a:t>
            </a:r>
            <a:endParaRPr lang="en-US" sz="1200" dirty="0">
              <a:effectLst/>
              <a:latin typeface="Times New Roman" panose="02020603050405020304" pitchFamily="18" charset="0"/>
              <a:ea typeface="Times New Roman" panose="02020603050405020304" pitchFamily="18"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مثال</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ar-SA" sz="1100" b="1" dirty="0">
                <a:effectLst/>
                <a:latin typeface="Calibri" panose="020F0502020204030204" pitchFamily="34" charset="0"/>
                <a:ea typeface="Calibri" panose="020F0502020204030204" pitchFamily="34" charset="0"/>
                <a:cs typeface="Arial" panose="020B0604020202020204" pitchFamily="34" charset="0"/>
              </a:rPr>
              <a:t>نرم‌افزار کنترل هواپیما</a:t>
            </a:r>
            <a:r>
              <a:rPr lang="ar-SA" sz="1100" dirty="0">
                <a:effectLst/>
                <a:latin typeface="Calibri" panose="020F0502020204030204" pitchFamily="34" charset="0"/>
                <a:ea typeface="Calibri" panose="020F0502020204030204" pitchFamily="34" charset="0"/>
                <a:cs typeface="Arial" panose="020B0604020202020204" pitchFamily="34" charset="0"/>
              </a:rPr>
              <a:t> که باید توسط</a:t>
            </a:r>
            <a:r>
              <a:rPr lang="en-US" sz="1100" dirty="0">
                <a:effectLst/>
                <a:latin typeface="Calibri" panose="020F0502020204030204" pitchFamily="34" charset="0"/>
                <a:ea typeface="Calibri" panose="020F0502020204030204" pitchFamily="34" charset="0"/>
                <a:cs typeface="Arial" panose="020B0604020202020204" pitchFamily="34" charset="0"/>
              </a:rPr>
              <a:t> FAA </a:t>
            </a:r>
            <a:r>
              <a:rPr lang="ar-SA" sz="1100" dirty="0">
                <a:effectLst/>
                <a:latin typeface="Calibri" panose="020F0502020204030204" pitchFamily="34" charset="0"/>
                <a:ea typeface="Calibri" panose="020F0502020204030204" pitchFamily="34" charset="0"/>
                <a:cs typeface="Arial" panose="020B0604020202020204" pitchFamily="34" charset="0"/>
              </a:rPr>
              <a:t>تأیید شود</a:t>
            </a:r>
            <a:r>
              <a:rPr lang="en-US" sz="1100" dirty="0">
                <a:effectLst/>
                <a:latin typeface="Calibri" panose="020F0502020204030204" pitchFamily="34" charset="0"/>
                <a:ea typeface="Calibri" panose="020F0502020204030204" pitchFamily="34" charset="0"/>
                <a:cs typeface="Arial" panose="020B0604020202020204" pitchFamily="34" charset="0"/>
              </a:rPr>
              <a:t>.</a:t>
            </a: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100" b="1" dirty="0">
                <a:effectLst/>
                <a:latin typeface="Calibri" panose="020F0502020204030204" pitchFamily="34" charset="0"/>
                <a:ea typeface="Calibri" panose="020F0502020204030204" pitchFamily="34" charset="0"/>
                <a:cs typeface="Arial" panose="020B0604020202020204" pitchFamily="34" charset="0"/>
              </a:rPr>
              <a:t>رویکرد</a:t>
            </a:r>
            <a:r>
              <a:rPr lang="en-US" sz="1100" dirty="0">
                <a:effectLst/>
                <a:latin typeface="Calibri" panose="020F0502020204030204" pitchFamily="34" charset="0"/>
                <a:ea typeface="Calibri" panose="020F0502020204030204" pitchFamily="34" charset="0"/>
                <a:cs typeface="Arial" panose="020B0604020202020204" pitchFamily="34" charset="0"/>
              </a:rPr>
              <a:t>: </a:t>
            </a:r>
            <a:r>
              <a:rPr lang="ar-SA" sz="1100" dirty="0">
                <a:effectLst/>
                <a:latin typeface="Calibri" panose="020F0502020204030204" pitchFamily="34" charset="0"/>
                <a:ea typeface="Calibri" panose="020F0502020204030204" pitchFamily="34" charset="0"/>
                <a:cs typeface="Arial" panose="020B0604020202020204" pitchFamily="34" charset="0"/>
              </a:rPr>
              <a:t>برنامه‌محور برای ارائه مستندات دقیق مورد نیاز جهت تأییدیه‌های قانونی</a:t>
            </a:r>
            <a:r>
              <a:rPr lang="en-US" sz="1100" dirty="0">
                <a:effectLst/>
                <a:latin typeface="Calibri" panose="020F0502020204030204" pitchFamily="34" charset="0"/>
                <a:ea typeface="Calibri" panose="020F0502020204030204" pitchFamily="34" charset="0"/>
                <a:cs typeface="Arial" panose="020B0604020202020204" pitchFamily="34" charset="0"/>
              </a:rPr>
              <a:t>.</a:t>
            </a:r>
          </a:p>
          <a:p>
            <a:pPr marL="0" marR="0" algn="r" rtl="1">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17</a:t>
            </a:fld>
            <a:endParaRPr lang="en-US"/>
          </a:p>
        </p:txBody>
      </p:sp>
    </p:spTree>
    <p:extLst>
      <p:ext uri="{BB962C8B-B14F-4D97-AF65-F5344CB8AC3E}">
        <p14:creationId xmlns:p14="http://schemas.microsoft.com/office/powerpoint/2010/main" val="1645433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buFont typeface="Arial" panose="020B0604020202020204" pitchFamily="34" charset="0"/>
              <a:buChar char="•"/>
            </a:pPr>
            <a:endParaRPr lang="fa-IR" b="0" i="0" dirty="0">
              <a:solidFill>
                <a:srgbClr val="1F1F1F"/>
              </a:solidFill>
              <a:effectLst/>
              <a:latin typeface="Google Sans"/>
            </a:endParaRPr>
          </a:p>
          <a:p>
            <a:pPr marL="742950" lvl="1" indent="-285750" algn="r" rtl="1">
              <a:buFont typeface="Arial" panose="020B0604020202020204" pitchFamily="34" charset="0"/>
              <a:buChar char="•"/>
            </a:pPr>
            <a:r>
              <a:rPr lang="fa-IR" b="0" i="0" dirty="0">
                <a:solidFill>
                  <a:srgbClr val="1F1F1F"/>
                </a:solidFill>
                <a:effectLst/>
                <a:latin typeface="Google Sans"/>
              </a:rPr>
              <a:t>در رویکرد مبتنی بر برنامه، برنامه‌نویسان صرفاً یک طراحی دقیق را به کد تبدیل می‌کنند. </a:t>
            </a:r>
            <a:endParaRPr lang="en-US" b="0" i="0" dirty="0">
              <a:solidFill>
                <a:srgbClr val="1F1F1F"/>
              </a:solidFill>
              <a:effectLst/>
              <a:latin typeface="Google Sans"/>
            </a:endParaRPr>
          </a:p>
          <a:p>
            <a:pPr algn="r" rtl="1">
              <a:buFont typeface="Arial" panose="020B0604020202020204" pitchFamily="34" charset="0"/>
              <a:buChar char="•"/>
            </a:pPr>
            <a:r>
              <a:rPr lang="fa-IR" b="0" i="0" dirty="0">
                <a:solidFill>
                  <a:srgbClr val="1F1F1F"/>
                </a:solidFill>
                <a:effectLst/>
                <a:latin typeface="Google Sans"/>
              </a:rPr>
              <a:t>در روش چابک، تیم باید همزمان طراحی، توسعه و تست را انجام دهد، که نیازمند انعطاف‌پذیری و مهارت‌های حل مسئله بالاتری است</a:t>
            </a:r>
            <a:endParaRPr lang="en-US" b="0" i="0" dirty="0">
              <a:solidFill>
                <a:srgbClr val="1F1F1F"/>
              </a:solidFill>
              <a:effectLst/>
              <a:latin typeface="Google Sans"/>
            </a:endParaRPr>
          </a:p>
          <a:p>
            <a:pPr algn="r" rtl="1">
              <a:buFont typeface="Arial" panose="020B0604020202020204" pitchFamily="34" charset="0"/>
              <a:buChar char="•"/>
            </a:pPr>
            <a:r>
              <a:rPr lang="fa-IR" b="0" i="0" dirty="0">
                <a:solidFill>
                  <a:srgbClr val="1F1F1F"/>
                </a:solidFill>
                <a:effectLst/>
                <a:latin typeface="Google Sans"/>
              </a:rPr>
              <a:t>اگر سیستمی نیاز به تأیید توسط یک نهاد نظارتی خارجی داشته باشد (مثلاً تأیید نرم‌افزار حیاتی برای عملکرد هواپیما توسط سازمان هواپیمایی فدرال آمریکا) احتمالاً ملزم به تهیه مستندات دقیق به عنوان بخشی از پرونده ایمنی سیستم خواهید بود</a:t>
            </a:r>
            <a:endParaRPr lang="en-US" b="0" i="0" dirty="0">
              <a:solidFill>
                <a:srgbClr val="1F1F1F"/>
              </a:solidFill>
              <a:effectLst/>
              <a:latin typeface="Google Sans"/>
            </a:endParaRPr>
          </a:p>
          <a:p>
            <a:pPr algn="r" rtl="1">
              <a:buFont typeface="Arial" panose="020B0604020202020204" pitchFamily="34" charset="0"/>
              <a:buChar char="•"/>
            </a:pPr>
            <a:endParaRPr lang="fa-IR" b="0" i="0" dirty="0">
              <a:solidFill>
                <a:srgbClr val="1F1F1F"/>
              </a:solidFill>
              <a:effectLst/>
              <a:latin typeface="Google Sans"/>
            </a:endParaRPr>
          </a:p>
          <a:p>
            <a:pPr algn="r" rtl="1"/>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19</a:t>
            </a:fld>
            <a:endParaRPr lang="en-US"/>
          </a:p>
        </p:txBody>
      </p:sp>
    </p:spTree>
    <p:extLst>
      <p:ext uri="{BB962C8B-B14F-4D97-AF65-F5344CB8AC3E}">
        <p14:creationId xmlns:p14="http://schemas.microsoft.com/office/powerpoint/2010/main" val="2755698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20</a:t>
            </a:fld>
            <a:endParaRPr lang="en-US"/>
          </a:p>
        </p:txBody>
      </p:sp>
    </p:spTree>
    <p:extLst>
      <p:ext uri="{BB962C8B-B14F-4D97-AF65-F5344CB8AC3E}">
        <p14:creationId xmlns:p14="http://schemas.microsoft.com/office/powerpoint/2010/main" val="2065774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26</a:t>
            </a:fld>
            <a:endParaRPr lang="en-US"/>
          </a:p>
        </p:txBody>
      </p:sp>
    </p:spTree>
    <p:extLst>
      <p:ext uri="{BB962C8B-B14F-4D97-AF65-F5344CB8AC3E}">
        <p14:creationId xmlns:p14="http://schemas.microsoft.com/office/powerpoint/2010/main" val="1699817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a:t>Scrum </a:t>
            </a:r>
            <a:r>
              <a:rPr lang="fa-IR" dirty="0"/>
              <a:t>و </a:t>
            </a:r>
            <a:r>
              <a:rPr lang="en-US" dirty="0"/>
              <a:t>Extreme Programming (XP) </a:t>
            </a:r>
            <a:r>
              <a:rPr lang="fa-IR" dirty="0"/>
              <a:t>دو روش محبوب مدیریت پروژه فناوری اطلاعات هستند که در رویکرد آنها به برنامه ریزی، مستندسازی و نقش های رهبری متفاوت است.</a:t>
            </a:r>
            <a:endParaRPr lang="en-US" dirty="0"/>
          </a:p>
          <a:p>
            <a:pPr algn="r" rtl="1"/>
            <a:r>
              <a:rPr lang="fa-IR" b="1" dirty="0"/>
              <a:t> اسکرام بر مدیریت پروژه و کار تیمی ت</a:t>
            </a:r>
            <a:r>
              <a:rPr lang="fa-IR" dirty="0"/>
              <a:t>مرکز دارد، در حالی که </a:t>
            </a:r>
            <a:r>
              <a:rPr lang="en-US" dirty="0"/>
              <a:t>XP </a:t>
            </a:r>
            <a:r>
              <a:rPr lang="fa-IR" dirty="0"/>
              <a:t>بر کیفیت کد و کار برنامه نویسان تک تک تمرکز دارد</a:t>
            </a:r>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27</a:t>
            </a:fld>
            <a:endParaRPr lang="en-US"/>
          </a:p>
        </p:txBody>
      </p:sp>
    </p:spTree>
    <p:extLst>
      <p:ext uri="{BB962C8B-B14F-4D97-AF65-F5344CB8AC3E}">
        <p14:creationId xmlns:p14="http://schemas.microsoft.com/office/powerpoint/2010/main" val="204578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0" i="0" dirty="0">
                <a:solidFill>
                  <a:srgbClr val="1F1F1F"/>
                </a:solidFill>
                <a:effectLst/>
                <a:latin typeface="Google Sans"/>
              </a:rPr>
              <a:t>در </a:t>
            </a:r>
            <a:r>
              <a:rPr lang="fa-IR" b="1" i="0" dirty="0">
                <a:solidFill>
                  <a:srgbClr val="1F1F1F"/>
                </a:solidFill>
                <a:effectLst/>
                <a:latin typeface="Google Sans"/>
              </a:rPr>
              <a:t>توسعه چابک (</a:t>
            </a:r>
            <a:r>
              <a:rPr lang="en-US" b="1" i="0" dirty="0">
                <a:solidFill>
                  <a:srgbClr val="1F1F1F"/>
                </a:solidFill>
                <a:effectLst/>
                <a:latin typeface="Google Sans"/>
              </a:rPr>
              <a:t>Agile development)</a:t>
            </a:r>
            <a:r>
              <a:rPr lang="en-US" b="0" i="0" dirty="0">
                <a:solidFill>
                  <a:srgbClr val="1F1F1F"/>
                </a:solidFill>
                <a:effectLst/>
                <a:latin typeface="Google Sans"/>
              </a:rPr>
              <a:t>، </a:t>
            </a:r>
            <a:r>
              <a:rPr lang="fa-IR" b="0" i="0" dirty="0">
                <a:solidFill>
                  <a:srgbClr val="1F1F1F"/>
                </a:solidFill>
                <a:effectLst/>
                <a:latin typeface="Google Sans"/>
              </a:rPr>
              <a:t>تیم برنامه‌نویسی به طور مداوم به دنبال بهبودهای بالقوه نرم‌افزار است و این بهبودها را حتی در صورت عدم نیاز فوری، اعمال می‌کند.</a:t>
            </a:r>
          </a:p>
          <a:p>
            <a:pPr algn="r" rtl="1"/>
            <a:r>
              <a:rPr lang="fa-IR" b="0" i="0" dirty="0">
                <a:solidFill>
                  <a:srgbClr val="1F1F1F"/>
                </a:solidFill>
                <a:effectLst/>
                <a:latin typeface="Google Sans"/>
              </a:rPr>
              <a:t>این امر </a:t>
            </a:r>
            <a:r>
              <a:rPr lang="fa-IR" b="1" i="0" dirty="0">
                <a:solidFill>
                  <a:srgbClr val="1F1F1F"/>
                </a:solidFill>
                <a:effectLst/>
                <a:latin typeface="Google Sans"/>
              </a:rPr>
              <a:t>خوانایی</a:t>
            </a:r>
            <a:r>
              <a:rPr lang="fa-IR" b="0" i="0" dirty="0">
                <a:solidFill>
                  <a:srgbClr val="1F1F1F"/>
                </a:solidFill>
                <a:effectLst/>
                <a:latin typeface="Google Sans"/>
              </a:rPr>
              <a:t> [خوانایی - خوانا بودن (</a:t>
            </a:r>
            <a:r>
              <a:rPr lang="en-US" b="0" i="0" dirty="0">
                <a:solidFill>
                  <a:srgbClr val="1F1F1F"/>
                </a:solidFill>
                <a:effectLst/>
                <a:latin typeface="Google Sans"/>
              </a:rPr>
              <a:t>k</a:t>
            </a:r>
            <a:r>
              <a:rPr lang="fa-IR" b="0" i="0" dirty="0">
                <a:solidFill>
                  <a:srgbClr val="1F1F1F"/>
                </a:solidFill>
                <a:effectLst/>
                <a:latin typeface="Google Sans"/>
              </a:rPr>
              <a:t>خوانا بودن (</a:t>
            </a:r>
            <a:r>
              <a:rPr lang="en-US" b="0" i="0" dirty="0">
                <a:solidFill>
                  <a:srgbClr val="1F1F1F"/>
                </a:solidFill>
                <a:effectLst/>
                <a:latin typeface="Google Sans"/>
              </a:rPr>
              <a:t>))] </a:t>
            </a:r>
            <a:r>
              <a:rPr lang="fa-IR" b="0" i="0" dirty="0">
                <a:solidFill>
                  <a:srgbClr val="1F1F1F"/>
                </a:solidFill>
                <a:effectLst/>
                <a:latin typeface="Google Sans"/>
              </a:rPr>
              <a:t>نرم‌افزار را بهبود می‌بخشد و در نتیجه، نیاز به مستندات را کاهش می‌دهد.</a:t>
            </a:r>
          </a:p>
          <a:p>
            <a:pPr algn="r" rtl="1"/>
            <a:r>
              <a:rPr lang="fa-IR" b="0" i="0" dirty="0">
                <a:solidFill>
                  <a:srgbClr val="1F1F1F"/>
                </a:solidFill>
                <a:effectLst/>
                <a:latin typeface="Google Sans"/>
              </a:rPr>
              <a:t>همچنین، به دلیل </a:t>
            </a:r>
            <a:r>
              <a:rPr lang="fa-IR" b="1" i="0" dirty="0">
                <a:solidFill>
                  <a:srgbClr val="1F1F1F"/>
                </a:solidFill>
                <a:effectLst/>
                <a:latin typeface="Google Sans"/>
              </a:rPr>
              <a:t>ساختارمند و واضح</a:t>
            </a:r>
            <a:r>
              <a:rPr lang="fa-IR" b="0" i="0" dirty="0">
                <a:solidFill>
                  <a:srgbClr val="1F1F1F"/>
                </a:solidFill>
                <a:effectLst/>
                <a:latin typeface="Google Sans"/>
              </a:rPr>
              <a:t> بودن کد، اعمال تغییرات آسان‌تر می‌شود.</a:t>
            </a:r>
          </a:p>
          <a:p>
            <a:pPr algn="r" rtl="1"/>
            <a:r>
              <a:rPr lang="fa-IR" b="0" i="0" dirty="0">
                <a:solidFill>
                  <a:srgbClr val="1F1F1F"/>
                </a:solidFill>
                <a:effectLst/>
                <a:latin typeface="Google Sans"/>
              </a:rPr>
              <a:t>با این حال، برخی از تغییرات نیازمند </a:t>
            </a:r>
            <a:r>
              <a:rPr lang="fa-IR" b="1" i="0" dirty="0">
                <a:solidFill>
                  <a:srgbClr val="1F1F1F"/>
                </a:solidFill>
                <a:effectLst/>
                <a:latin typeface="Google Sans"/>
              </a:rPr>
              <a:t>بازنگری اساسی معماری</a:t>
            </a:r>
            <a:r>
              <a:rPr lang="fa-IR" b="0" i="0" dirty="0">
                <a:solidFill>
                  <a:srgbClr val="1F1F1F"/>
                </a:solidFill>
                <a:effectLst/>
                <a:latin typeface="Google Sans"/>
              </a:rPr>
              <a:t> [بازنگری اساسی معماری هستند که این کار بسیار پرهزینه‌تر است.</a:t>
            </a:r>
          </a:p>
          <a:p>
            <a:pPr algn="r" rtl="1"/>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28</a:t>
            </a:fld>
            <a:endParaRPr lang="en-US"/>
          </a:p>
        </p:txBody>
      </p:sp>
    </p:spTree>
    <p:extLst>
      <p:ext uri="{BB962C8B-B14F-4D97-AF65-F5344CB8AC3E}">
        <p14:creationId xmlns:p14="http://schemas.microsoft.com/office/powerpoint/2010/main" val="4044257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t>سازماندهی مجدد سلسله مراتب کلاس برای حذف کد تکراری.</a:t>
            </a:r>
          </a:p>
          <a:p>
            <a:pPr algn="r" rtl="1"/>
            <a:r>
              <a:rPr lang="fa-IR" dirty="0"/>
              <a:t>مرتب کردن و تغییر نام ویژگی ها و روش ها برای سهولت در درک آنها.</a:t>
            </a:r>
          </a:p>
          <a:p>
            <a:pPr algn="r" rtl="1"/>
            <a:r>
              <a:rPr lang="fa-IR" dirty="0"/>
              <a:t>جایگزینی کدهای درون خطی با فراخوانی روش هایی که در کتابخانه برنامه گنجانده شده اند.</a:t>
            </a:r>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30</a:t>
            </a:fld>
            <a:endParaRPr lang="en-US"/>
          </a:p>
        </p:txBody>
      </p:sp>
    </p:spTree>
    <p:extLst>
      <p:ext uri="{BB962C8B-B14F-4D97-AF65-F5344CB8AC3E}">
        <p14:creationId xmlns:p14="http://schemas.microsoft.com/office/powerpoint/2010/main" val="237130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gn="r" rtl="1"/>
            <a:r>
              <a:rPr lang="fa-IR" b="1" dirty="0"/>
              <a:t>افراد و تعاملات به‌جای فرآیندها و ابزارها</a:t>
            </a:r>
          </a:p>
          <a:p>
            <a:pPr algn="r" rtl="1"/>
            <a:r>
              <a:rPr lang="fa-IR" b="1" dirty="0"/>
              <a:t>معنا</a:t>
            </a:r>
            <a:r>
              <a:rPr lang="fa-IR" dirty="0"/>
              <a:t>: بیانیه چابک اهمیت </a:t>
            </a:r>
            <a:r>
              <a:rPr lang="fa-IR" b="1" dirty="0"/>
              <a:t>افراد و ارتباطات بین آن‌ها</a:t>
            </a:r>
            <a:r>
              <a:rPr lang="fa-IR" dirty="0"/>
              <a:t> را بیشتر از فرآیندها و ابزارهای سخت‌گیرانه بیان می‌کند. همکاری مستقیم بین اعضای تیم، انعطاف‌پذیری و خلاقیت را افزایش می‌دهد، که این موارد از پیروی سخت‌گیرانه از قوانین از پیش‌تعیین‌شده مهم‌تر هستند.</a:t>
            </a:r>
          </a:p>
          <a:p>
            <a:pPr algn="r" rtl="1"/>
            <a:r>
              <a:rPr lang="fa-IR" b="1" dirty="0"/>
              <a:t>مثال</a:t>
            </a:r>
            <a:r>
              <a:rPr lang="fa-IR" dirty="0"/>
              <a:t>:</a:t>
            </a:r>
          </a:p>
          <a:p>
            <a:pPr algn="r" rtl="1">
              <a:buFont typeface="Arial" panose="020B0604020202020204" pitchFamily="34" charset="0"/>
              <a:buChar char="•"/>
            </a:pPr>
            <a:r>
              <a:rPr lang="fa-IR" dirty="0"/>
              <a:t>یک تیم توسعه به‌جای تکیه زیاد بر </a:t>
            </a:r>
            <a:r>
              <a:rPr lang="fa-IR" b="1" dirty="0"/>
              <a:t>ایمیل یا نرم‌افزارهای مدیریت وظایف</a:t>
            </a:r>
            <a:r>
              <a:rPr lang="fa-IR" dirty="0"/>
              <a:t>، هر روز در جلسات کوتاه روزانه (</a:t>
            </a:r>
            <a:r>
              <a:rPr lang="en-US" dirty="0"/>
              <a:t>Stand-up) </a:t>
            </a:r>
            <a:r>
              <a:rPr lang="fa-IR" dirty="0"/>
              <a:t>به‌طور مستقیم با هم ارتباط برقرار می‌کنند.</a:t>
            </a:r>
          </a:p>
          <a:p>
            <a:pPr algn="r" rtl="1">
              <a:buFont typeface="Arial" panose="020B0604020202020204" pitchFamily="34" charset="0"/>
              <a:buChar char="•"/>
            </a:pPr>
            <a:r>
              <a:rPr lang="fa-IR" dirty="0"/>
              <a:t>اعضای تیم به‌صورت غیررسمی به سراغ یکدیگر می‌روند تا به سرعت برای یک ایده‌پردازی همکاری کنند، به‌جای منتظر ماندن برای جلسات رسمی.</a:t>
            </a:r>
          </a:p>
          <a:p>
            <a:pPr algn="r" rtl="1"/>
            <a:endParaRPr lang="en-US" b="1" dirty="0"/>
          </a:p>
          <a:p>
            <a:pPr algn="r" rtl="1"/>
            <a:r>
              <a:rPr lang="fa-IR" b="1" dirty="0"/>
              <a:t>نرم‌افزار کارا به‌جای مستندات جامع</a:t>
            </a:r>
          </a:p>
          <a:p>
            <a:pPr algn="r" rtl="1"/>
            <a:r>
              <a:rPr lang="fa-IR" b="1" dirty="0"/>
              <a:t>معنا</a:t>
            </a:r>
            <a:r>
              <a:rPr lang="fa-IR" dirty="0"/>
              <a:t>: در حالی که </a:t>
            </a:r>
            <a:r>
              <a:rPr lang="fa-IR" b="1" dirty="0"/>
              <a:t>مستندسازی</a:t>
            </a:r>
            <a:r>
              <a:rPr lang="fa-IR" dirty="0"/>
              <a:t> ضروری است، توسعه چابک بر </a:t>
            </a:r>
            <a:r>
              <a:rPr lang="fa-IR" b="1" dirty="0"/>
              <a:t>تحویل نرم‌افزار کاربردی و مفید</a:t>
            </a:r>
            <a:r>
              <a:rPr lang="fa-IR" dirty="0"/>
              <a:t> تاکید بیشتری دارد. به‌جای صرف زمان زیاد برای نوشتن مستندات مفصل در ابتدای کار، تیم‌ها باید روی ساخت نرم‌افزار کارا و مفید تمرکز کنند.</a:t>
            </a:r>
          </a:p>
          <a:p>
            <a:pPr algn="r" rtl="1"/>
            <a:r>
              <a:rPr lang="fa-IR" b="1" dirty="0"/>
              <a:t>مثال</a:t>
            </a:r>
            <a:r>
              <a:rPr lang="fa-IR" dirty="0"/>
              <a:t>:</a:t>
            </a:r>
          </a:p>
          <a:p>
            <a:pPr algn="r" rtl="1">
              <a:buFont typeface="Arial" panose="020B0604020202020204" pitchFamily="34" charset="0"/>
              <a:buChar char="•"/>
            </a:pPr>
            <a:r>
              <a:rPr lang="fa-IR" dirty="0"/>
              <a:t>به‌جای صرف چندین ماه برای نوشتن مستندات طراحی دقیق، تیم یک </a:t>
            </a:r>
            <a:r>
              <a:rPr lang="fa-IR" b="1" dirty="0"/>
              <a:t>حداقل محصول پذیرفتنی (</a:t>
            </a:r>
            <a:r>
              <a:rPr lang="en-US" b="1" dirty="0"/>
              <a:t>MVP)</a:t>
            </a:r>
            <a:r>
              <a:rPr lang="en-US" dirty="0"/>
              <a:t> </a:t>
            </a:r>
            <a:r>
              <a:rPr lang="fa-IR" dirty="0"/>
              <a:t>را سریعاً توسعه می‌دهد و بر اساس بازخورد کاربران آن را بهبود می‌بخشد.</a:t>
            </a:r>
          </a:p>
          <a:p>
            <a:pPr algn="r" rtl="1">
              <a:buFont typeface="Arial" panose="020B0604020202020204" pitchFamily="34" charset="0"/>
              <a:buChar char="•"/>
            </a:pPr>
            <a:r>
              <a:rPr lang="fa-IR" dirty="0"/>
              <a:t>یک تیم اسکرام به‌جای مستندات حجیم، تنها </a:t>
            </a:r>
            <a:r>
              <a:rPr lang="fa-IR" b="1" dirty="0"/>
              <a:t>داستان‌های کاربری و معیارهای پذیرش</a:t>
            </a:r>
            <a:r>
              <a:rPr lang="fa-IR" dirty="0"/>
              <a:t> را می‌نویسد که برای هدایت توسعه کافی باشد.</a:t>
            </a:r>
          </a:p>
          <a:p>
            <a:pPr algn="r" rtl="1"/>
            <a:endParaRPr lang="en-US" b="1" dirty="0"/>
          </a:p>
          <a:p>
            <a:pPr algn="r" rtl="1"/>
            <a:r>
              <a:rPr lang="fa-IR" b="1" dirty="0"/>
              <a:t>همکاری با مشتری به‌جای مذاکره قرارداد</a:t>
            </a:r>
          </a:p>
          <a:p>
            <a:pPr algn="r" rtl="1"/>
            <a:r>
              <a:rPr lang="fa-IR" b="1" dirty="0"/>
              <a:t>معنا</a:t>
            </a:r>
            <a:r>
              <a:rPr lang="fa-IR" dirty="0"/>
              <a:t>: چابک بر </a:t>
            </a:r>
            <a:r>
              <a:rPr lang="fa-IR" b="1" dirty="0"/>
              <a:t>درگیری فعال مشتری</a:t>
            </a:r>
            <a:r>
              <a:rPr lang="fa-IR" dirty="0"/>
              <a:t> در طول پروژه تاکید دارد. به‌جای پایبندی صرف به مفاد قرارداد اولیه، همکاری مستمر با مشتری اطمینان می‌دهد که محصول با نیازهای در حال تغییر مشتری همگام باشد.</a:t>
            </a:r>
          </a:p>
          <a:p>
            <a:pPr algn="r" rtl="1"/>
            <a:r>
              <a:rPr lang="fa-IR" b="1" dirty="0"/>
              <a:t>مثال</a:t>
            </a:r>
            <a:r>
              <a:rPr lang="fa-IR" dirty="0"/>
              <a:t>:</a:t>
            </a:r>
          </a:p>
          <a:p>
            <a:pPr algn="r" rtl="1">
              <a:buFont typeface="Arial" panose="020B0604020202020204" pitchFamily="34" charset="0"/>
              <a:buChar char="•"/>
            </a:pPr>
            <a:r>
              <a:rPr lang="fa-IR" dirty="0"/>
              <a:t>تیمی که روی پلتفرم تجارت الکترونیک کار می‌کند، هر دو هفته یک بار جلسات بازبینی با مشتری برگزار می‌کند تا </a:t>
            </a:r>
            <a:r>
              <a:rPr lang="fa-IR" b="1" dirty="0"/>
              <a:t>پیشرفت پروژه را نشان دهد و بازخورد بگیرد</a:t>
            </a:r>
            <a:r>
              <a:rPr lang="fa-IR" dirty="0"/>
              <a:t>.</a:t>
            </a:r>
          </a:p>
          <a:p>
            <a:pPr algn="r" rtl="1">
              <a:buFont typeface="Arial" panose="020B0604020202020204" pitchFamily="34" charset="0"/>
              <a:buChar char="•"/>
            </a:pPr>
            <a:r>
              <a:rPr lang="fa-IR" dirty="0"/>
              <a:t>به‌جای بحث بر سر تغییرات محدوده‌ای که در قرارداد اولیه ذکر شده، تیم توسعه با مشتری کار می‌کند تا </a:t>
            </a:r>
            <a:r>
              <a:rPr lang="fa-IR" b="1" dirty="0"/>
              <a:t>محصول را با نیازهای جدید کسب‌وکار تطبیق دهد</a:t>
            </a:r>
            <a:r>
              <a:rPr lang="fa-IR" dirty="0"/>
              <a:t>.</a:t>
            </a:r>
          </a:p>
          <a:p>
            <a:pPr algn="r" rtl="1"/>
            <a:r>
              <a:rPr lang="fa-IR" b="1" dirty="0"/>
              <a:t>پاسخ به تغییر به‌جای پیروی از برنامه</a:t>
            </a:r>
          </a:p>
          <a:p>
            <a:pPr algn="r" rtl="1"/>
            <a:r>
              <a:rPr lang="fa-IR" b="1" dirty="0"/>
              <a:t>معنا</a:t>
            </a:r>
            <a:r>
              <a:rPr lang="fa-IR" dirty="0"/>
              <a:t>: چابک </a:t>
            </a:r>
            <a:r>
              <a:rPr lang="fa-IR" b="1" dirty="0"/>
              <a:t>تغییرات</a:t>
            </a:r>
            <a:r>
              <a:rPr lang="fa-IR" dirty="0"/>
              <a:t> را به‌عنوان بخشی طبیعی از فرآیند توسعه نرم‌افزار می‌پذیرد. برنامه‌ریزی مهم است، اما باید به اندازه کافی انعطاف‌پذیر باشد تا بتواند </a:t>
            </a:r>
            <a:r>
              <a:rPr lang="fa-IR" b="1" dirty="0"/>
              <a:t>بینش‌ها و نیازهای جدید</a:t>
            </a:r>
            <a:r>
              <a:rPr lang="fa-IR" dirty="0"/>
              <a:t> را در طول چرخه پروژه در بر بگیرد.</a:t>
            </a:r>
          </a:p>
          <a:p>
            <a:pPr algn="r" rtl="1"/>
            <a:r>
              <a:rPr lang="fa-IR" b="1" dirty="0"/>
              <a:t>مثال</a:t>
            </a:r>
            <a:r>
              <a:rPr lang="fa-IR" dirty="0"/>
              <a:t>:</a:t>
            </a:r>
          </a:p>
          <a:p>
            <a:pPr algn="r" rtl="1">
              <a:buFont typeface="Arial" panose="020B0604020202020204" pitchFamily="34" charset="0"/>
              <a:buChar char="•"/>
            </a:pPr>
            <a:r>
              <a:rPr lang="fa-IR" dirty="0"/>
              <a:t>هنگام توسعه یک اپلیکیشن موبایل، تیم متوجه می‌شود که </a:t>
            </a:r>
            <a:r>
              <a:rPr lang="fa-IR" b="1" dirty="0"/>
              <a:t>نسخه جدید </a:t>
            </a:r>
            <a:r>
              <a:rPr lang="en-US" b="1" dirty="0"/>
              <a:t>iOS</a:t>
            </a:r>
            <a:r>
              <a:rPr lang="en-US" dirty="0"/>
              <a:t> </a:t>
            </a:r>
            <a:r>
              <a:rPr lang="fa-IR" dirty="0"/>
              <a:t>دستورالعمل‌های جدیدی برای رابط کاربری معرفی کرده است. به‌جای پایبندی به برنامه اصلی، آن‌ها طراحی را با دستورالعمل‌های جدید تطبیق می‌دهند.</a:t>
            </a:r>
          </a:p>
          <a:p>
            <a:pPr algn="r" rtl="1">
              <a:buFont typeface="Arial" panose="020B0604020202020204" pitchFamily="34" charset="0"/>
              <a:buChar char="•"/>
            </a:pPr>
            <a:r>
              <a:rPr lang="fa-IR" dirty="0"/>
              <a:t>در اسکرام، تیم‌ها در جلسات برنامه‌ریزی اسپرینت و پالایش بک‌لاگ، وظایف را بازبینی و اولویت‌بندی می‌کنند تا بتوانند بر اساس </a:t>
            </a:r>
            <a:r>
              <a:rPr lang="fa-IR" b="1" dirty="0"/>
              <a:t>بازخورد و نیازهای جدید</a:t>
            </a:r>
            <a:r>
              <a:rPr lang="fa-IR" dirty="0"/>
              <a:t> تغییر مسیر دهند.</a:t>
            </a:r>
          </a:p>
          <a:p>
            <a:pPr algn="r" rtl="1"/>
            <a:endParaRPr lang="en-US" b="1" dirty="0"/>
          </a:p>
          <a:p>
            <a:endParaRPr lang="en-US" b="1" dirty="0"/>
          </a:p>
          <a:p>
            <a:r>
              <a:rPr lang="en-US" b="1" dirty="0"/>
              <a:t>Individuals and Interactions over Processes and Tools</a:t>
            </a:r>
            <a:endParaRPr lang="en-US" dirty="0"/>
          </a:p>
          <a:p>
            <a:pPr>
              <a:buFont typeface="Arial" panose="020B0604020202020204" pitchFamily="34" charset="0"/>
              <a:buChar char="•"/>
            </a:pPr>
            <a:r>
              <a:rPr lang="en-US" b="1" dirty="0"/>
              <a:t>Meaning</a:t>
            </a:r>
            <a:r>
              <a:rPr lang="en-US" dirty="0"/>
              <a:t>: The manifesto emphasizes the importance of people and their communication over rigid processes and tools. Collaboration among team members brings flexibility and creativity, which are more critical than strictly following predefined rules.</a:t>
            </a:r>
          </a:p>
          <a:p>
            <a:pPr>
              <a:buFont typeface="Arial" panose="020B0604020202020204" pitchFamily="34" charset="0"/>
              <a:buChar char="•"/>
            </a:pPr>
            <a:r>
              <a:rPr lang="en-US" b="1" dirty="0"/>
              <a:t>Example</a:t>
            </a:r>
            <a:r>
              <a:rPr lang="en-US" dirty="0"/>
              <a:t>:</a:t>
            </a:r>
          </a:p>
          <a:p>
            <a:pPr marL="742950" lvl="1" indent="-285750">
              <a:buFont typeface="Arial" panose="020B0604020202020204" pitchFamily="34" charset="0"/>
              <a:buChar char="•"/>
            </a:pPr>
            <a:r>
              <a:rPr lang="en-US" dirty="0"/>
              <a:t>A </a:t>
            </a:r>
            <a:r>
              <a:rPr lang="en-US" b="1" dirty="0"/>
              <a:t>development</a:t>
            </a:r>
            <a:r>
              <a:rPr lang="en-US" dirty="0"/>
              <a:t> team communicates directly during a </a:t>
            </a:r>
            <a:r>
              <a:rPr lang="en-US" b="1" dirty="0"/>
              <a:t>daily stand-up meeting</a:t>
            </a:r>
            <a:r>
              <a:rPr lang="en-US" dirty="0"/>
              <a:t> instead of heavily relying on email threads or task management software.</a:t>
            </a:r>
          </a:p>
          <a:p>
            <a:pPr marL="742950" lvl="1" indent="-285750">
              <a:buFont typeface="Arial" panose="020B0604020202020204" pitchFamily="34" charset="0"/>
              <a:buChar char="•"/>
            </a:pPr>
            <a:r>
              <a:rPr lang="en-US" dirty="0"/>
              <a:t>Team </a:t>
            </a:r>
            <a:r>
              <a:rPr lang="en-US" b="1" dirty="0"/>
              <a:t>members</a:t>
            </a:r>
            <a:r>
              <a:rPr lang="en-US" dirty="0"/>
              <a:t> </a:t>
            </a:r>
            <a:r>
              <a:rPr lang="en-US" b="1" dirty="0"/>
              <a:t>approach</a:t>
            </a:r>
            <a:r>
              <a:rPr lang="en-US" dirty="0"/>
              <a:t> each other informally for quick brainstorming rather than waiting for formal meetings.</a:t>
            </a:r>
          </a:p>
          <a:p>
            <a:pPr marL="742950" lvl="1" indent="-285750">
              <a:buFont typeface="Arial" panose="020B0604020202020204" pitchFamily="34" charset="0"/>
              <a:buChar char="•"/>
            </a:pPr>
            <a:endParaRPr lang="en-US" dirty="0"/>
          </a:p>
          <a:p>
            <a:r>
              <a:rPr lang="en-US" b="1" dirty="0"/>
              <a:t>Working Software over Comprehensive Documentation</a:t>
            </a:r>
            <a:endParaRPr lang="en-US" dirty="0"/>
          </a:p>
          <a:p>
            <a:pPr>
              <a:buFont typeface="Arial" panose="020B0604020202020204" pitchFamily="34" charset="0"/>
              <a:buChar char="•"/>
            </a:pPr>
            <a:r>
              <a:rPr lang="en-US" b="1" dirty="0"/>
              <a:t>Meaning</a:t>
            </a:r>
            <a:r>
              <a:rPr lang="en-US" dirty="0"/>
              <a:t>: While documentation is essential, delivering functioning software is more critical. Agile suggests that instead of writing extensive documentation upfront, development teams should focus on building something functional and useful.</a:t>
            </a:r>
          </a:p>
          <a:p>
            <a:pPr>
              <a:buFont typeface="Arial" panose="020B0604020202020204" pitchFamily="34" charset="0"/>
              <a:buChar char="•"/>
            </a:pPr>
            <a:r>
              <a:rPr lang="en-US" b="1" dirty="0"/>
              <a:t>Example</a:t>
            </a:r>
            <a:r>
              <a:rPr lang="en-US" dirty="0"/>
              <a:t>:</a:t>
            </a:r>
          </a:p>
          <a:p>
            <a:pPr marL="742950" lvl="1" indent="-285750">
              <a:buFont typeface="Arial" panose="020B0604020202020204" pitchFamily="34" charset="0"/>
              <a:buChar char="•"/>
            </a:pPr>
            <a:r>
              <a:rPr lang="en-US" b="1" dirty="0"/>
              <a:t>Instead of spending months </a:t>
            </a:r>
            <a:r>
              <a:rPr lang="en-US" dirty="0"/>
              <a:t>writing detailed </a:t>
            </a:r>
            <a:r>
              <a:rPr lang="en-US" b="1" dirty="0"/>
              <a:t>design documentation</a:t>
            </a:r>
            <a:r>
              <a:rPr lang="en-US" dirty="0"/>
              <a:t>, the team quickly develops a </a:t>
            </a:r>
            <a:r>
              <a:rPr lang="en-US" b="1" dirty="0"/>
              <a:t>minimum viable product (MVP)</a:t>
            </a:r>
            <a:r>
              <a:rPr lang="en-US" dirty="0"/>
              <a:t> and iterates based on user feedback.</a:t>
            </a:r>
          </a:p>
          <a:p>
            <a:pPr marL="742950" lvl="1" indent="-285750">
              <a:buFont typeface="Arial" panose="020B0604020202020204" pitchFamily="34" charset="0"/>
              <a:buChar char="•"/>
            </a:pPr>
            <a:r>
              <a:rPr lang="en-US" dirty="0"/>
              <a:t>A Scrum team may write </a:t>
            </a:r>
            <a:r>
              <a:rPr lang="en-US" b="1" dirty="0"/>
              <a:t>minimal but sufficient documentation</a:t>
            </a:r>
            <a:r>
              <a:rPr lang="en-US" dirty="0"/>
              <a:t>, such as </a:t>
            </a:r>
            <a:r>
              <a:rPr lang="en-US" b="1" dirty="0"/>
              <a:t>user stories</a:t>
            </a:r>
            <a:r>
              <a:rPr lang="en-US" dirty="0"/>
              <a:t> and </a:t>
            </a:r>
            <a:r>
              <a:rPr lang="en-US" b="1" dirty="0"/>
              <a:t>acceptance criteria</a:t>
            </a:r>
            <a:r>
              <a:rPr lang="en-US" dirty="0"/>
              <a:t>, to guide the development.</a:t>
            </a:r>
          </a:p>
          <a:p>
            <a:pPr marL="742950" lvl="1" indent="-285750">
              <a:buFont typeface="Arial" panose="020B0604020202020204" pitchFamily="34" charset="0"/>
              <a:buChar char="•"/>
            </a:pPr>
            <a:endParaRPr lang="en-US" dirty="0"/>
          </a:p>
          <a:p>
            <a:r>
              <a:rPr lang="en-US" b="1" dirty="0"/>
              <a:t>Customer Collaboration over Contract Negotiation</a:t>
            </a:r>
            <a:endParaRPr lang="en-US" dirty="0"/>
          </a:p>
          <a:p>
            <a:pPr>
              <a:buFont typeface="Arial" panose="020B0604020202020204" pitchFamily="34" charset="0"/>
              <a:buChar char="•"/>
            </a:pPr>
            <a:r>
              <a:rPr lang="en-US" b="1" dirty="0"/>
              <a:t>Meaning</a:t>
            </a:r>
            <a:r>
              <a:rPr lang="en-US" dirty="0"/>
              <a:t>: Agile promotes active customer involvement throughout the project. Rather than sticking rigidly to a contract’s specifications, continuous collaboration ensures the product meets the evolving needs of the customer.</a:t>
            </a:r>
          </a:p>
          <a:p>
            <a:pPr>
              <a:buFont typeface="Arial" panose="020B0604020202020204" pitchFamily="34" charset="0"/>
              <a:buChar char="•"/>
            </a:pPr>
            <a:r>
              <a:rPr lang="en-US" b="1" dirty="0"/>
              <a:t>Example</a:t>
            </a:r>
            <a:r>
              <a:rPr lang="en-US" dirty="0"/>
              <a:t>:</a:t>
            </a:r>
          </a:p>
          <a:p>
            <a:pPr marL="742950" lvl="1" indent="-285750">
              <a:buFont typeface="Arial" panose="020B0604020202020204" pitchFamily="34" charset="0"/>
              <a:buChar char="•"/>
            </a:pPr>
            <a:r>
              <a:rPr lang="en-US" dirty="0"/>
              <a:t>A </a:t>
            </a:r>
            <a:r>
              <a:rPr lang="en-US" b="1" dirty="0"/>
              <a:t>team working on an e-commerce platform </a:t>
            </a:r>
            <a:r>
              <a:rPr lang="en-US" dirty="0"/>
              <a:t>conducts </a:t>
            </a:r>
            <a:r>
              <a:rPr lang="en-US" b="1" dirty="0"/>
              <a:t>bi-weekly review meetings</a:t>
            </a:r>
            <a:r>
              <a:rPr lang="en-US" dirty="0"/>
              <a:t> with the customer to demonstrate progress and gather feedback.</a:t>
            </a:r>
          </a:p>
          <a:p>
            <a:pPr marL="742950" lvl="1" indent="-285750">
              <a:buFont typeface="Arial" panose="020B0604020202020204" pitchFamily="34" charset="0"/>
              <a:buChar char="•"/>
            </a:pPr>
            <a:r>
              <a:rPr lang="en-US" dirty="0"/>
              <a:t>Instead </a:t>
            </a:r>
            <a:r>
              <a:rPr lang="en-US" b="1" dirty="0"/>
              <a:t>of arguing over scope changes outlined </a:t>
            </a:r>
            <a:r>
              <a:rPr lang="en-US" dirty="0"/>
              <a:t>in the </a:t>
            </a:r>
            <a:r>
              <a:rPr lang="en-US" b="1" dirty="0"/>
              <a:t>initial</a:t>
            </a:r>
            <a:r>
              <a:rPr lang="en-US" dirty="0"/>
              <a:t> </a:t>
            </a:r>
            <a:r>
              <a:rPr lang="en-US" b="1" dirty="0"/>
              <a:t>contract</a:t>
            </a:r>
            <a:r>
              <a:rPr lang="en-US" dirty="0"/>
              <a:t>, the development team works with the customer to adapt to new business requirements.</a:t>
            </a:r>
          </a:p>
          <a:p>
            <a:pPr marL="742950" lvl="1" indent="-285750">
              <a:buFont typeface="Arial" panose="020B0604020202020204" pitchFamily="34" charset="0"/>
              <a:buChar char="•"/>
            </a:pPr>
            <a:endParaRPr lang="en-US" dirty="0"/>
          </a:p>
          <a:p>
            <a:r>
              <a:rPr lang="en-US" b="1" dirty="0"/>
              <a:t>Responding to Change over Following a Plan</a:t>
            </a:r>
            <a:endParaRPr lang="en-US" dirty="0"/>
          </a:p>
          <a:p>
            <a:pPr>
              <a:buFont typeface="Arial" panose="020B0604020202020204" pitchFamily="34" charset="0"/>
              <a:buChar char="•"/>
            </a:pPr>
            <a:r>
              <a:rPr lang="en-US" b="1" dirty="0"/>
              <a:t>Meaning</a:t>
            </a:r>
            <a:r>
              <a:rPr lang="en-US" dirty="0"/>
              <a:t>: Agile embraces change as a natural part of the software development process. Plans are useful, but they must be flexible to accommodate new insights and requirements that arise throughout the project lifecycle.</a:t>
            </a:r>
          </a:p>
          <a:p>
            <a:pPr>
              <a:buFont typeface="Arial" panose="020B0604020202020204" pitchFamily="34" charset="0"/>
              <a:buChar char="•"/>
            </a:pPr>
            <a:r>
              <a:rPr lang="en-US" b="1" dirty="0"/>
              <a:t>Example</a:t>
            </a:r>
            <a:r>
              <a:rPr lang="en-US" dirty="0"/>
              <a:t>:</a:t>
            </a:r>
          </a:p>
          <a:p>
            <a:pPr marL="742950" lvl="1" indent="-285750">
              <a:buFont typeface="Arial" panose="020B0604020202020204" pitchFamily="34" charset="0"/>
              <a:buChar char="•"/>
            </a:pPr>
            <a:r>
              <a:rPr lang="en-US" dirty="0"/>
              <a:t>While developing a mobile application, the team discovers that a new version of the iOS platform introduces changes to the user interface guidelines. Instead of following the original plan, they adapt the design to align with the updated guidelines.</a:t>
            </a:r>
          </a:p>
          <a:p>
            <a:pPr marL="742950" lvl="1" indent="-285750">
              <a:buFont typeface="Arial" panose="020B0604020202020204" pitchFamily="34" charset="0"/>
              <a:buChar char="•"/>
            </a:pPr>
            <a:r>
              <a:rPr lang="en-US" dirty="0"/>
              <a:t>In </a:t>
            </a:r>
            <a:r>
              <a:rPr lang="en-US" b="1" dirty="0"/>
              <a:t>Scrum</a:t>
            </a:r>
            <a:r>
              <a:rPr lang="en-US" dirty="0"/>
              <a:t>, teams reassess and reprioritize their tasks during </a:t>
            </a:r>
            <a:r>
              <a:rPr lang="en-US" b="1" dirty="0"/>
              <a:t>sprint planning</a:t>
            </a:r>
            <a:r>
              <a:rPr lang="en-US" dirty="0"/>
              <a:t> and </a:t>
            </a:r>
            <a:r>
              <a:rPr lang="en-US" b="1" dirty="0"/>
              <a:t>backlog grooming sessions</a:t>
            </a:r>
            <a:r>
              <a:rPr lang="en-US" dirty="0"/>
              <a:t>, allowing them to pivot based on feedback and emerging needs.</a:t>
            </a:r>
          </a:p>
        </p:txBody>
      </p:sp>
      <p:sp>
        <p:nvSpPr>
          <p:cNvPr id="4" name="Slide Number Placeholder 3"/>
          <p:cNvSpPr>
            <a:spLocks noGrp="1"/>
          </p:cNvSpPr>
          <p:nvPr>
            <p:ph type="sldNum" sz="quarter" idx="5"/>
          </p:nvPr>
        </p:nvSpPr>
        <p:spPr/>
        <p:txBody>
          <a:bodyPr/>
          <a:lstStyle/>
          <a:p>
            <a:fld id="{C5ED926C-2523-DB4E-AA42-7803F6FA2B59}" type="slidenum">
              <a:rPr lang="en-US" smtClean="0"/>
              <a:t>6</a:t>
            </a:fld>
            <a:endParaRPr lang="en-US"/>
          </a:p>
        </p:txBody>
      </p:sp>
    </p:spTree>
    <p:extLst>
      <p:ext uri="{BB962C8B-B14F-4D97-AF65-F5344CB8AC3E}">
        <p14:creationId xmlns:p14="http://schemas.microsoft.com/office/powerpoint/2010/main" val="1053130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34</a:t>
            </a:fld>
            <a:endParaRPr lang="en-US"/>
          </a:p>
        </p:txBody>
      </p:sp>
    </p:spTree>
    <p:extLst>
      <p:ext uri="{BB962C8B-B14F-4D97-AF65-F5344CB8AC3E}">
        <p14:creationId xmlns:p14="http://schemas.microsoft.com/office/powerpoint/2010/main" val="494878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fa-IR" sz="1800" dirty="0">
                <a:solidFill>
                  <a:srgbClr val="1F1F1F"/>
                </a:solidFill>
                <a:effectLst/>
                <a:latin typeface="Arial" panose="020B0604020202020204" pitchFamily="34" charset="0"/>
                <a:ea typeface="Calibri" panose="020F0502020204030204" pitchFamily="34" charset="0"/>
                <a:cs typeface="Arial" panose="020B0604020202020204" pitchFamily="34" charset="0"/>
              </a:rPr>
              <a:t>مثال</a:t>
            </a:r>
            <a:endParaRPr lang="en-US" sz="18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en-US" sz="15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Epic</a:t>
            </a:r>
            <a:r>
              <a:rPr lang="fa-IR" sz="15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 </a:t>
            </a:r>
            <a:r>
              <a:rPr lang="ar-SA" sz="1500" b="1"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بهبود فرآیند خرید</a:t>
            </a:r>
            <a:endParaRPr lang="en-US" sz="1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0"/>
              </a:spcAft>
              <a:buSzPts val="1000"/>
              <a:buFont typeface="Courier New" panose="02070309020205020404" pitchFamily="49" charset="0"/>
              <a:buChar char="o"/>
              <a:tabLst>
                <a:tab pos="914400" algn="l"/>
              </a:tabLst>
            </a:pP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این حماسه بر روی ساده‌سازی و بهبود تجربه خرید کاربران در وب‌سایت تمرکز دارد</a:t>
            </a:r>
            <a:r>
              <a:rPr lang="en-US" sz="1500" dirty="0">
                <a:solidFill>
                  <a:srgbClr val="1F1F1F"/>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1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r" rtl="1">
              <a:lnSpc>
                <a:spcPct val="107000"/>
              </a:lnSpc>
              <a:spcBef>
                <a:spcPts val="0"/>
              </a:spcBef>
              <a:spcAft>
                <a:spcPts val="800"/>
              </a:spcAft>
            </a:pP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این حماسه سپس به داستان‌های کاربری کوچک‌تر مانند</a:t>
            </a:r>
            <a:r>
              <a:rPr lang="en-US" sz="15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به عنوان یک خریدار، می‌خواهم بتوانم به سادگی محصولات را به سبد خرید اضافه کنم</a:t>
            </a:r>
            <a:r>
              <a:rPr lang="en-US" sz="15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lang="en-US" sz="1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به عنوان یک خریدار، می‌خواهم بتوانم روش‌های مختلف پرداخت را انتخاب کنم</a:t>
            </a:r>
            <a:r>
              <a:rPr lang="en-US" sz="15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lang="en-US" sz="1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1500" dirty="0">
                <a:solidFill>
                  <a:srgbClr val="1F1F1F"/>
                </a:solidFill>
                <a:effectLst/>
                <a:latin typeface="Calibri" panose="020F0502020204030204" pitchFamily="34" charset="0"/>
                <a:ea typeface="Times New Roman" panose="02020603050405020304" pitchFamily="18" charset="0"/>
                <a:cs typeface="Arial" panose="020B0604020202020204" pitchFamily="34" charset="0"/>
              </a:rPr>
              <a:t>به عنوان یک خریدار، می‌خواهم بتوانم وضعیت سفارش خود را پیگیری کنم</a:t>
            </a:r>
            <a:r>
              <a:rPr lang="en-US" sz="1500" dirty="0">
                <a:solidFill>
                  <a:srgbClr val="1F1F1F"/>
                </a:solidFill>
                <a:effectLst/>
                <a:latin typeface="Arial" panose="020B0604020202020204" pitchFamily="34" charset="0"/>
                <a:ea typeface="Times New Roman" panose="02020603050405020304" pitchFamily="18" charset="0"/>
                <a:cs typeface="Arial" panose="020B0604020202020204" pitchFamily="34" charset="0"/>
              </a:rPr>
              <a:t>.</a:t>
            </a:r>
            <a:endParaRPr lang="en-US" sz="11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algn="r"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algn="r"/>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35</a:t>
            </a:fld>
            <a:endParaRPr lang="en-US"/>
          </a:p>
        </p:txBody>
      </p:sp>
    </p:spTree>
    <p:extLst>
      <p:ext uri="{BB962C8B-B14F-4D97-AF65-F5344CB8AC3E}">
        <p14:creationId xmlns:p14="http://schemas.microsoft.com/office/powerpoint/2010/main" val="1239868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37</a:t>
            </a:fld>
            <a:endParaRPr lang="en-US"/>
          </a:p>
        </p:txBody>
      </p:sp>
    </p:spTree>
    <p:extLst>
      <p:ext uri="{BB962C8B-B14F-4D97-AF65-F5344CB8AC3E}">
        <p14:creationId xmlns:p14="http://schemas.microsoft.com/office/powerpoint/2010/main" val="703741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gn="l"/>
            <a:r>
              <a:rPr lang="en-US" sz="2800" b="1" i="0" dirty="0">
                <a:solidFill>
                  <a:srgbClr val="1F1F1F"/>
                </a:solidFill>
                <a:effectLst/>
                <a:latin typeface="Google Sans"/>
              </a:rPr>
              <a:t>Test-First Development (TDD):</a:t>
            </a:r>
            <a:endParaRPr lang="en-US" sz="2800" b="0" i="0" dirty="0">
              <a:solidFill>
                <a:srgbClr val="1F1F1F"/>
              </a:solidFill>
              <a:effectLst/>
              <a:latin typeface="Google Sans"/>
            </a:endParaRPr>
          </a:p>
          <a:p>
            <a:pPr algn="l">
              <a:buFont typeface="+mj-lt"/>
              <a:buAutoNum type="arabicPeriod"/>
            </a:pPr>
            <a:r>
              <a:rPr lang="en-US" sz="2800" b="1" i="0" dirty="0">
                <a:solidFill>
                  <a:srgbClr val="1F1F1F"/>
                </a:solidFill>
                <a:effectLst/>
                <a:latin typeface="Google Sans"/>
              </a:rPr>
              <a:t>Test:</a:t>
            </a:r>
            <a:r>
              <a:rPr lang="en-US" sz="2800" b="0" i="0" dirty="0">
                <a:solidFill>
                  <a:srgbClr val="1F1F1F"/>
                </a:solidFill>
                <a:effectLst/>
                <a:latin typeface="Google Sans"/>
              </a:rPr>
              <a:t> Before writing any code, define a test that specifies the expected behavior of the new functionality. This test will initially fail.</a:t>
            </a:r>
          </a:p>
          <a:p>
            <a:pPr algn="l">
              <a:buFont typeface="+mj-lt"/>
              <a:buAutoNum type="arabicPeriod"/>
            </a:pPr>
            <a:r>
              <a:rPr lang="en-US" sz="2800" b="1" i="0" dirty="0">
                <a:solidFill>
                  <a:srgbClr val="1F1F1F"/>
                </a:solidFill>
                <a:effectLst/>
                <a:latin typeface="Google Sans"/>
              </a:rPr>
              <a:t>Code:</a:t>
            </a:r>
            <a:r>
              <a:rPr lang="en-US" sz="2800" b="0" i="0" dirty="0">
                <a:solidFill>
                  <a:srgbClr val="1F1F1F"/>
                </a:solidFill>
                <a:effectLst/>
                <a:latin typeface="Google Sans"/>
              </a:rPr>
              <a:t> Write the minimal amount of code necessary to make the failing test pass.</a:t>
            </a:r>
          </a:p>
          <a:p>
            <a:pPr algn="l">
              <a:buFont typeface="+mj-lt"/>
              <a:buAutoNum type="arabicPeriod"/>
            </a:pPr>
            <a:r>
              <a:rPr lang="en-US" sz="2800" b="1" i="0" dirty="0">
                <a:solidFill>
                  <a:srgbClr val="1F1F1F"/>
                </a:solidFill>
                <a:effectLst/>
                <a:latin typeface="Google Sans"/>
              </a:rPr>
              <a:t>Refactor:</a:t>
            </a:r>
            <a:r>
              <a:rPr lang="en-US" sz="2800" b="0" i="0" dirty="0">
                <a:solidFill>
                  <a:srgbClr val="1F1F1F"/>
                </a:solidFill>
                <a:effectLst/>
                <a:latin typeface="Google Sans"/>
              </a:rPr>
              <a:t> Refine the code to improve its readability, maintainability, and overall quality without affecting its functionality (as verified by the passing test).</a:t>
            </a:r>
          </a:p>
          <a:p>
            <a:pPr algn="l">
              <a:buFont typeface="+mj-lt"/>
              <a:buAutoNum type="arabicPeriod"/>
            </a:pPr>
            <a:r>
              <a:rPr lang="en-US" sz="2800" b="1" i="0" dirty="0">
                <a:solidFill>
                  <a:srgbClr val="1F1F1F"/>
                </a:solidFill>
                <a:effectLst/>
                <a:latin typeface="Google Sans"/>
              </a:rPr>
              <a:t>Repeat:</a:t>
            </a:r>
            <a:r>
              <a:rPr lang="en-US" sz="2800" b="0" i="0" dirty="0">
                <a:solidFill>
                  <a:srgbClr val="1F1F1F"/>
                </a:solidFill>
                <a:effectLst/>
                <a:latin typeface="Google Sans"/>
              </a:rPr>
              <a:t> Repeat steps 1-3 for each new piece of functionality.</a:t>
            </a:r>
          </a:p>
        </p:txBody>
      </p:sp>
      <p:sp>
        <p:nvSpPr>
          <p:cNvPr id="4" name="Slide Number Placeholder 3"/>
          <p:cNvSpPr>
            <a:spLocks noGrp="1"/>
          </p:cNvSpPr>
          <p:nvPr>
            <p:ph type="sldNum" sz="quarter" idx="5"/>
          </p:nvPr>
        </p:nvSpPr>
        <p:spPr/>
        <p:txBody>
          <a:bodyPr/>
          <a:lstStyle/>
          <a:p>
            <a:fld id="{C5ED926C-2523-DB4E-AA42-7803F6FA2B59}" type="slidenum">
              <a:rPr lang="en-US" smtClean="0"/>
              <a:t>38</a:t>
            </a:fld>
            <a:endParaRPr lang="en-US"/>
          </a:p>
        </p:txBody>
      </p:sp>
    </p:spTree>
    <p:extLst>
      <p:ext uri="{BB962C8B-B14F-4D97-AF65-F5344CB8AC3E}">
        <p14:creationId xmlns:p14="http://schemas.microsoft.com/office/powerpoint/2010/main" val="3437574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a:p>
            <a:r>
              <a:rPr lang="en-US" b="1" dirty="0"/>
              <a:t>Pair developing</a:t>
            </a:r>
            <a:r>
              <a:rPr lang="en-US" dirty="0"/>
              <a:t> (or </a:t>
            </a:r>
            <a:r>
              <a:rPr lang="en-US" b="1" dirty="0"/>
              <a:t>pair programming</a:t>
            </a:r>
            <a:r>
              <a:rPr lang="en-US" dirty="0"/>
              <a:t>) is a collaborative software development technique where two developers work together at a single workstation. One developer, called the </a:t>
            </a:r>
            <a:r>
              <a:rPr lang="en-US" b="1" dirty="0"/>
              <a:t>"driver,"</a:t>
            </a:r>
            <a:r>
              <a:rPr lang="en-US" dirty="0"/>
              <a:t> writes the code, while the other, called the </a:t>
            </a:r>
            <a:r>
              <a:rPr lang="en-US" b="1" dirty="0"/>
              <a:t>"observer"</a:t>
            </a:r>
            <a:r>
              <a:rPr lang="en-US" dirty="0"/>
              <a:t> or </a:t>
            </a:r>
            <a:r>
              <a:rPr lang="en-US" b="1" dirty="0"/>
              <a:t>"navigator,"</a:t>
            </a:r>
            <a:r>
              <a:rPr lang="en-US" dirty="0"/>
              <a:t> reviews each line of code as it is written. The roles are frequently switched to enhance collaboration.</a:t>
            </a:r>
          </a:p>
          <a:p>
            <a:r>
              <a:rPr lang="en-US" dirty="0"/>
              <a:t>This practice aims to improve code quality, reduce errors, and encourage knowledge sharing between developers.</a:t>
            </a:r>
          </a:p>
          <a:p>
            <a:endParaRPr lang="en-US" dirty="0"/>
          </a:p>
          <a:p>
            <a:r>
              <a:rPr lang="en-US" b="1" dirty="0"/>
              <a:t>Scenario:</a:t>
            </a:r>
            <a:r>
              <a:rPr lang="en-US" dirty="0"/>
              <a:t> Two developers, Sarah and John, are working on a Django web application. Their task is to implement a </a:t>
            </a:r>
            <a:r>
              <a:rPr lang="en-US" b="1" dirty="0"/>
              <a:t>user authentication feature</a:t>
            </a:r>
            <a:r>
              <a:rPr lang="en-US" dirty="0"/>
              <a:t> that allows users to log in and log out.</a:t>
            </a:r>
          </a:p>
          <a:p>
            <a:pPr>
              <a:buFont typeface="+mj-lt"/>
              <a:buAutoNum type="arabicPeriod"/>
            </a:pPr>
            <a:r>
              <a:rPr lang="en-US" b="1" dirty="0"/>
              <a:t>Sarah (Driver):</a:t>
            </a:r>
            <a:endParaRPr lang="en-US" dirty="0"/>
          </a:p>
          <a:p>
            <a:pPr marL="742950" lvl="1" indent="-285750">
              <a:buFont typeface="+mj-lt"/>
              <a:buAutoNum type="arabicPeriod"/>
            </a:pPr>
            <a:r>
              <a:rPr lang="en-US" dirty="0"/>
              <a:t>Starts coding by writing the login view in Django:</a:t>
            </a:r>
          </a:p>
          <a:p>
            <a:endParaRPr lang="en-US" dirty="0"/>
          </a:p>
          <a:p>
            <a:r>
              <a:rPr lang="en-US" b="1" dirty="0"/>
              <a:t>John (Navigator):</a:t>
            </a:r>
            <a:endParaRPr lang="en-US" dirty="0"/>
          </a:p>
          <a:p>
            <a:pPr>
              <a:buFont typeface="Arial" panose="020B0604020202020204" pitchFamily="34" charset="0"/>
              <a:buChar char="•"/>
            </a:pPr>
            <a:r>
              <a:rPr lang="en-US" dirty="0"/>
              <a:t>While Sarah types, John carefully reviews the code and makes suggestions:</a:t>
            </a:r>
          </a:p>
          <a:p>
            <a:pPr marL="742950" lvl="1" indent="-285750">
              <a:buFont typeface="Arial" panose="020B0604020202020204" pitchFamily="34" charset="0"/>
              <a:buChar char="•"/>
            </a:pPr>
            <a:r>
              <a:rPr lang="en-US" b="1" dirty="0"/>
              <a:t>John:</a:t>
            </a:r>
            <a:r>
              <a:rPr lang="en-US" dirty="0"/>
              <a:t> “We should add a security measure to prevent cross-site request forgery (CSRF). Make sure the login form includes the {% </a:t>
            </a:r>
            <a:r>
              <a:rPr lang="en-US" dirty="0" err="1"/>
              <a:t>csrf_token</a:t>
            </a:r>
            <a:r>
              <a:rPr lang="en-US" dirty="0"/>
              <a:t> %} tag.”</a:t>
            </a:r>
          </a:p>
          <a:p>
            <a:pPr marL="742950" lvl="1" indent="-285750">
              <a:buFont typeface="Arial" panose="020B0604020202020204" pitchFamily="34" charset="0"/>
              <a:buChar char="•"/>
            </a:pPr>
            <a:r>
              <a:rPr lang="en-US" b="1" dirty="0"/>
              <a:t>John:</a:t>
            </a:r>
            <a:r>
              <a:rPr lang="en-US" dirty="0"/>
              <a:t> “What if the user enters an empty username or password? We should handle that case to avoid errors.”</a:t>
            </a:r>
          </a:p>
          <a:p>
            <a:r>
              <a:rPr lang="en-US" b="1" dirty="0"/>
              <a:t>Switch Roles:</a:t>
            </a:r>
            <a:endParaRPr lang="en-US" dirty="0"/>
          </a:p>
          <a:p>
            <a:pPr>
              <a:buFont typeface="Arial" panose="020B0604020202020204" pitchFamily="34" charset="0"/>
              <a:buChar char="•"/>
            </a:pPr>
            <a:r>
              <a:rPr lang="en-US" dirty="0"/>
              <a:t>After the login view is complete, they switch roles. Now, </a:t>
            </a:r>
            <a:r>
              <a:rPr lang="en-US" b="1" dirty="0"/>
              <a:t>John</a:t>
            </a:r>
            <a:r>
              <a:rPr lang="en-US" dirty="0"/>
              <a:t> becomes the driver, and </a:t>
            </a:r>
            <a:r>
              <a:rPr lang="en-US" b="1" dirty="0"/>
              <a:t>Sarah</a:t>
            </a:r>
            <a:r>
              <a:rPr lang="en-US" dirty="0"/>
              <a:t> becomes the navigator.</a:t>
            </a:r>
          </a:p>
          <a:p>
            <a:r>
              <a:rPr lang="en-US" b="1" dirty="0"/>
              <a:t>John (Driver):</a:t>
            </a:r>
            <a:endParaRPr lang="en-US" dirty="0"/>
          </a:p>
          <a:p>
            <a:pPr>
              <a:buFont typeface="Arial" panose="020B0604020202020204" pitchFamily="34" charset="0"/>
              <a:buChar char="•"/>
            </a:pPr>
            <a:r>
              <a:rPr lang="en-US" dirty="0"/>
              <a:t>Writes the logout view:</a:t>
            </a:r>
          </a:p>
          <a:p>
            <a:r>
              <a:rPr lang="en-US" dirty="0"/>
              <a:t>from </a:t>
            </a:r>
            <a:r>
              <a:rPr lang="en-US" dirty="0" err="1"/>
              <a:t>django.contrib.auth</a:t>
            </a:r>
            <a:r>
              <a:rPr lang="en-US" dirty="0"/>
              <a:t> import logout </a:t>
            </a:r>
          </a:p>
          <a:p>
            <a:r>
              <a:rPr lang="en-US" dirty="0"/>
              <a:t>def </a:t>
            </a:r>
            <a:r>
              <a:rPr lang="en-US" dirty="0" err="1"/>
              <a:t>logout_view</a:t>
            </a:r>
            <a:r>
              <a:rPr lang="en-US" dirty="0"/>
              <a:t>(request): </a:t>
            </a:r>
          </a:p>
          <a:p>
            <a:r>
              <a:rPr lang="en-US" dirty="0"/>
              <a:t>	logout(request)</a:t>
            </a:r>
          </a:p>
          <a:p>
            <a:r>
              <a:rPr lang="en-US" dirty="0"/>
              <a:t>	return redirect('login’)</a:t>
            </a:r>
          </a:p>
          <a:p>
            <a:r>
              <a:rPr lang="en-US" b="1" dirty="0"/>
              <a:t>Sarah (Navigator):</a:t>
            </a:r>
            <a:endParaRPr lang="en-US" dirty="0"/>
          </a:p>
          <a:p>
            <a:pPr>
              <a:buFont typeface="Arial" panose="020B0604020202020204" pitchFamily="34" charset="0"/>
              <a:buChar char="•"/>
            </a:pPr>
            <a:r>
              <a:rPr lang="en-US" dirty="0"/>
              <a:t>Reviews the logout logic and suggests:</a:t>
            </a:r>
          </a:p>
          <a:p>
            <a:pPr marL="742950" lvl="1" indent="-285750">
              <a:buFont typeface="Arial" panose="020B0604020202020204" pitchFamily="34" charset="0"/>
              <a:buChar char="•"/>
            </a:pPr>
            <a:r>
              <a:rPr lang="en-US" b="1" dirty="0"/>
              <a:t>Sarah:</a:t>
            </a:r>
            <a:r>
              <a:rPr lang="en-US" dirty="0"/>
              <a:t> “Looks good! But let’s add a message to inform the user they have logged out successfully.”</a:t>
            </a:r>
          </a:p>
          <a:p>
            <a:pPr marL="742950" lvl="1" indent="-285750">
              <a:buFont typeface="Arial" panose="020B0604020202020204" pitchFamily="34" charset="0"/>
              <a:buChar char="•"/>
            </a:pPr>
            <a:r>
              <a:rPr lang="en-US" b="1" dirty="0"/>
              <a:t>Sarah:</a:t>
            </a:r>
            <a:r>
              <a:rPr lang="en-US" dirty="0"/>
              <a:t> “Also, let’s ensure that the home page is accessible only to logged-in users by adding a login-required decorator.”</a:t>
            </a:r>
          </a:p>
          <a:p>
            <a:r>
              <a:rPr lang="en-US" b="1" dirty="0"/>
              <a:t>Final Result:</a:t>
            </a:r>
            <a:br>
              <a:rPr lang="en-US" dirty="0"/>
            </a:br>
            <a:r>
              <a:rPr lang="en-US" dirty="0"/>
              <a:t>By collaborating closely, they implement both views more efficiently, ensuring higher code quality and catching potential bugs early.</a:t>
            </a:r>
          </a:p>
          <a:p>
            <a:endParaRPr lang="en-US" dirty="0"/>
          </a:p>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39</a:t>
            </a:fld>
            <a:endParaRPr lang="en-US"/>
          </a:p>
        </p:txBody>
      </p:sp>
    </p:spTree>
    <p:extLst>
      <p:ext uri="{BB962C8B-B14F-4D97-AF65-F5344CB8AC3E}">
        <p14:creationId xmlns:p14="http://schemas.microsoft.com/office/powerpoint/2010/main" val="3479881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41</a:t>
            </a:fld>
            <a:endParaRPr lang="en-US"/>
          </a:p>
        </p:txBody>
      </p:sp>
    </p:spTree>
    <p:extLst>
      <p:ext uri="{BB962C8B-B14F-4D97-AF65-F5344CB8AC3E}">
        <p14:creationId xmlns:p14="http://schemas.microsoft.com/office/powerpoint/2010/main" val="2991317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1111"/>
                </a:solidFill>
                <a:effectLst/>
                <a:latin typeface="Roboto" panose="02000000000000000000" pitchFamily="2" charset="0"/>
              </a:rPr>
              <a:t>Testing in XP starts with the developers writing tests first and then code afterward. That is called a test-first approach or </a:t>
            </a:r>
            <a:r>
              <a:rPr lang="en-US" b="1" i="0" dirty="0">
                <a:solidFill>
                  <a:srgbClr val="111111"/>
                </a:solidFill>
                <a:effectLst/>
                <a:latin typeface="Roboto" panose="02000000000000000000" pitchFamily="2" charset="0"/>
              </a:rPr>
              <a:t>test-driven development</a:t>
            </a:r>
            <a:r>
              <a:rPr lang="en-US" b="0" i="0" dirty="0">
                <a:solidFill>
                  <a:srgbClr val="111111"/>
                </a:solidFill>
                <a:effectLst/>
                <a:latin typeface="Roboto" panose="02000000000000000000" pitchFamily="2" charset="0"/>
              </a:rPr>
              <a:t>. Writing tests and then writing the code after. The purpose of this approach is to write code until all unit tests are passing.</a:t>
            </a:r>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44</a:t>
            </a:fld>
            <a:endParaRPr lang="en-US"/>
          </a:p>
        </p:txBody>
      </p:sp>
    </p:spTree>
    <p:extLst>
      <p:ext uri="{BB962C8B-B14F-4D97-AF65-F5344CB8AC3E}">
        <p14:creationId xmlns:p14="http://schemas.microsoft.com/office/powerpoint/2010/main" val="18201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45</a:t>
            </a:fld>
            <a:endParaRPr lang="en-US"/>
          </a:p>
        </p:txBody>
      </p:sp>
    </p:spTree>
    <p:extLst>
      <p:ext uri="{BB962C8B-B14F-4D97-AF65-F5344CB8AC3E}">
        <p14:creationId xmlns:p14="http://schemas.microsoft.com/office/powerpoint/2010/main" val="3297264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342900" marR="0" lvl="0" indent="-342900" algn="r" rtl="1">
              <a:lnSpc>
                <a:spcPct val="107000"/>
              </a:lnSpc>
              <a:spcBef>
                <a:spcPts val="0"/>
              </a:spcBef>
              <a:spcAft>
                <a:spcPts val="800"/>
              </a:spcAft>
              <a:buFont typeface="+mj-lt"/>
              <a:buAutoNum type="arabicPeriod"/>
              <a:tabLst>
                <a:tab pos="457200" algn="l"/>
              </a:tabLst>
            </a:pPr>
            <a:r>
              <a:rPr lang="fa-IR" sz="1100" b="1" dirty="0">
                <a:effectLst/>
                <a:latin typeface="Calibri" panose="020F0502020204030204" pitchFamily="34" charset="0"/>
                <a:ea typeface="Calibri" panose="020F0502020204030204" pitchFamily="34" charset="0"/>
                <a:cs typeface="Arial" panose="020B0604020202020204" pitchFamily="34" charset="0"/>
              </a:rPr>
              <a:t>نوشتن تست: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fa-IR" sz="1100" dirty="0">
                <a:effectLst/>
                <a:latin typeface="Calibri" panose="020F0502020204030204" pitchFamily="34" charset="0"/>
                <a:ea typeface="Calibri" panose="020F0502020204030204" pitchFamily="34" charset="0"/>
                <a:cs typeface="Arial" panose="020B0604020202020204" pitchFamily="34" charset="0"/>
              </a:rPr>
              <a:t>توسعه‌دهنده با نوشتن یک </a:t>
            </a:r>
            <a:r>
              <a:rPr lang="fa-IR" sz="1100" b="1" dirty="0">
                <a:effectLst/>
                <a:latin typeface="Calibri" panose="020F0502020204030204" pitchFamily="34" charset="0"/>
                <a:ea typeface="Calibri" panose="020F0502020204030204" pitchFamily="34" charset="0"/>
                <a:cs typeface="Arial" panose="020B0604020202020204" pitchFamily="34" charset="0"/>
              </a:rPr>
              <a:t>تست ناموفق</a:t>
            </a:r>
            <a:r>
              <a:rPr lang="fa-IR" sz="1100" dirty="0">
                <a:effectLst/>
                <a:latin typeface="Calibri" panose="020F0502020204030204" pitchFamily="34" charset="0"/>
                <a:ea typeface="Calibri" panose="020F0502020204030204" pitchFamily="34" charset="0"/>
                <a:cs typeface="Arial" panose="020B0604020202020204" pitchFamily="34" charset="0"/>
              </a:rPr>
              <a:t> که رفتار مورد نظر کد را توصیف می‌کند، شروع می‌کند. این تست در ابتدا ناموفق خواهد بود زیرا عملکرد مربوط به آن هنوز پیاده‌سازی نشده است.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tabLst>
                <a:tab pos="457200" algn="l"/>
              </a:tabLst>
            </a:pPr>
            <a:r>
              <a:rPr lang="fa-IR" sz="1100" b="1" dirty="0">
                <a:effectLst/>
                <a:latin typeface="Calibri" panose="020F0502020204030204" pitchFamily="34" charset="0"/>
                <a:ea typeface="Calibri" panose="020F0502020204030204" pitchFamily="34" charset="0"/>
                <a:cs typeface="Arial" panose="020B0604020202020204" pitchFamily="34" charset="0"/>
              </a:rPr>
              <a:t>اجرای تست: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fa-IR" sz="1100" dirty="0">
                <a:effectLst/>
                <a:latin typeface="Calibri" panose="020F0502020204030204" pitchFamily="34" charset="0"/>
                <a:ea typeface="Calibri" panose="020F0502020204030204" pitchFamily="34" charset="0"/>
                <a:cs typeface="Arial" panose="020B0604020202020204" pitchFamily="34" charset="0"/>
              </a:rPr>
              <a:t>توسعه‌دهنده مجموعه تست‌ها را اجرا می‌کند تا </a:t>
            </a:r>
            <a:r>
              <a:rPr lang="fa-IR" sz="1100" b="1" dirty="0">
                <a:effectLst/>
                <a:latin typeface="Calibri" panose="020F0502020204030204" pitchFamily="34" charset="0"/>
                <a:ea typeface="Calibri" panose="020F0502020204030204" pitchFamily="34" charset="0"/>
                <a:cs typeface="Arial" panose="020B0604020202020204" pitchFamily="34" charset="0"/>
              </a:rPr>
              <a:t>تأیید کند که تست جدید ناموفق است</a:t>
            </a:r>
            <a:r>
              <a:rPr lang="fa-IR" sz="1100" dirty="0">
                <a:effectLst/>
                <a:latin typeface="Calibri" panose="020F0502020204030204" pitchFamily="34" charset="0"/>
                <a:ea typeface="Calibri" panose="020F0502020204030204" pitchFamily="34" charset="0"/>
                <a:cs typeface="Arial" panose="020B0604020202020204" pitchFamily="34" charset="0"/>
              </a:rPr>
              <a:t> (این مرحله اطمینان می‌دهد که تست معتبر است و به درستی کمبود عملکرد را شناسایی می‌کند).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tabLst>
                <a:tab pos="457200" algn="l"/>
              </a:tabLst>
            </a:pPr>
            <a:r>
              <a:rPr lang="fa-IR" sz="1100" b="1" dirty="0">
                <a:effectLst/>
                <a:latin typeface="Calibri" panose="020F0502020204030204" pitchFamily="34" charset="0"/>
                <a:ea typeface="Calibri" panose="020F0502020204030204" pitchFamily="34" charset="0"/>
                <a:cs typeface="Arial" panose="020B0604020202020204" pitchFamily="34" charset="0"/>
              </a:rPr>
              <a:t>پیاده‌سازی کد: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fa-IR" sz="1100" dirty="0">
                <a:effectLst/>
                <a:latin typeface="Calibri" panose="020F0502020204030204" pitchFamily="34" charset="0"/>
                <a:ea typeface="Calibri" panose="020F0502020204030204" pitchFamily="34" charset="0"/>
                <a:cs typeface="Arial" panose="020B0604020202020204" pitchFamily="34" charset="0"/>
              </a:rPr>
              <a:t>توسعه‌دهنده به اندازه کافی کد می‌نویسد تا تست را موفق کند. تمرکز بر روی کد حداقلی و کاربردی است که نیازهای تست را برآورده می‌کند.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tabLst>
                <a:tab pos="457200" algn="l"/>
              </a:tabLst>
            </a:pPr>
            <a:r>
              <a:rPr lang="fa-IR" sz="1100" b="1" dirty="0">
                <a:effectLst/>
                <a:latin typeface="Calibri" panose="020F0502020204030204" pitchFamily="34" charset="0"/>
                <a:ea typeface="Calibri" panose="020F0502020204030204" pitchFamily="34" charset="0"/>
                <a:cs typeface="Arial" panose="020B0604020202020204" pitchFamily="34" charset="0"/>
              </a:rPr>
              <a:t>اجرای مجدد مجموعه تست‌ها: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fa-IR" sz="1100" dirty="0">
                <a:effectLst/>
                <a:latin typeface="Calibri" panose="020F0502020204030204" pitchFamily="34" charset="0"/>
                <a:ea typeface="Calibri" panose="020F0502020204030204" pitchFamily="34" charset="0"/>
                <a:cs typeface="Arial" panose="020B0604020202020204" pitchFamily="34" charset="0"/>
              </a:rPr>
              <a:t>توسعه‌دهنده دوباره تست‌ها را اجرا می‌کند تا تأیید کند که تست جدید موفق است و هیچ یک از تست‌های موجود شکسته نشده‌اند.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tabLst>
                <a:tab pos="457200" algn="l"/>
              </a:tabLst>
            </a:pPr>
            <a:r>
              <a:rPr lang="fa-IR" sz="1100" b="1" dirty="0">
                <a:effectLst/>
                <a:latin typeface="Calibri" panose="020F0502020204030204" pitchFamily="34" charset="0"/>
                <a:ea typeface="Calibri" panose="020F0502020204030204" pitchFamily="34" charset="0"/>
                <a:cs typeface="Arial" panose="020B0604020202020204" pitchFamily="34" charset="0"/>
              </a:rPr>
              <a:t>بازسازی کد: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fa-IR" sz="1100" dirty="0">
                <a:effectLst/>
                <a:latin typeface="Calibri" panose="020F0502020204030204" pitchFamily="34" charset="0"/>
                <a:ea typeface="Calibri" panose="020F0502020204030204" pitchFamily="34" charset="0"/>
                <a:cs typeface="Arial" panose="020B0604020202020204" pitchFamily="34" charset="0"/>
              </a:rPr>
              <a:t>پس از موفقیت تست، توسعه‌دهنده کد را </a:t>
            </a:r>
            <a:r>
              <a:rPr lang="fa-IR" sz="1100" b="1" dirty="0">
                <a:effectLst/>
                <a:latin typeface="Calibri" panose="020F0502020204030204" pitchFamily="34" charset="0"/>
                <a:ea typeface="Calibri" panose="020F0502020204030204" pitchFamily="34" charset="0"/>
                <a:cs typeface="Arial" panose="020B0604020202020204" pitchFamily="34" charset="0"/>
              </a:rPr>
              <a:t>بازسازی</a:t>
            </a:r>
            <a:r>
              <a:rPr lang="fa-IR" sz="1100" dirty="0">
                <a:effectLst/>
                <a:latin typeface="Calibri" panose="020F0502020204030204" pitchFamily="34" charset="0"/>
                <a:ea typeface="Calibri" panose="020F0502020204030204" pitchFamily="34" charset="0"/>
                <a:cs typeface="Arial" panose="020B0604020202020204" pitchFamily="34" charset="0"/>
              </a:rPr>
              <a:t> می‌کند تا ساختار آن را بدون تغییر رفتار آن بهبود بخشد و اطمینان حاصل کند که کد تمیز و قابل نگهداری است.</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mj-lt"/>
              <a:buAutoNum type="arabicPeriod"/>
              <a:tabLst>
                <a:tab pos="457200" algn="l"/>
              </a:tabLst>
            </a:pPr>
            <a:r>
              <a:rPr lang="fa-IR" sz="1100" b="1" dirty="0">
                <a:effectLst/>
                <a:latin typeface="Calibri" panose="020F0502020204030204" pitchFamily="34" charset="0"/>
                <a:ea typeface="Calibri" panose="020F0502020204030204" pitchFamily="34" charset="0"/>
                <a:cs typeface="Arial" panose="020B0604020202020204" pitchFamily="34" charset="0"/>
              </a:rPr>
              <a:t>تکرار: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fa-IR" sz="1100" dirty="0">
                <a:effectLst/>
                <a:latin typeface="Calibri" panose="020F0502020204030204" pitchFamily="34" charset="0"/>
                <a:ea typeface="Calibri" panose="020F0502020204030204" pitchFamily="34" charset="0"/>
                <a:cs typeface="Arial" panose="020B0604020202020204" pitchFamily="34" charset="0"/>
              </a:rPr>
              <a:t>این روند برای هر ویژگی یا عملکرد جدید تکرار می‌شود و به تدریج سیستم نرم‌افزاری از طریق مراحل کوچک و تدریجی ساخته می‌شود.</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C5ED926C-2523-DB4E-AA42-7803F6FA2B59}" type="slidenum">
              <a:rPr lang="en-US" smtClean="0"/>
              <a:t>46</a:t>
            </a:fld>
            <a:endParaRPr lang="en-US"/>
          </a:p>
        </p:txBody>
      </p:sp>
    </p:spTree>
    <p:extLst>
      <p:ext uri="{BB962C8B-B14F-4D97-AF65-F5344CB8AC3E}">
        <p14:creationId xmlns:p14="http://schemas.microsoft.com/office/powerpoint/2010/main" val="2616796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47</a:t>
            </a:fld>
            <a:endParaRPr lang="en-US"/>
          </a:p>
        </p:txBody>
      </p:sp>
    </p:spTree>
    <p:extLst>
      <p:ext uri="{BB962C8B-B14F-4D97-AF65-F5344CB8AC3E}">
        <p14:creationId xmlns:p14="http://schemas.microsoft.com/office/powerpoint/2010/main" val="2199216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buFont typeface="+mj-lt"/>
              <a:buAutoNum type="arabicPeriod"/>
            </a:pPr>
            <a:r>
              <a:rPr lang="en-US" b="1" dirty="0">
                <a:solidFill>
                  <a:srgbClr val="1F1F1F"/>
                </a:solidFill>
                <a:effectLst/>
                <a:latin typeface="Google Sans"/>
              </a:rPr>
              <a:t>Customer Involvement (</a:t>
            </a:r>
            <a:r>
              <a:rPr lang="fa-IR" b="1" dirty="0">
                <a:solidFill>
                  <a:srgbClr val="1F1F1F"/>
                </a:solidFill>
                <a:effectLst/>
                <a:latin typeface="Google Sans"/>
              </a:rPr>
              <a:t>مشارکت مشتری [</a:t>
            </a:r>
            <a:r>
              <a:rPr lang="en-US" b="1" dirty="0" err="1">
                <a:solidFill>
                  <a:srgbClr val="1F1F1F"/>
                </a:solidFill>
                <a:effectLst/>
                <a:latin typeface="Google Sans"/>
              </a:rPr>
              <a:t>mosharekat</a:t>
            </a:r>
            <a:r>
              <a:rPr lang="en-US" b="1" dirty="0">
                <a:solidFill>
                  <a:srgbClr val="1F1F1F"/>
                </a:solidFill>
                <a:effectLst/>
                <a:latin typeface="Google Sans"/>
              </a:rPr>
              <a:t> </a:t>
            </a:r>
            <a:r>
              <a:rPr lang="en-US" b="1" dirty="0" err="1">
                <a:solidFill>
                  <a:srgbClr val="1F1F1F"/>
                </a:solidFill>
                <a:effectLst/>
                <a:latin typeface="Google Sans"/>
              </a:rPr>
              <a:t>müşteri</a:t>
            </a:r>
            <a:r>
              <a:rPr lang="en-US" b="1" dirty="0">
                <a:solidFill>
                  <a:srgbClr val="1F1F1F"/>
                </a:solidFill>
                <a:effectLst/>
                <a:latin typeface="Google Sans"/>
              </a:rPr>
              <a:t>])</a:t>
            </a:r>
            <a:endParaRPr lang="en-US" dirty="0">
              <a:solidFill>
                <a:srgbClr val="1F1F1F"/>
              </a:solidFill>
              <a:effectLst/>
              <a:latin typeface="Google Sans"/>
            </a:endParaRPr>
          </a:p>
          <a:p>
            <a:pPr rtl="0">
              <a:buFont typeface="Arial" panose="020B0604020202020204" pitchFamily="34" charset="0"/>
              <a:buChar char="•"/>
            </a:pPr>
            <a:r>
              <a:rPr lang="en-US" b="1" dirty="0">
                <a:solidFill>
                  <a:srgbClr val="1F1F1F"/>
                </a:solidFill>
                <a:effectLst/>
                <a:latin typeface="Google Sans"/>
              </a:rPr>
              <a:t>Example:</a:t>
            </a:r>
            <a:r>
              <a:rPr lang="en-US" dirty="0">
                <a:solidFill>
                  <a:srgbClr val="1F1F1F"/>
                </a:solidFill>
                <a:effectLst/>
                <a:latin typeface="Google Sans"/>
              </a:rPr>
              <a:t> A team developing a fitness app holds regular meetings with potential users to get feedback on features and prioritize development based on user needs.</a:t>
            </a:r>
          </a:p>
          <a:p>
            <a:pPr rtl="0">
              <a:buFont typeface="Arial" panose="020B0604020202020204" pitchFamily="34" charset="0"/>
              <a:buChar char="•"/>
            </a:pPr>
            <a:r>
              <a:rPr lang="en-US" b="1" dirty="0">
                <a:solidFill>
                  <a:srgbClr val="1F1F1F"/>
                </a:solidFill>
                <a:effectLst/>
                <a:latin typeface="Google Sans"/>
              </a:rPr>
              <a:t>Example:</a:t>
            </a:r>
            <a:r>
              <a:rPr lang="en-US" dirty="0">
                <a:solidFill>
                  <a:srgbClr val="1F1F1F"/>
                </a:solidFill>
                <a:effectLst/>
                <a:latin typeface="Google Sans"/>
              </a:rPr>
              <a:t> During development sprints, the customer has access to a testing environment and can provide continuous feedback on the evolving product.</a:t>
            </a:r>
          </a:p>
          <a:p>
            <a:pPr rtl="0">
              <a:buFont typeface="+mj-lt"/>
              <a:buAutoNum type="arabicPeriod" startAt="2"/>
            </a:pPr>
            <a:r>
              <a:rPr lang="en-US" b="1" dirty="0">
                <a:solidFill>
                  <a:srgbClr val="1F1F1F"/>
                </a:solidFill>
                <a:effectLst/>
                <a:latin typeface="Google Sans"/>
              </a:rPr>
              <a:t>Incremental Delivery (</a:t>
            </a:r>
            <a:r>
              <a:rPr lang="fa-IR" b="1" dirty="0">
                <a:solidFill>
                  <a:srgbClr val="1F1F1F"/>
                </a:solidFill>
                <a:effectLst/>
                <a:latin typeface="Google Sans"/>
              </a:rPr>
              <a:t>تحویل تدریجی [</a:t>
            </a:r>
            <a:r>
              <a:rPr lang="en-US" b="1" dirty="0" err="1">
                <a:solidFill>
                  <a:srgbClr val="1F1F1F"/>
                </a:solidFill>
                <a:effectLst/>
                <a:latin typeface="Google Sans"/>
              </a:rPr>
              <a:t>tahvil</a:t>
            </a:r>
            <a:r>
              <a:rPr lang="en-US" b="1" dirty="0">
                <a:solidFill>
                  <a:srgbClr val="1F1F1F"/>
                </a:solidFill>
                <a:effectLst/>
                <a:latin typeface="Google Sans"/>
              </a:rPr>
              <a:t> </a:t>
            </a:r>
            <a:r>
              <a:rPr lang="en-US" b="1" dirty="0" err="1">
                <a:solidFill>
                  <a:srgbClr val="1F1F1F"/>
                </a:solidFill>
                <a:effectLst/>
                <a:latin typeface="Google Sans"/>
              </a:rPr>
              <a:t>tadriji</a:t>
            </a:r>
            <a:r>
              <a:rPr lang="en-US" b="1" dirty="0">
                <a:solidFill>
                  <a:srgbClr val="1F1F1F"/>
                </a:solidFill>
                <a:effectLst/>
                <a:latin typeface="Google Sans"/>
              </a:rPr>
              <a:t>])</a:t>
            </a:r>
            <a:endParaRPr lang="en-US" dirty="0">
              <a:solidFill>
                <a:srgbClr val="1F1F1F"/>
              </a:solidFill>
              <a:effectLst/>
              <a:latin typeface="Google Sans"/>
            </a:endParaRPr>
          </a:p>
          <a:p>
            <a:pPr rtl="0">
              <a:buFont typeface="Arial" panose="020B0604020202020204" pitchFamily="34" charset="0"/>
              <a:buChar char="•"/>
            </a:pPr>
            <a:r>
              <a:rPr lang="en-US" b="1" dirty="0">
                <a:solidFill>
                  <a:srgbClr val="1F1F1F"/>
                </a:solidFill>
                <a:effectLst/>
                <a:latin typeface="Google Sans"/>
              </a:rPr>
              <a:t>Example:</a:t>
            </a:r>
            <a:r>
              <a:rPr lang="en-US" dirty="0">
                <a:solidFill>
                  <a:srgbClr val="1F1F1F"/>
                </a:solidFill>
                <a:effectLst/>
                <a:latin typeface="Google Sans"/>
              </a:rPr>
              <a:t> Instead of delivering the entire software all at once, the team breaks down the </a:t>
            </a:r>
            <a:r>
              <a:rPr lang="en-US" b="1" dirty="0">
                <a:solidFill>
                  <a:srgbClr val="1F1F1F"/>
                </a:solidFill>
                <a:effectLst/>
                <a:latin typeface="Google Sans"/>
              </a:rPr>
              <a:t>project into smaller features </a:t>
            </a:r>
            <a:r>
              <a:rPr lang="en-US" dirty="0">
                <a:solidFill>
                  <a:srgbClr val="1F1F1F"/>
                </a:solidFill>
                <a:effectLst/>
                <a:latin typeface="Google Sans"/>
              </a:rPr>
              <a:t>and delivers them in working increments (e.g., bi-weekly releases).</a:t>
            </a:r>
          </a:p>
          <a:p>
            <a:pPr rtl="0">
              <a:buFont typeface="Arial" panose="020B0604020202020204" pitchFamily="34" charset="0"/>
              <a:buChar char="•"/>
            </a:pPr>
            <a:r>
              <a:rPr lang="en-US" b="1" dirty="0">
                <a:solidFill>
                  <a:srgbClr val="1F1F1F"/>
                </a:solidFill>
                <a:effectLst/>
                <a:latin typeface="Google Sans"/>
              </a:rPr>
              <a:t>Example:</a:t>
            </a:r>
            <a:r>
              <a:rPr lang="en-US" dirty="0">
                <a:solidFill>
                  <a:srgbClr val="1F1F1F"/>
                </a:solidFill>
                <a:effectLst/>
                <a:latin typeface="Google Sans"/>
              </a:rPr>
              <a:t> Each new release focuses on delivering a high-value feature that provides immediate benefit to the customer.</a:t>
            </a:r>
          </a:p>
          <a:p>
            <a:pPr rtl="0">
              <a:buFont typeface="+mj-lt"/>
              <a:buAutoNum type="arabicPeriod" startAt="3"/>
            </a:pPr>
            <a:r>
              <a:rPr lang="en-US" b="1" dirty="0">
                <a:solidFill>
                  <a:srgbClr val="1F1F1F"/>
                </a:solidFill>
                <a:effectLst/>
                <a:latin typeface="Google Sans"/>
              </a:rPr>
              <a:t>People not Process (</a:t>
            </a:r>
            <a:r>
              <a:rPr lang="fa-IR" b="1" dirty="0">
                <a:solidFill>
                  <a:srgbClr val="1F1F1F"/>
                </a:solidFill>
                <a:effectLst/>
                <a:latin typeface="Google Sans"/>
              </a:rPr>
              <a:t>افراد نه فرایند [</a:t>
            </a:r>
            <a:r>
              <a:rPr lang="en-US" b="1" dirty="0" err="1">
                <a:solidFill>
                  <a:srgbClr val="1F1F1F"/>
                </a:solidFill>
                <a:effectLst/>
                <a:latin typeface="Google Sans"/>
              </a:rPr>
              <a:t>afrad</a:t>
            </a:r>
            <a:r>
              <a:rPr lang="en-US" b="1" dirty="0">
                <a:solidFill>
                  <a:srgbClr val="1F1F1F"/>
                </a:solidFill>
                <a:effectLst/>
                <a:latin typeface="Google Sans"/>
              </a:rPr>
              <a:t> </a:t>
            </a:r>
            <a:r>
              <a:rPr lang="en-US" b="1" dirty="0" err="1">
                <a:solidFill>
                  <a:srgbClr val="1F1F1F"/>
                </a:solidFill>
                <a:effectLst/>
                <a:latin typeface="Google Sans"/>
              </a:rPr>
              <a:t>na</a:t>
            </a:r>
            <a:r>
              <a:rPr lang="en-US" b="1" dirty="0">
                <a:solidFill>
                  <a:srgbClr val="1F1F1F"/>
                </a:solidFill>
                <a:effectLst/>
                <a:latin typeface="Google Sans"/>
              </a:rPr>
              <a:t> </a:t>
            </a:r>
            <a:r>
              <a:rPr lang="en-US" b="1" dirty="0" err="1">
                <a:solidFill>
                  <a:srgbClr val="1F1F1F"/>
                </a:solidFill>
                <a:effectLst/>
                <a:latin typeface="Google Sans"/>
              </a:rPr>
              <a:t>farayand</a:t>
            </a:r>
            <a:r>
              <a:rPr lang="en-US" b="1" dirty="0">
                <a:solidFill>
                  <a:srgbClr val="1F1F1F"/>
                </a:solidFill>
                <a:effectLst/>
                <a:latin typeface="Google Sans"/>
              </a:rPr>
              <a:t>])</a:t>
            </a:r>
            <a:endParaRPr lang="en-US" dirty="0">
              <a:solidFill>
                <a:srgbClr val="1F1F1F"/>
              </a:solidFill>
              <a:effectLst/>
              <a:latin typeface="Google Sans"/>
            </a:endParaRPr>
          </a:p>
          <a:p>
            <a:pPr rtl="0">
              <a:buFont typeface="Arial" panose="020B0604020202020204" pitchFamily="34" charset="0"/>
              <a:buChar char="•"/>
            </a:pPr>
            <a:r>
              <a:rPr lang="en-US" b="1" dirty="0">
                <a:solidFill>
                  <a:srgbClr val="1F1F1F"/>
                </a:solidFill>
                <a:effectLst/>
                <a:latin typeface="Google Sans"/>
              </a:rPr>
              <a:t>Example:</a:t>
            </a:r>
            <a:r>
              <a:rPr lang="en-US" dirty="0">
                <a:solidFill>
                  <a:srgbClr val="1F1F1F"/>
                </a:solidFill>
                <a:effectLst/>
                <a:latin typeface="Google Sans"/>
              </a:rPr>
              <a:t> The team is empowered to make decisions </a:t>
            </a:r>
            <a:r>
              <a:rPr lang="en-US" b="1" dirty="0">
                <a:solidFill>
                  <a:srgbClr val="1F1F1F"/>
                </a:solidFill>
                <a:effectLst/>
                <a:latin typeface="Google Sans"/>
              </a:rPr>
              <a:t>without going through lengthy approval processes</a:t>
            </a:r>
            <a:r>
              <a:rPr lang="en-US" dirty="0">
                <a:solidFill>
                  <a:srgbClr val="1F1F1F"/>
                </a:solidFill>
                <a:effectLst/>
                <a:latin typeface="Google Sans"/>
              </a:rPr>
              <a:t>.</a:t>
            </a:r>
          </a:p>
          <a:p>
            <a:pPr rtl="0">
              <a:buFont typeface="Arial" panose="020B0604020202020204" pitchFamily="34" charset="0"/>
              <a:buChar char="•"/>
            </a:pPr>
            <a:r>
              <a:rPr lang="en-US" b="1" dirty="0">
                <a:solidFill>
                  <a:srgbClr val="1F1F1F"/>
                </a:solidFill>
                <a:effectLst/>
                <a:latin typeface="Google Sans"/>
              </a:rPr>
              <a:t>Example:</a:t>
            </a:r>
            <a:r>
              <a:rPr lang="en-US" dirty="0">
                <a:solidFill>
                  <a:srgbClr val="1F1F1F"/>
                </a:solidFill>
                <a:effectLst/>
                <a:latin typeface="Google Sans"/>
              </a:rPr>
              <a:t> Focus is on creating a </a:t>
            </a:r>
            <a:r>
              <a:rPr lang="en-US" b="1" dirty="0">
                <a:solidFill>
                  <a:srgbClr val="1F1F1F"/>
                </a:solidFill>
                <a:effectLst/>
                <a:latin typeface="Google Sans"/>
              </a:rPr>
              <a:t>supportive environment </a:t>
            </a:r>
            <a:r>
              <a:rPr lang="en-US" dirty="0">
                <a:solidFill>
                  <a:srgbClr val="1F1F1F"/>
                </a:solidFill>
                <a:effectLst/>
                <a:latin typeface="Google Sans"/>
              </a:rPr>
              <a:t>where skilled individuals can collaborate effectively, rather than rigid adherence to a </a:t>
            </a:r>
            <a:r>
              <a:rPr lang="en-US" b="1" dirty="0">
                <a:solidFill>
                  <a:srgbClr val="1F1F1F"/>
                </a:solidFill>
                <a:effectLst/>
                <a:latin typeface="Google Sans"/>
              </a:rPr>
              <a:t>pre-defined process.</a:t>
            </a:r>
          </a:p>
          <a:p>
            <a:pPr rtl="0">
              <a:buFont typeface="+mj-lt"/>
              <a:buAutoNum type="arabicPeriod" startAt="4"/>
            </a:pPr>
            <a:r>
              <a:rPr lang="en-US" b="1" dirty="0">
                <a:solidFill>
                  <a:srgbClr val="1F1F1F"/>
                </a:solidFill>
                <a:effectLst/>
                <a:latin typeface="Google Sans"/>
              </a:rPr>
              <a:t>Embrace Change (</a:t>
            </a:r>
            <a:r>
              <a:rPr lang="fa-IR" b="1" dirty="0">
                <a:solidFill>
                  <a:srgbClr val="1F1F1F"/>
                </a:solidFill>
                <a:effectLst/>
                <a:latin typeface="Google Sans"/>
              </a:rPr>
              <a:t>پذیرش تغییر [</a:t>
            </a:r>
            <a:r>
              <a:rPr lang="en-US" b="1" dirty="0" err="1">
                <a:solidFill>
                  <a:srgbClr val="1F1F1F"/>
                </a:solidFill>
                <a:effectLst/>
                <a:latin typeface="Google Sans"/>
              </a:rPr>
              <a:t>pazireš</a:t>
            </a:r>
            <a:r>
              <a:rPr lang="en-US" b="1" dirty="0">
                <a:solidFill>
                  <a:srgbClr val="1F1F1F"/>
                </a:solidFill>
                <a:effectLst/>
                <a:latin typeface="Google Sans"/>
              </a:rPr>
              <a:t>-e </a:t>
            </a:r>
            <a:r>
              <a:rPr lang="en-US" b="1" dirty="0" err="1">
                <a:solidFill>
                  <a:srgbClr val="1F1F1F"/>
                </a:solidFill>
                <a:effectLst/>
                <a:latin typeface="Google Sans"/>
              </a:rPr>
              <a:t>taqeyir</a:t>
            </a:r>
            <a:r>
              <a:rPr lang="en-US" b="1" dirty="0">
                <a:solidFill>
                  <a:srgbClr val="1F1F1F"/>
                </a:solidFill>
                <a:effectLst/>
                <a:latin typeface="Google Sans"/>
              </a:rPr>
              <a:t>])</a:t>
            </a:r>
            <a:endParaRPr lang="en-US" dirty="0">
              <a:solidFill>
                <a:srgbClr val="1F1F1F"/>
              </a:solidFill>
              <a:effectLst/>
              <a:latin typeface="Google Sans"/>
            </a:endParaRPr>
          </a:p>
          <a:p>
            <a:pPr rtl="0">
              <a:buFont typeface="Arial" panose="020B0604020202020204" pitchFamily="34" charset="0"/>
              <a:buChar char="•"/>
            </a:pPr>
            <a:r>
              <a:rPr lang="en-US" b="1" dirty="0">
                <a:solidFill>
                  <a:srgbClr val="1F1F1F"/>
                </a:solidFill>
                <a:effectLst/>
                <a:latin typeface="Google Sans"/>
              </a:rPr>
              <a:t>Example:</a:t>
            </a:r>
            <a:r>
              <a:rPr lang="en-US" dirty="0">
                <a:solidFill>
                  <a:srgbClr val="1F1F1F"/>
                </a:solidFill>
                <a:effectLst/>
                <a:latin typeface="Google Sans"/>
              </a:rPr>
              <a:t> The team welcomes new requirements from the customer, even if they arise late in the development cycle.</a:t>
            </a:r>
          </a:p>
          <a:p>
            <a:pPr rtl="0">
              <a:buFont typeface="Arial" panose="020B0604020202020204" pitchFamily="34" charset="0"/>
              <a:buChar char="•"/>
            </a:pPr>
            <a:r>
              <a:rPr lang="en-US" b="1" dirty="0">
                <a:solidFill>
                  <a:srgbClr val="1F1F1F"/>
                </a:solidFill>
                <a:effectLst/>
                <a:latin typeface="Google Sans"/>
              </a:rPr>
              <a:t>Example:</a:t>
            </a:r>
            <a:r>
              <a:rPr lang="en-US" dirty="0">
                <a:solidFill>
                  <a:srgbClr val="1F1F1F"/>
                </a:solidFill>
                <a:effectLst/>
                <a:latin typeface="Google Sans"/>
              </a:rPr>
              <a:t> The development process is flexible enough to accommodate changes in priorities or market demands.</a:t>
            </a:r>
          </a:p>
          <a:p>
            <a:pPr rtl="0">
              <a:buFont typeface="+mj-lt"/>
              <a:buAutoNum type="arabicPeriod" startAt="5"/>
            </a:pPr>
            <a:r>
              <a:rPr lang="en-US" b="1" dirty="0">
                <a:solidFill>
                  <a:srgbClr val="1F1F1F"/>
                </a:solidFill>
                <a:effectLst/>
                <a:latin typeface="Google Sans"/>
              </a:rPr>
              <a:t>Maintain Simplicity (</a:t>
            </a:r>
            <a:r>
              <a:rPr lang="fa-IR" b="1" dirty="0">
                <a:solidFill>
                  <a:srgbClr val="1F1F1F"/>
                </a:solidFill>
                <a:effectLst/>
                <a:latin typeface="Google Sans"/>
              </a:rPr>
              <a:t>حفظ سادگی [</a:t>
            </a:r>
            <a:r>
              <a:rPr lang="en-US" b="1" dirty="0" err="1">
                <a:solidFill>
                  <a:srgbClr val="1F1F1F"/>
                </a:solidFill>
                <a:effectLst/>
                <a:latin typeface="Google Sans"/>
              </a:rPr>
              <a:t>hefz</a:t>
            </a:r>
            <a:r>
              <a:rPr lang="en-US" b="1" dirty="0">
                <a:solidFill>
                  <a:srgbClr val="1F1F1F"/>
                </a:solidFill>
                <a:effectLst/>
                <a:latin typeface="Google Sans"/>
              </a:rPr>
              <a:t>-e </a:t>
            </a:r>
            <a:r>
              <a:rPr lang="en-US" b="1" dirty="0" err="1">
                <a:solidFill>
                  <a:srgbClr val="1F1F1F"/>
                </a:solidFill>
                <a:effectLst/>
                <a:latin typeface="Google Sans"/>
              </a:rPr>
              <a:t>sadgi</a:t>
            </a:r>
            <a:r>
              <a:rPr lang="en-US" b="1" dirty="0">
                <a:solidFill>
                  <a:srgbClr val="1F1F1F"/>
                </a:solidFill>
                <a:effectLst/>
                <a:latin typeface="Google Sans"/>
              </a:rPr>
              <a:t>])</a:t>
            </a:r>
            <a:endParaRPr lang="en-US" dirty="0">
              <a:solidFill>
                <a:srgbClr val="1F1F1F"/>
              </a:solidFill>
              <a:effectLst/>
              <a:latin typeface="Google Sans"/>
            </a:endParaRPr>
          </a:p>
          <a:p>
            <a:pPr rtl="0">
              <a:buFont typeface="Arial" panose="020B0604020202020204" pitchFamily="34" charset="0"/>
              <a:buChar char="•"/>
            </a:pPr>
            <a:r>
              <a:rPr lang="en-US" b="1" dirty="0">
                <a:solidFill>
                  <a:srgbClr val="1F1F1F"/>
                </a:solidFill>
                <a:effectLst/>
                <a:latin typeface="Google Sans"/>
              </a:rPr>
              <a:t>Example:</a:t>
            </a:r>
            <a:r>
              <a:rPr lang="en-US" dirty="0">
                <a:solidFill>
                  <a:srgbClr val="1F1F1F"/>
                </a:solidFill>
                <a:effectLst/>
                <a:latin typeface="Google Sans"/>
              </a:rPr>
              <a:t> The team prioritizes developing features that are easy to understand and use for the customer.</a:t>
            </a:r>
          </a:p>
          <a:p>
            <a:pPr rtl="0">
              <a:buFont typeface="Arial" panose="020B0604020202020204" pitchFamily="34" charset="0"/>
              <a:buChar char="•"/>
            </a:pPr>
            <a:r>
              <a:rPr lang="en-US" b="1" dirty="0">
                <a:solidFill>
                  <a:srgbClr val="1F1F1F"/>
                </a:solidFill>
                <a:effectLst/>
                <a:latin typeface="Google Sans"/>
              </a:rPr>
              <a:t>Example:</a:t>
            </a:r>
            <a:r>
              <a:rPr lang="en-US" dirty="0">
                <a:solidFill>
                  <a:srgbClr val="1F1F1F"/>
                </a:solidFill>
                <a:effectLst/>
                <a:latin typeface="Google Sans"/>
              </a:rPr>
              <a:t> </a:t>
            </a:r>
            <a:r>
              <a:rPr lang="en-US" b="1" dirty="0">
                <a:solidFill>
                  <a:srgbClr val="1F1F1F"/>
                </a:solidFill>
                <a:effectLst/>
                <a:latin typeface="Google Sans"/>
              </a:rPr>
              <a:t>Unnecessary complexity in </a:t>
            </a:r>
            <a:r>
              <a:rPr lang="en-US" dirty="0">
                <a:solidFill>
                  <a:srgbClr val="1F1F1F"/>
                </a:solidFill>
                <a:effectLst/>
                <a:latin typeface="Google Sans"/>
              </a:rPr>
              <a:t>design or code is avoided to ensure the software is maintainable and adaptable.</a:t>
            </a:r>
          </a:p>
          <a:p>
            <a:r>
              <a:rPr lang="en-US" b="0" i="0" dirty="0">
                <a:solidFill>
                  <a:srgbClr val="1F1F1F"/>
                </a:solidFill>
                <a:effectLst/>
                <a:latin typeface="Google Sans"/>
              </a:rPr>
              <a:t>Building a </a:t>
            </a:r>
            <a:r>
              <a:rPr lang="en-US" b="1" i="0" dirty="0">
                <a:solidFill>
                  <a:srgbClr val="1F1F1F"/>
                </a:solidFill>
                <a:effectLst/>
                <a:latin typeface="Google Sans"/>
              </a:rPr>
              <a:t>complex login system with social media integrations</a:t>
            </a:r>
            <a:r>
              <a:rPr lang="en-US" b="0" i="0" dirty="0">
                <a:solidFill>
                  <a:srgbClr val="1F1F1F"/>
                </a:solidFill>
                <a:effectLst/>
                <a:latin typeface="Google Sans"/>
              </a:rPr>
              <a:t>, password recovery options, and multi-factor authentication when a simple username and password suffice for a low-traffic internal tool.</a:t>
            </a:r>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7</a:t>
            </a:fld>
            <a:endParaRPr lang="en-US"/>
          </a:p>
        </p:txBody>
      </p:sp>
    </p:spTree>
    <p:extLst>
      <p:ext uri="{BB962C8B-B14F-4D97-AF65-F5344CB8AC3E}">
        <p14:creationId xmlns:p14="http://schemas.microsoft.com/office/powerpoint/2010/main" val="25451288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48</a:t>
            </a:fld>
            <a:endParaRPr lang="en-US"/>
          </a:p>
        </p:txBody>
      </p:sp>
    </p:spTree>
    <p:extLst>
      <p:ext uri="{BB962C8B-B14F-4D97-AF65-F5344CB8AC3E}">
        <p14:creationId xmlns:p14="http://schemas.microsoft.com/office/powerpoint/2010/main" val="3247577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50</a:t>
            </a:fld>
            <a:endParaRPr lang="en-US"/>
          </a:p>
        </p:txBody>
      </p:sp>
    </p:spTree>
    <p:extLst>
      <p:ext uri="{BB962C8B-B14F-4D97-AF65-F5344CB8AC3E}">
        <p14:creationId xmlns:p14="http://schemas.microsoft.com/office/powerpoint/2010/main" val="3986359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1F1F"/>
                </a:solidFill>
                <a:effectLst/>
                <a:latin typeface="Google Sans"/>
              </a:rPr>
              <a:t>Pair programming is a software development technique where two programmers work together at one workstation. One person, called the </a:t>
            </a:r>
            <a:r>
              <a:rPr lang="en-US" b="1" i="0" dirty="0">
                <a:solidFill>
                  <a:srgbClr val="1F1F1F"/>
                </a:solidFill>
                <a:effectLst/>
                <a:latin typeface="Google Sans"/>
              </a:rPr>
              <a:t>driver</a:t>
            </a:r>
            <a:r>
              <a:rPr lang="en-US" b="0" i="0" dirty="0">
                <a:solidFill>
                  <a:srgbClr val="1F1F1F"/>
                </a:solidFill>
                <a:effectLst/>
                <a:latin typeface="Google Sans"/>
              </a:rPr>
              <a:t>, actively writes the code, while the other, called the </a:t>
            </a:r>
            <a:r>
              <a:rPr lang="en-US" b="1" i="0" dirty="0">
                <a:solidFill>
                  <a:srgbClr val="1F1F1F"/>
                </a:solidFill>
                <a:effectLst/>
                <a:latin typeface="Google Sans"/>
              </a:rPr>
              <a:t>navigator</a:t>
            </a:r>
            <a:r>
              <a:rPr lang="en-US" b="0" i="0" dirty="0">
                <a:solidFill>
                  <a:srgbClr val="1F1F1F"/>
                </a:solidFill>
                <a:effectLst/>
                <a:latin typeface="Google Sans"/>
              </a:rPr>
              <a:t>, observes, reviews the code, and suggests improvements.</a:t>
            </a:r>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54</a:t>
            </a:fld>
            <a:endParaRPr lang="en-US"/>
          </a:p>
        </p:txBody>
      </p:sp>
    </p:spTree>
    <p:extLst>
      <p:ext uri="{BB962C8B-B14F-4D97-AF65-F5344CB8AC3E}">
        <p14:creationId xmlns:p14="http://schemas.microsoft.com/office/powerpoint/2010/main" val="2912453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56</a:t>
            </a:fld>
            <a:endParaRPr lang="en-US"/>
          </a:p>
        </p:txBody>
      </p:sp>
    </p:spTree>
    <p:extLst>
      <p:ext uri="{BB962C8B-B14F-4D97-AF65-F5344CB8AC3E}">
        <p14:creationId xmlns:p14="http://schemas.microsoft.com/office/powerpoint/2010/main" val="3339551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پیکربندی سیستم شامل راه اندازی، اتصال و تنظیم دقیق اجزای یکپارچه است. این شامل وظایفی مانند:</a:t>
            </a:r>
          </a:p>
          <a:p>
            <a:pPr marL="628650" lvl="1" indent="-171450" algn="r" rtl="1">
              <a:buFont typeface="Arial" panose="020B0604020202020204" pitchFamily="34" charset="0"/>
              <a:buChar char="•"/>
            </a:pPr>
            <a:r>
              <a:rPr lang="fa-IR" dirty="0"/>
              <a:t>تعریف پروتکل های ارتباطی بین سیستم ها</a:t>
            </a:r>
          </a:p>
          <a:p>
            <a:pPr marL="628650" lvl="1" indent="-171450" algn="r" rtl="1">
              <a:buFont typeface="Arial" panose="020B0604020202020204" pitchFamily="34" charset="0"/>
              <a:buChar char="•"/>
            </a:pPr>
            <a:r>
              <a:rPr lang="fa-IR" dirty="0"/>
              <a:t>پیکربندی مجوزهای دسترسی</a:t>
            </a:r>
          </a:p>
          <a:p>
            <a:pPr marL="628650" lvl="1" indent="-171450" algn="r" rtl="1">
              <a:buFont typeface="Arial" panose="020B0604020202020204" pitchFamily="34" charset="0"/>
              <a:buChar char="•"/>
            </a:pPr>
            <a:r>
              <a:rPr lang="fa-IR" dirty="0"/>
              <a:t>ایجاد مکانیسم های تبادل داده</a:t>
            </a:r>
          </a:p>
          <a:p>
            <a:pPr marL="628650" lvl="1" indent="-171450" algn="r" rtl="1">
              <a:buFont typeface="Arial" panose="020B0604020202020204" pitchFamily="34" charset="0"/>
              <a:buChar char="•"/>
            </a:pPr>
            <a:r>
              <a:rPr lang="fa-IR" dirty="0"/>
              <a:t>اطمینان از سازگاری و قابلیت همکاری.</a:t>
            </a:r>
          </a:p>
          <a:p>
            <a:pPr marL="628650" lvl="1" indent="-171450" algn="r" rtl="1">
              <a:buFont typeface="Arial" panose="020B0604020202020204" pitchFamily="34" charset="0"/>
              <a:buChar char="•"/>
            </a:pPr>
            <a:r>
              <a:rPr lang="fa-IR" dirty="0"/>
              <a:t>تنظیم پارامترهای عملکرد</a:t>
            </a:r>
          </a:p>
          <a:p>
            <a:pPr marL="628650" lvl="1" indent="-171450" algn="r" rtl="1">
              <a:buFont typeface="Arial" panose="020B0604020202020204" pitchFamily="34" charset="0"/>
              <a:buChar char="•"/>
            </a:pPr>
            <a:r>
              <a:rPr lang="fa-IR" dirty="0"/>
              <a:t>در مقابل، توسعه کد اصلی به ایجاد کد سفارشی خاص برای نیاز منحصر به فرد برنامه اشاره دارد</a:t>
            </a:r>
            <a:endParaRPr lang="en-US" dirty="0"/>
          </a:p>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71</a:t>
            </a:fld>
            <a:endParaRPr lang="en-US"/>
          </a:p>
        </p:txBody>
      </p:sp>
    </p:spTree>
    <p:extLst>
      <p:ext uri="{BB962C8B-B14F-4D97-AF65-F5344CB8AC3E}">
        <p14:creationId xmlns:p14="http://schemas.microsoft.com/office/powerpoint/2010/main" val="1344666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fa-IR" dirty="0"/>
              <a:t>مقیاس‌گذاری در حوزه توسعه نرم‌افزار به معنای به‌کارگیری روش‌های چابک برای پروژه‌ها و سیستم‌های نرم‌افزاری بزرگ است که به تعداد زیادی از تیم‌ها نیاز دارند. برای مثال، اگر یک شرکت نرم‌افزاری بخواهد سیستم پیچیده‌ای مانند پلتفرم بانکی یا شبکه اجتماعی را توسعه دهد، تنها یک تیم کوچک کافی نیست؛ بلکه به چندین تیم نیاز دارد که همزمان بر روی بخش‌های مختلف این سیستم کار کنند. مقیاس‌گذاری چابک به این تیم‌ها کمک می‌کند تا همچنان با اصول چابک، یعنی سرعت بالا، انعطاف‌پذیری و هم‌آهنگی بالا کار کنند.</a:t>
            </a:r>
            <a:endParaRPr lang="en-US" dirty="0"/>
          </a:p>
          <a:p>
            <a:pPr algn="l">
              <a:buFont typeface="Arial" panose="020B0604020202020204" pitchFamily="34" charset="0"/>
              <a:buChar char="•"/>
            </a:pPr>
            <a:endParaRPr lang="en-US" b="1" i="0" dirty="0">
              <a:solidFill>
                <a:srgbClr val="1F1F1F"/>
              </a:solidFill>
              <a:effectLst/>
              <a:latin typeface="Google Sans"/>
            </a:endParaRPr>
          </a:p>
          <a:p>
            <a:pPr algn="l">
              <a:buFont typeface="Arial" panose="020B0604020202020204" pitchFamily="34" charset="0"/>
              <a:buChar char="•"/>
            </a:pPr>
            <a:endParaRPr lang="en-US" b="1" i="0" dirty="0">
              <a:solidFill>
                <a:srgbClr val="1F1F1F"/>
              </a:solidFill>
              <a:effectLst/>
              <a:latin typeface="Google Sans"/>
            </a:endParaRPr>
          </a:p>
          <a:p>
            <a:pPr algn="l">
              <a:buFont typeface="Arial" panose="020B0604020202020204" pitchFamily="34" charset="0"/>
              <a:buChar char="•"/>
            </a:pPr>
            <a:endParaRPr lang="en-US" b="1" i="0" dirty="0">
              <a:solidFill>
                <a:srgbClr val="1F1F1F"/>
              </a:solidFill>
              <a:effectLst/>
              <a:latin typeface="Google Sans"/>
            </a:endParaRPr>
          </a:p>
          <a:p>
            <a:pPr algn="l">
              <a:buFont typeface="Arial" panose="020B0604020202020204" pitchFamily="34" charset="0"/>
              <a:buChar char="•"/>
            </a:pPr>
            <a:r>
              <a:rPr lang="en-US" b="1" i="0" dirty="0">
                <a:solidFill>
                  <a:srgbClr val="1F1F1F"/>
                </a:solidFill>
                <a:effectLst/>
                <a:latin typeface="Google Sans"/>
              </a:rPr>
              <a:t>Scaling up (vertical scaling)</a:t>
            </a:r>
            <a:r>
              <a:rPr lang="en-US" b="0" i="0" dirty="0">
                <a:solidFill>
                  <a:srgbClr val="1F1F1F"/>
                </a:solidFill>
                <a:effectLst/>
                <a:latin typeface="Google Sans"/>
              </a:rPr>
              <a:t> involves adding </a:t>
            </a:r>
            <a:r>
              <a:rPr lang="en-US" b="1" i="0" dirty="0">
                <a:solidFill>
                  <a:srgbClr val="1F1F1F"/>
                </a:solidFill>
                <a:effectLst/>
                <a:latin typeface="Google Sans"/>
              </a:rPr>
              <a:t>more resources to a single server</a:t>
            </a:r>
            <a:r>
              <a:rPr lang="en-US" b="0" i="0" dirty="0">
                <a:solidFill>
                  <a:srgbClr val="1F1F1F"/>
                </a:solidFill>
                <a:effectLst/>
                <a:latin typeface="Google Sans"/>
              </a:rPr>
              <a:t>, such as increasing the </a:t>
            </a:r>
            <a:r>
              <a:rPr lang="en-US" b="1" i="0" dirty="0">
                <a:solidFill>
                  <a:srgbClr val="1F1F1F"/>
                </a:solidFill>
                <a:effectLst/>
                <a:latin typeface="Google Sans"/>
              </a:rPr>
              <a:t>CPU</a:t>
            </a:r>
            <a:r>
              <a:rPr lang="en-US" b="0" i="0" dirty="0">
                <a:solidFill>
                  <a:srgbClr val="1F1F1F"/>
                </a:solidFill>
                <a:effectLst/>
                <a:latin typeface="Google Sans"/>
              </a:rPr>
              <a:t>, memory, or storage capacity. It's like making your existing computer more powerful.</a:t>
            </a:r>
          </a:p>
          <a:p>
            <a:pPr algn="l">
              <a:buFont typeface="Arial" panose="020B0604020202020204" pitchFamily="34" charset="0"/>
              <a:buChar char="•"/>
            </a:pPr>
            <a:r>
              <a:rPr lang="en-US" b="1" i="0" dirty="0">
                <a:solidFill>
                  <a:srgbClr val="1F1F1F"/>
                </a:solidFill>
                <a:effectLst/>
                <a:latin typeface="Google Sans"/>
              </a:rPr>
              <a:t>Scaling out (horizontal scaling)</a:t>
            </a:r>
            <a:r>
              <a:rPr lang="en-US" b="0" i="0" dirty="0">
                <a:solidFill>
                  <a:srgbClr val="1F1F1F"/>
                </a:solidFill>
                <a:effectLst/>
                <a:latin typeface="Google Sans"/>
              </a:rPr>
              <a:t> involves adding </a:t>
            </a:r>
            <a:r>
              <a:rPr lang="en-US" b="1" i="0" dirty="0">
                <a:solidFill>
                  <a:srgbClr val="1F1F1F"/>
                </a:solidFill>
                <a:effectLst/>
                <a:latin typeface="Google Sans"/>
              </a:rPr>
              <a:t>more servers </a:t>
            </a:r>
            <a:r>
              <a:rPr lang="en-US" b="0" i="0" dirty="0">
                <a:solidFill>
                  <a:srgbClr val="1F1F1F"/>
                </a:solidFill>
                <a:effectLst/>
                <a:latin typeface="Google Sans"/>
              </a:rPr>
              <a:t>to distribute the workload across multiple machines. It's like adding more computers to work on the task together.</a:t>
            </a:r>
          </a:p>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73</a:t>
            </a:fld>
            <a:endParaRPr lang="en-US"/>
          </a:p>
        </p:txBody>
      </p:sp>
    </p:spTree>
    <p:extLst>
      <p:ext uri="{BB962C8B-B14F-4D97-AF65-F5344CB8AC3E}">
        <p14:creationId xmlns:p14="http://schemas.microsoft.com/office/powerpoint/2010/main" val="1540109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fa-IR" dirty="0"/>
              <a:t>مقیاس‌گذاری در حوزه توسعه نرم‌افزار به معنای به‌کارگیری روش‌های چابک برای پروژه‌ها و سیستم‌های نرم‌افزاری بزرگ است که به تعداد زیادی از تیم‌ها نیاز دارند. برای مثال، اگر یک شرکت نرم‌افزاری بخواهد سیستم پیچیده‌ای مانند پلتفرم بانکی یا شبکه اجتماعی را توسعه دهد، تنها یک تیم کوچک کافی نیست؛ بلکه به چندین تیم نیاز دارد که همزمان بر روی بخش‌های مختلف این سیستم کار کنند. مقیاس‌گذاری چابک به این تیم‌ها کمک می‌کند تا همچنان با اصول چابک، یعنی سرعت بالا، انعطاف‌پذیری و هم‌آهنگی بالا کار کنند.</a:t>
            </a:r>
            <a:endParaRPr lang="en-US" dirty="0"/>
          </a:p>
          <a:p>
            <a:pPr algn="l">
              <a:buFont typeface="Arial" panose="020B0604020202020204" pitchFamily="34" charset="0"/>
              <a:buChar char="•"/>
            </a:pPr>
            <a:endParaRPr lang="en-US" b="1" i="0" dirty="0">
              <a:solidFill>
                <a:srgbClr val="1F1F1F"/>
              </a:solidFill>
              <a:effectLst/>
              <a:latin typeface="Google Sans"/>
            </a:endParaRPr>
          </a:p>
          <a:p>
            <a:pPr algn="l">
              <a:buFont typeface="Arial" panose="020B0604020202020204" pitchFamily="34" charset="0"/>
              <a:buChar char="•"/>
            </a:pPr>
            <a:endParaRPr lang="en-US" b="1" i="0" dirty="0">
              <a:solidFill>
                <a:srgbClr val="1F1F1F"/>
              </a:solidFill>
              <a:effectLst/>
              <a:latin typeface="Google Sans"/>
            </a:endParaRPr>
          </a:p>
          <a:p>
            <a:pPr algn="l">
              <a:buFont typeface="Arial" panose="020B0604020202020204" pitchFamily="34" charset="0"/>
              <a:buChar char="•"/>
            </a:pPr>
            <a:endParaRPr lang="en-US" b="1" i="0" dirty="0">
              <a:solidFill>
                <a:srgbClr val="1F1F1F"/>
              </a:solidFill>
              <a:effectLst/>
              <a:latin typeface="Google Sans"/>
            </a:endParaRPr>
          </a:p>
          <a:p>
            <a:pPr algn="l">
              <a:buFont typeface="Arial" panose="020B0604020202020204" pitchFamily="34" charset="0"/>
              <a:buChar char="•"/>
            </a:pPr>
            <a:r>
              <a:rPr lang="en-US" b="1" i="0" dirty="0">
                <a:solidFill>
                  <a:srgbClr val="1F1F1F"/>
                </a:solidFill>
                <a:effectLst/>
                <a:latin typeface="Google Sans"/>
              </a:rPr>
              <a:t>Scaling up (vertical scaling)</a:t>
            </a:r>
            <a:r>
              <a:rPr lang="en-US" b="0" i="0" dirty="0">
                <a:solidFill>
                  <a:srgbClr val="1F1F1F"/>
                </a:solidFill>
                <a:effectLst/>
                <a:latin typeface="Google Sans"/>
              </a:rPr>
              <a:t> involves adding </a:t>
            </a:r>
            <a:r>
              <a:rPr lang="en-US" b="1" i="0" dirty="0">
                <a:solidFill>
                  <a:srgbClr val="1F1F1F"/>
                </a:solidFill>
                <a:effectLst/>
                <a:latin typeface="Google Sans"/>
              </a:rPr>
              <a:t>more resources to a single server</a:t>
            </a:r>
            <a:r>
              <a:rPr lang="en-US" b="0" i="0" dirty="0">
                <a:solidFill>
                  <a:srgbClr val="1F1F1F"/>
                </a:solidFill>
                <a:effectLst/>
                <a:latin typeface="Google Sans"/>
              </a:rPr>
              <a:t>, such as increasing the </a:t>
            </a:r>
            <a:r>
              <a:rPr lang="en-US" b="1" i="0" dirty="0">
                <a:solidFill>
                  <a:srgbClr val="1F1F1F"/>
                </a:solidFill>
                <a:effectLst/>
                <a:latin typeface="Google Sans"/>
              </a:rPr>
              <a:t>CPU</a:t>
            </a:r>
            <a:r>
              <a:rPr lang="en-US" b="0" i="0" dirty="0">
                <a:solidFill>
                  <a:srgbClr val="1F1F1F"/>
                </a:solidFill>
                <a:effectLst/>
                <a:latin typeface="Google Sans"/>
              </a:rPr>
              <a:t>, memory, or storage capacity. It's like making your existing computer more powerful.</a:t>
            </a:r>
          </a:p>
          <a:p>
            <a:pPr algn="l">
              <a:buFont typeface="Arial" panose="020B0604020202020204" pitchFamily="34" charset="0"/>
              <a:buChar char="•"/>
            </a:pPr>
            <a:r>
              <a:rPr lang="en-US" b="1" i="0" dirty="0">
                <a:solidFill>
                  <a:srgbClr val="1F1F1F"/>
                </a:solidFill>
                <a:effectLst/>
                <a:latin typeface="Google Sans"/>
              </a:rPr>
              <a:t>Scaling out (horizontal scaling)</a:t>
            </a:r>
            <a:r>
              <a:rPr lang="en-US" b="0" i="0" dirty="0">
                <a:solidFill>
                  <a:srgbClr val="1F1F1F"/>
                </a:solidFill>
                <a:effectLst/>
                <a:latin typeface="Google Sans"/>
              </a:rPr>
              <a:t> involves adding </a:t>
            </a:r>
            <a:r>
              <a:rPr lang="en-US" b="1" i="0" dirty="0">
                <a:solidFill>
                  <a:srgbClr val="1F1F1F"/>
                </a:solidFill>
                <a:effectLst/>
                <a:latin typeface="Google Sans"/>
              </a:rPr>
              <a:t>more servers </a:t>
            </a:r>
            <a:r>
              <a:rPr lang="en-US" b="0" i="0" dirty="0">
                <a:solidFill>
                  <a:srgbClr val="1F1F1F"/>
                </a:solidFill>
                <a:effectLst/>
                <a:latin typeface="Google Sans"/>
              </a:rPr>
              <a:t>to distribute the workload across multiple machines. It's like adding more computers to work on the task together.</a:t>
            </a:r>
          </a:p>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74</a:t>
            </a:fld>
            <a:endParaRPr lang="en-US"/>
          </a:p>
        </p:txBody>
      </p:sp>
    </p:spTree>
    <p:extLst>
      <p:ext uri="{BB962C8B-B14F-4D97-AF65-F5344CB8AC3E}">
        <p14:creationId xmlns:p14="http://schemas.microsoft.com/office/powerpoint/2010/main" val="208357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a:solidFill>
                  <a:srgbClr val="1F1F1F"/>
                </a:solidFill>
                <a:effectLst/>
                <a:latin typeface="Google Sans"/>
              </a:rPr>
              <a:t>با بزرگتر شدن پلتفرم، تیم‌های بیشتری ممکن است درگیر شوند (پرداخت، حساب کاربری و غیره). ارتباط و همکاری مکرر برای اطمینان از یک تجربه کاربری روان، حیاتی می‌شود.</a:t>
            </a:r>
          </a:p>
          <a:p>
            <a:pPr algn="r" rtl="1"/>
            <a:endParaRPr lang="en-US" b="1" dirty="0">
              <a:solidFill>
                <a:srgbClr val="1F1F1F"/>
              </a:solidFill>
              <a:effectLst/>
              <a:latin typeface="Google Sans"/>
            </a:endParaRPr>
          </a:p>
          <a:p>
            <a:pPr algn="r" rtl="1"/>
            <a:r>
              <a:rPr lang="fa-IR" b="1" dirty="0">
                <a:solidFill>
                  <a:srgbClr val="1F1F1F"/>
                </a:solidFill>
                <a:effectLst/>
                <a:latin typeface="Google Sans"/>
              </a:rPr>
              <a:t>مثال: تیم جستجو باید </a:t>
            </a:r>
            <a:r>
              <a:rPr lang="fa-IR" dirty="0">
                <a:solidFill>
                  <a:srgbClr val="1F1F1F"/>
                </a:solidFill>
                <a:effectLst/>
                <a:latin typeface="Google Sans"/>
              </a:rPr>
              <a:t>با تیم محصول هماهنگ شود تا اطمینان حاصل کند که </a:t>
            </a:r>
            <a:r>
              <a:rPr lang="fa-IR" b="1" dirty="0">
                <a:solidFill>
                  <a:srgbClr val="1F1F1F"/>
                </a:solidFill>
                <a:effectLst/>
                <a:latin typeface="Google Sans"/>
              </a:rPr>
              <a:t>نتایج جستجو، اطلاعات و قیمت دقیق محصول </a:t>
            </a:r>
            <a:r>
              <a:rPr lang="fa-IR" dirty="0">
                <a:solidFill>
                  <a:srgbClr val="1F1F1F"/>
                </a:solidFill>
                <a:effectLst/>
                <a:latin typeface="Google Sans"/>
              </a:rPr>
              <a:t>را نمایش می‌دهند. تأخیر در به‌روزرسانی داده‌های محصول می‌تواند منجر به یک تجربه کاربری ناخوشایند شود.</a:t>
            </a:r>
            <a:endParaRPr lang="en-US" dirty="0">
              <a:solidFill>
                <a:srgbClr val="1F1F1F"/>
              </a:solidFill>
              <a:effectLst/>
              <a:latin typeface="Google Sans"/>
            </a:endParaRPr>
          </a:p>
          <a:p>
            <a:pPr algn="r" rtl="1"/>
            <a:endParaRPr lang="fa-IR" dirty="0">
              <a:solidFill>
                <a:srgbClr val="1F1F1F"/>
              </a:solidFill>
              <a:effectLst/>
              <a:latin typeface="Google Sans"/>
            </a:endParaRPr>
          </a:p>
          <a:p>
            <a:pPr algn="r" rtl="1"/>
            <a:r>
              <a:rPr lang="fa-IR" b="1" dirty="0">
                <a:solidFill>
                  <a:srgbClr val="1F1F1F"/>
                </a:solidFill>
                <a:effectLst/>
                <a:latin typeface="Google Sans"/>
              </a:rPr>
              <a:t>مثال</a:t>
            </a:r>
            <a:r>
              <a:rPr lang="fa-IR" dirty="0">
                <a:solidFill>
                  <a:srgbClr val="1F1F1F"/>
                </a:solidFill>
                <a:effectLst/>
                <a:latin typeface="Google Sans"/>
              </a:rPr>
              <a:t>: </a:t>
            </a:r>
            <a:r>
              <a:rPr lang="fa-IR" b="1" dirty="0">
                <a:solidFill>
                  <a:srgbClr val="1F1F1F"/>
                </a:solidFill>
                <a:effectLst/>
                <a:latin typeface="Google Sans"/>
              </a:rPr>
              <a:t>تیم تسویه‌حساب برای </a:t>
            </a:r>
            <a:r>
              <a:rPr lang="fa-IR" dirty="0">
                <a:solidFill>
                  <a:srgbClr val="1F1F1F"/>
                </a:solidFill>
                <a:effectLst/>
                <a:latin typeface="Google Sans"/>
              </a:rPr>
              <a:t>پیاده‌سازی پردازش </a:t>
            </a:r>
            <a:r>
              <a:rPr lang="fa-IR" b="1" dirty="0">
                <a:solidFill>
                  <a:srgbClr val="1F1F1F"/>
                </a:solidFill>
                <a:effectLst/>
                <a:latin typeface="Google Sans"/>
              </a:rPr>
              <a:t>امن پرداخت، به یک </a:t>
            </a:r>
            <a:r>
              <a:rPr lang="en-US" b="1" dirty="0">
                <a:solidFill>
                  <a:srgbClr val="1F1F1F"/>
                </a:solidFill>
                <a:effectLst/>
                <a:latin typeface="Google Sans"/>
              </a:rPr>
              <a:t>API </a:t>
            </a:r>
            <a:r>
              <a:rPr lang="fa-IR" b="1" dirty="0">
                <a:solidFill>
                  <a:srgbClr val="1F1F1F"/>
                </a:solidFill>
                <a:effectLst/>
                <a:latin typeface="Google Sans"/>
              </a:rPr>
              <a:t>نهایی سبد خرید نیاز دارد. </a:t>
            </a:r>
            <a:r>
              <a:rPr lang="fa-IR" dirty="0">
                <a:solidFill>
                  <a:srgbClr val="1F1F1F"/>
                </a:solidFill>
                <a:effectLst/>
                <a:latin typeface="Google Sans"/>
              </a:rPr>
              <a:t>تأخیر در </a:t>
            </a:r>
            <a:r>
              <a:rPr lang="en-US" dirty="0">
                <a:solidFill>
                  <a:srgbClr val="1F1F1F"/>
                </a:solidFill>
                <a:effectLst/>
                <a:latin typeface="Google Sans"/>
              </a:rPr>
              <a:t>API</a:t>
            </a:r>
            <a:r>
              <a:rPr lang="en-US" b="1" dirty="0">
                <a:solidFill>
                  <a:srgbClr val="1F1F1F"/>
                </a:solidFill>
                <a:effectLst/>
                <a:latin typeface="Google Sans"/>
              </a:rPr>
              <a:t> </a:t>
            </a:r>
            <a:r>
              <a:rPr lang="fa-IR" b="1" dirty="0">
                <a:solidFill>
                  <a:srgbClr val="1F1F1F"/>
                </a:solidFill>
                <a:effectLst/>
                <a:latin typeface="Google Sans"/>
              </a:rPr>
              <a:t>سبد خرید می‌تواند </a:t>
            </a:r>
            <a:r>
              <a:rPr lang="fa-IR" dirty="0">
                <a:solidFill>
                  <a:srgbClr val="1F1F1F"/>
                </a:solidFill>
                <a:effectLst/>
                <a:latin typeface="Google Sans"/>
              </a:rPr>
              <a:t>راه‌اندازی کل عملکرد تسویه‌حساب را به تعویق بیاندازد.</a:t>
            </a:r>
            <a:endParaRPr lang="en-US" dirty="0">
              <a:solidFill>
                <a:srgbClr val="1F1F1F"/>
              </a:solidFill>
              <a:effectLst/>
              <a:latin typeface="Google Sans"/>
            </a:endParaRPr>
          </a:p>
          <a:p>
            <a:pPr algn="r" rtl="1"/>
            <a:endParaRPr lang="fa-IR" dirty="0">
              <a:solidFill>
                <a:srgbClr val="1F1F1F"/>
              </a:solidFill>
              <a:effectLst/>
              <a:latin typeface="Google Sans"/>
            </a:endParaRPr>
          </a:p>
          <a:p>
            <a:pPr algn="r" rtl="1"/>
            <a:r>
              <a:rPr lang="fa-IR" b="1" dirty="0">
                <a:solidFill>
                  <a:srgbClr val="1F1F1F"/>
                </a:solidFill>
                <a:effectLst/>
                <a:latin typeface="Google Sans"/>
              </a:rPr>
              <a:t>مثال</a:t>
            </a:r>
            <a:r>
              <a:rPr lang="fa-IR" dirty="0">
                <a:solidFill>
                  <a:srgbClr val="1F1F1F"/>
                </a:solidFill>
                <a:effectLst/>
                <a:latin typeface="Google Sans"/>
              </a:rPr>
              <a:t>: تیم پردازش پرداخت اولویت را بر ویژگی‌های امنیتی سطح بالا قرار می‌دهد که ممکن است یک فرآیند تسویه‌حساب پیچیده و طولانی ایجاد کند. این تیم بدون درک اهداف تجربه کاربری، ممکن است گزینه‌های پرداخت ساده‌تر و سریع‌تر را نادیده بگیرد.</a:t>
            </a:r>
          </a:p>
        </p:txBody>
      </p:sp>
      <p:sp>
        <p:nvSpPr>
          <p:cNvPr id="4" name="Slide Number Placeholder 3"/>
          <p:cNvSpPr>
            <a:spLocks noGrp="1"/>
          </p:cNvSpPr>
          <p:nvPr>
            <p:ph type="sldNum" sz="quarter" idx="5"/>
          </p:nvPr>
        </p:nvSpPr>
        <p:spPr/>
        <p:txBody>
          <a:bodyPr/>
          <a:lstStyle/>
          <a:p>
            <a:fld id="{C5ED926C-2523-DB4E-AA42-7803F6FA2B59}" type="slidenum">
              <a:rPr lang="en-US" smtClean="0"/>
              <a:t>8</a:t>
            </a:fld>
            <a:endParaRPr lang="en-US"/>
          </a:p>
        </p:txBody>
      </p:sp>
    </p:spTree>
    <p:extLst>
      <p:ext uri="{BB962C8B-B14F-4D97-AF65-F5344CB8AC3E}">
        <p14:creationId xmlns:p14="http://schemas.microsoft.com/office/powerpoint/2010/main" val="1515439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9</a:t>
            </a:fld>
            <a:endParaRPr lang="en-US"/>
          </a:p>
        </p:txBody>
      </p:sp>
    </p:spTree>
    <p:extLst>
      <p:ext uri="{BB962C8B-B14F-4D97-AF65-F5344CB8AC3E}">
        <p14:creationId xmlns:p14="http://schemas.microsoft.com/office/powerpoint/2010/main" val="2916804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b="1" dirty="0"/>
              <a:t>Key Issues with Agile Methods for Software Maintenance</a:t>
            </a:r>
          </a:p>
          <a:p>
            <a:r>
              <a:rPr lang="en-US" b="1" dirty="0"/>
              <a:t>1. Maintainability of Agile-Developed Systems</a:t>
            </a:r>
          </a:p>
          <a:p>
            <a:r>
              <a:rPr lang="en-US" dirty="0"/>
              <a:t>A challenge with Agile is that it discourages extensive documentation, favoring </a:t>
            </a:r>
            <a:r>
              <a:rPr lang="en-US" b="1" dirty="0"/>
              <a:t>working software over comprehensive documentation</a:t>
            </a:r>
            <a:r>
              <a:rPr lang="en-US" dirty="0"/>
              <a:t>. This lack of documentation raises concerns when maintaining a system, especially if the </a:t>
            </a:r>
            <a:r>
              <a:rPr lang="en-US" b="1" dirty="0"/>
              <a:t>original development team</a:t>
            </a:r>
            <a:r>
              <a:rPr lang="en-US" dirty="0"/>
              <a:t> is no longer available.</a:t>
            </a:r>
          </a:p>
          <a:p>
            <a:pPr>
              <a:buFont typeface="Arial" panose="020B0604020202020204" pitchFamily="34" charset="0"/>
              <a:buChar char="•"/>
            </a:pPr>
            <a:r>
              <a:rPr lang="en-US" b="1" dirty="0"/>
              <a:t>Challenges</a:t>
            </a:r>
            <a:r>
              <a:rPr lang="en-US" dirty="0"/>
              <a:t>:</a:t>
            </a:r>
          </a:p>
          <a:p>
            <a:pPr marL="742950" lvl="1" indent="-285750">
              <a:buFont typeface="Arial" panose="020B0604020202020204" pitchFamily="34" charset="0"/>
              <a:buChar char="•"/>
            </a:pPr>
            <a:r>
              <a:rPr lang="en-US" b="1" dirty="0"/>
              <a:t>Knowledge Loss</a:t>
            </a:r>
            <a:r>
              <a:rPr lang="en-US" dirty="0"/>
              <a:t>: Critical information about architecture, business logic, or technical decisions might only reside in developers' heads.</a:t>
            </a:r>
          </a:p>
          <a:p>
            <a:pPr marL="742950" lvl="1" indent="-285750">
              <a:buFont typeface="Arial" panose="020B0604020202020204" pitchFamily="34" charset="0"/>
              <a:buChar char="•"/>
            </a:pPr>
            <a:r>
              <a:rPr lang="en-US" b="1" dirty="0"/>
              <a:t>Onboarding New Developers</a:t>
            </a:r>
            <a:r>
              <a:rPr lang="en-US" dirty="0"/>
              <a:t>: New team members or maintenance teams may struggle without detailed design documents or historical records of decisions.</a:t>
            </a:r>
          </a:p>
          <a:p>
            <a:pPr marL="742950" lvl="1" indent="-285750">
              <a:buFont typeface="Arial" panose="020B0604020202020204" pitchFamily="34" charset="0"/>
              <a:buChar char="•"/>
            </a:pPr>
            <a:r>
              <a:rPr lang="en-US" b="1" dirty="0"/>
              <a:t>Technical Debt</a:t>
            </a:r>
            <a:r>
              <a:rPr lang="en-US" dirty="0"/>
              <a:t>: Agile practices can lead to short-term optimizations at the expense of long-term maintainability (e.g., insufficient refactoring).</a:t>
            </a:r>
          </a:p>
          <a:p>
            <a:pPr>
              <a:buFont typeface="Arial" panose="020B0604020202020204" pitchFamily="34" charset="0"/>
              <a:buChar char="•"/>
            </a:pPr>
            <a:r>
              <a:rPr lang="en-US" b="1" dirty="0"/>
              <a:t>Examples</a:t>
            </a:r>
            <a:r>
              <a:rPr lang="en-US" dirty="0"/>
              <a:t>:</a:t>
            </a:r>
          </a:p>
          <a:p>
            <a:pPr marL="742950" lvl="1" indent="-285750">
              <a:buFont typeface="Arial" panose="020B0604020202020204" pitchFamily="34" charset="0"/>
              <a:buChar char="•"/>
            </a:pPr>
            <a:r>
              <a:rPr lang="en-US" dirty="0"/>
              <a:t>A company develops a </a:t>
            </a:r>
            <a:r>
              <a:rPr lang="en-US" b="1" dirty="0"/>
              <a:t>customer management system</a:t>
            </a:r>
            <a:r>
              <a:rPr lang="en-US" dirty="0"/>
              <a:t> using Agile but lacks documentation for its complex data structures. When the original team leaves, the maintenance team spends months reverse-engineering the software.</a:t>
            </a:r>
          </a:p>
          <a:p>
            <a:pPr marL="742950" lvl="1" indent="-285750">
              <a:buFont typeface="Arial" panose="020B0604020202020204" pitchFamily="34" charset="0"/>
              <a:buChar char="•"/>
            </a:pPr>
            <a:r>
              <a:rPr lang="en-US" dirty="0"/>
              <a:t>After five years, a </a:t>
            </a:r>
            <a:r>
              <a:rPr lang="en-US" b="1" dirty="0"/>
              <a:t>legacy Agile-developed mobile app</a:t>
            </a:r>
            <a:r>
              <a:rPr lang="en-US" dirty="0"/>
              <a:t> requires integration with new APIs. The absence of system architecture diagrams slows down the process.</a:t>
            </a:r>
          </a:p>
          <a:p>
            <a:pPr>
              <a:buFont typeface="Arial" panose="020B0604020202020204" pitchFamily="34" charset="0"/>
              <a:buChar char="•"/>
            </a:pPr>
            <a:r>
              <a:rPr lang="en-US" b="1" dirty="0"/>
              <a:t>Solutions</a:t>
            </a:r>
            <a:r>
              <a:rPr lang="en-US" dirty="0"/>
              <a:t>:</a:t>
            </a:r>
          </a:p>
          <a:p>
            <a:pPr marL="742950" lvl="1" indent="-285750">
              <a:buFont typeface="Arial" panose="020B0604020202020204" pitchFamily="34" charset="0"/>
              <a:buChar char="•"/>
            </a:pPr>
            <a:r>
              <a:rPr lang="en-US" b="1" dirty="0"/>
              <a:t>Lightweight Documentation</a:t>
            </a:r>
            <a:r>
              <a:rPr lang="en-US" dirty="0"/>
              <a:t>: Agile teams can maintain minimal but essential documentation, such as </a:t>
            </a:r>
            <a:r>
              <a:rPr lang="en-US" b="1" dirty="0"/>
              <a:t>architecture diagrams, API references, and key design decisions</a:t>
            </a:r>
            <a:r>
              <a:rPr lang="en-US" dirty="0"/>
              <a:t>.</a:t>
            </a:r>
          </a:p>
          <a:p>
            <a:pPr marL="742950" lvl="1" indent="-285750">
              <a:buFont typeface="Arial" panose="020B0604020202020204" pitchFamily="34" charset="0"/>
              <a:buChar char="•"/>
            </a:pPr>
            <a:r>
              <a:rPr lang="en-US" b="1" dirty="0"/>
              <a:t>Knowledge Sharing Practices</a:t>
            </a:r>
            <a:r>
              <a:rPr lang="en-US" dirty="0"/>
              <a:t>: Using </a:t>
            </a:r>
            <a:r>
              <a:rPr lang="en-US" b="1" dirty="0"/>
              <a:t>pair programming</a:t>
            </a:r>
            <a:r>
              <a:rPr lang="en-US" dirty="0"/>
              <a:t> or </a:t>
            </a:r>
            <a:r>
              <a:rPr lang="en-US" b="1" dirty="0"/>
              <a:t>code reviews</a:t>
            </a:r>
            <a:r>
              <a:rPr lang="en-US" dirty="0"/>
              <a:t> ensures knowledge is spread across multiple developers.</a:t>
            </a:r>
          </a:p>
          <a:p>
            <a:pPr marL="742950" lvl="1" indent="-285750">
              <a:buFont typeface="Arial" panose="020B0604020202020204" pitchFamily="34" charset="0"/>
              <a:buChar char="•"/>
            </a:pPr>
            <a:r>
              <a:rPr lang="en-US" b="1" dirty="0"/>
              <a:t>Continuous Refactoring</a:t>
            </a:r>
            <a:r>
              <a:rPr lang="en-US" dirty="0"/>
              <a:t>: Regular refactoring during development helps keep the code clean and easier to maintain.</a:t>
            </a:r>
          </a:p>
          <a:p>
            <a:r>
              <a:rPr lang="en-US" b="1" dirty="0"/>
              <a:t>2. Handling Customer Change Requests with Agile Methods</a:t>
            </a:r>
          </a:p>
          <a:p>
            <a:r>
              <a:rPr lang="en-US" dirty="0" err="1"/>
              <a:t>Agile’s</a:t>
            </a:r>
            <a:r>
              <a:rPr lang="en-US" dirty="0"/>
              <a:t> iterative nature supports frequent </a:t>
            </a:r>
            <a:r>
              <a:rPr lang="en-US" b="1" dirty="0"/>
              <a:t>customer collaboration</a:t>
            </a:r>
            <a:r>
              <a:rPr lang="en-US" dirty="0"/>
              <a:t> and </a:t>
            </a:r>
            <a:r>
              <a:rPr lang="en-US" b="1" dirty="0"/>
              <a:t>continuous delivery</a:t>
            </a:r>
            <a:r>
              <a:rPr lang="en-US" dirty="0"/>
              <a:t>, making it well-suited to respond to change requests. However, evolving software in response to customer feedback requires proper management to avoid scope creep and misalignment with the original design.</a:t>
            </a:r>
          </a:p>
          <a:p>
            <a:pPr>
              <a:buFont typeface="Arial" panose="020B0604020202020204" pitchFamily="34" charset="0"/>
              <a:buChar char="•"/>
            </a:pPr>
            <a:r>
              <a:rPr lang="en-US" b="1" dirty="0"/>
              <a:t>Challenges</a:t>
            </a:r>
            <a:r>
              <a:rPr lang="en-US" dirty="0"/>
              <a:t>:</a:t>
            </a:r>
          </a:p>
          <a:p>
            <a:pPr marL="742950" lvl="1" indent="-285750">
              <a:buFont typeface="Arial" panose="020B0604020202020204" pitchFamily="34" charset="0"/>
              <a:buChar char="•"/>
            </a:pPr>
            <a:r>
              <a:rPr lang="en-US" b="1" dirty="0"/>
              <a:t>Scope Creep</a:t>
            </a:r>
            <a:r>
              <a:rPr lang="en-US" dirty="0"/>
              <a:t>: Frequent changes can lead to ever-expanding project scope if not properly managed.</a:t>
            </a:r>
          </a:p>
          <a:p>
            <a:pPr marL="742950" lvl="1" indent="-285750">
              <a:buFont typeface="Arial" panose="020B0604020202020204" pitchFamily="34" charset="0"/>
              <a:buChar char="•"/>
            </a:pPr>
            <a:r>
              <a:rPr lang="en-US" b="1" dirty="0"/>
              <a:t>Dependency Conflicts</a:t>
            </a:r>
            <a:r>
              <a:rPr lang="en-US" dirty="0"/>
              <a:t>: New features may introduce complexities or conflicts with existing ones.</a:t>
            </a:r>
          </a:p>
          <a:p>
            <a:pPr marL="742950" lvl="1" indent="-285750">
              <a:buFont typeface="Arial" panose="020B0604020202020204" pitchFamily="34" charset="0"/>
              <a:buChar char="•"/>
            </a:pPr>
            <a:r>
              <a:rPr lang="en-US" b="1" dirty="0"/>
              <a:t>Resource Constraints</a:t>
            </a:r>
            <a:r>
              <a:rPr lang="en-US" dirty="0"/>
              <a:t>: Development teams may be stretched thin if they must manage both </a:t>
            </a:r>
            <a:r>
              <a:rPr lang="en-US" b="1" dirty="0"/>
              <a:t>new feature development</a:t>
            </a:r>
            <a:r>
              <a:rPr lang="en-US" dirty="0"/>
              <a:t> and </a:t>
            </a:r>
            <a:r>
              <a:rPr lang="en-US" b="1" dirty="0"/>
              <a:t>bug fixing/maintenance</a:t>
            </a:r>
            <a:r>
              <a:rPr lang="en-US" dirty="0"/>
              <a:t>.</a:t>
            </a:r>
          </a:p>
          <a:p>
            <a:pPr>
              <a:buFont typeface="Arial" panose="020B0604020202020204" pitchFamily="34" charset="0"/>
              <a:buChar char="•"/>
            </a:pPr>
            <a:r>
              <a:rPr lang="en-US" b="1" dirty="0"/>
              <a:t>Examples</a:t>
            </a:r>
            <a:r>
              <a:rPr lang="en-US" dirty="0"/>
              <a:t>:</a:t>
            </a:r>
          </a:p>
          <a:p>
            <a:pPr marL="742950" lvl="1" indent="-285750">
              <a:buFont typeface="Arial" panose="020B0604020202020204" pitchFamily="34" charset="0"/>
              <a:buChar char="•"/>
            </a:pPr>
            <a:r>
              <a:rPr lang="en-US" dirty="0"/>
              <a:t>A </a:t>
            </a:r>
            <a:r>
              <a:rPr lang="en-US" b="1" dirty="0"/>
              <a:t>web application</a:t>
            </a:r>
            <a:r>
              <a:rPr lang="en-US" dirty="0"/>
              <a:t> team using Scrum receives a major change request midway through a sprint. The team must decide whether to incorporate the change immediately or defer it to the next sprint.</a:t>
            </a:r>
          </a:p>
          <a:p>
            <a:pPr marL="742950" lvl="1" indent="-285750">
              <a:buFont typeface="Arial" panose="020B0604020202020204" pitchFamily="34" charset="0"/>
              <a:buChar char="•"/>
            </a:pPr>
            <a:r>
              <a:rPr lang="en-US" dirty="0"/>
              <a:t>A </a:t>
            </a:r>
            <a:r>
              <a:rPr lang="en-US" b="1" dirty="0"/>
              <a:t>software-as-a-service (SaaS) provider</a:t>
            </a:r>
            <a:r>
              <a:rPr lang="en-US" dirty="0"/>
              <a:t> faces multiple change requests from different customers. Implementing them without careful prioritization risks inconsistent user experiences across clients.</a:t>
            </a:r>
          </a:p>
          <a:p>
            <a:pPr>
              <a:buFont typeface="Arial" panose="020B0604020202020204" pitchFamily="34" charset="0"/>
              <a:buChar char="•"/>
            </a:pPr>
            <a:r>
              <a:rPr lang="en-US" b="1" dirty="0"/>
              <a:t>Solutions</a:t>
            </a:r>
            <a:r>
              <a:rPr lang="en-US" dirty="0"/>
              <a:t>:</a:t>
            </a:r>
          </a:p>
          <a:p>
            <a:pPr marL="742950" lvl="1" indent="-285750">
              <a:buFont typeface="Arial" panose="020B0604020202020204" pitchFamily="34" charset="0"/>
              <a:buChar char="•"/>
            </a:pPr>
            <a:r>
              <a:rPr lang="en-US" b="1" dirty="0"/>
              <a:t>Backlog Management</a:t>
            </a:r>
            <a:r>
              <a:rPr lang="en-US" dirty="0"/>
              <a:t>: Agile teams should prioritize change requests using </a:t>
            </a:r>
            <a:r>
              <a:rPr lang="en-US" b="1" dirty="0"/>
              <a:t>product backlogs</a:t>
            </a:r>
            <a:r>
              <a:rPr lang="en-US" dirty="0"/>
              <a:t>, balancing new features with maintenance needs.</a:t>
            </a:r>
          </a:p>
          <a:p>
            <a:pPr marL="742950" lvl="1" indent="-285750">
              <a:buFont typeface="Arial" panose="020B0604020202020204" pitchFamily="34" charset="0"/>
              <a:buChar char="•"/>
            </a:pPr>
            <a:r>
              <a:rPr lang="en-US" b="1" dirty="0"/>
              <a:t>Incremental Delivery</a:t>
            </a:r>
            <a:r>
              <a:rPr lang="en-US" dirty="0"/>
              <a:t>: Break large change requests into smaller deliverables across multiple sprints or releases.</a:t>
            </a:r>
          </a:p>
          <a:p>
            <a:pPr marL="742950" lvl="1" indent="-285750">
              <a:buFont typeface="Arial" panose="020B0604020202020204" pitchFamily="34" charset="0"/>
              <a:buChar char="•"/>
            </a:pPr>
            <a:r>
              <a:rPr lang="en-US" b="1" dirty="0"/>
              <a:t>Feature Flags</a:t>
            </a:r>
            <a:r>
              <a:rPr lang="en-US" dirty="0"/>
              <a:t>: Use feature flags to manage incomplete or experimental features, allowing teams to release software without fully committing to changes.</a:t>
            </a:r>
          </a:p>
          <a:p>
            <a:r>
              <a:rPr lang="en-US" b="1" dirty="0"/>
              <a:t>3. Challenges When the Original Development Team is Not Maintained</a:t>
            </a:r>
          </a:p>
          <a:p>
            <a:r>
              <a:rPr lang="en-US" dirty="0"/>
              <a:t>A common issue in software development is when the </a:t>
            </a:r>
            <a:r>
              <a:rPr lang="en-US" b="1" dirty="0"/>
              <a:t>original Agile team is disbanded</a:t>
            </a:r>
            <a:r>
              <a:rPr lang="en-US" dirty="0"/>
              <a:t> after the initial release. When the </a:t>
            </a:r>
            <a:r>
              <a:rPr lang="en-US" b="1" dirty="0"/>
              <a:t>maintenance team</a:t>
            </a:r>
            <a:r>
              <a:rPr lang="en-US" dirty="0"/>
              <a:t> inherits the project, they may struggle due to incomplete documentation or unfamiliar coding practices.</a:t>
            </a:r>
          </a:p>
          <a:p>
            <a:pPr>
              <a:buFont typeface="Arial" panose="020B0604020202020204" pitchFamily="34" charset="0"/>
              <a:buChar char="•"/>
            </a:pPr>
            <a:r>
              <a:rPr lang="en-US" b="1" dirty="0"/>
              <a:t>Challenges</a:t>
            </a:r>
            <a:r>
              <a:rPr lang="en-US" dirty="0"/>
              <a:t>:</a:t>
            </a:r>
          </a:p>
          <a:p>
            <a:pPr marL="742950" lvl="1" indent="-285750">
              <a:buFont typeface="Arial" panose="020B0604020202020204" pitchFamily="34" charset="0"/>
              <a:buChar char="•"/>
            </a:pPr>
            <a:r>
              <a:rPr lang="en-US" b="1" dirty="0"/>
              <a:t>Codebase Familiarity</a:t>
            </a:r>
            <a:r>
              <a:rPr lang="en-US" dirty="0"/>
              <a:t>: New developers may find it difficult to understand code developed by the original team, especially if coding styles vary or knowledge was not adequately transferred.</a:t>
            </a:r>
          </a:p>
          <a:p>
            <a:pPr marL="742950" lvl="1" indent="-285750">
              <a:buFont typeface="Arial" panose="020B0604020202020204" pitchFamily="34" charset="0"/>
              <a:buChar char="•"/>
            </a:pPr>
            <a:r>
              <a:rPr lang="en-US" b="1" dirty="0"/>
              <a:t>Agile Practices Dependency</a:t>
            </a:r>
            <a:r>
              <a:rPr lang="en-US" dirty="0"/>
              <a:t>: Practices like </a:t>
            </a:r>
            <a:r>
              <a:rPr lang="en-US" b="1" dirty="0"/>
              <a:t>test-driven development (TDD)</a:t>
            </a:r>
            <a:r>
              <a:rPr lang="en-US" dirty="0"/>
              <a:t>, if not followed by the maintenance team, may result in bugs and instability.</a:t>
            </a:r>
          </a:p>
          <a:p>
            <a:pPr marL="742950" lvl="1" indent="-285750">
              <a:buFont typeface="Arial" panose="020B0604020202020204" pitchFamily="34" charset="0"/>
              <a:buChar char="•"/>
            </a:pPr>
            <a:r>
              <a:rPr lang="en-US" b="1" dirty="0"/>
              <a:t>Loss of Customer Context</a:t>
            </a:r>
            <a:r>
              <a:rPr lang="en-US" dirty="0"/>
              <a:t>: The maintenance team may lack the business and customer context originally captured through </a:t>
            </a:r>
            <a:r>
              <a:rPr lang="en-US" b="1" dirty="0"/>
              <a:t>close customer collaboration</a:t>
            </a:r>
            <a:r>
              <a:rPr lang="en-US" dirty="0"/>
              <a:t>.</a:t>
            </a:r>
          </a:p>
          <a:p>
            <a:pPr>
              <a:buFont typeface="Arial" panose="020B0604020202020204" pitchFamily="34" charset="0"/>
              <a:buChar char="•"/>
            </a:pPr>
            <a:r>
              <a:rPr lang="en-US" b="1" dirty="0"/>
              <a:t>Examples</a:t>
            </a:r>
            <a:r>
              <a:rPr lang="en-US" dirty="0"/>
              <a:t>:</a:t>
            </a:r>
          </a:p>
          <a:p>
            <a:pPr marL="742950" lvl="1" indent="-285750">
              <a:buFont typeface="Arial" panose="020B0604020202020204" pitchFamily="34" charset="0"/>
              <a:buChar char="•"/>
            </a:pPr>
            <a:r>
              <a:rPr lang="en-US" dirty="0"/>
              <a:t>A </a:t>
            </a:r>
            <a:r>
              <a:rPr lang="en-US" b="1" dirty="0"/>
              <a:t>banking system</a:t>
            </a:r>
            <a:r>
              <a:rPr lang="en-US" dirty="0"/>
              <a:t> developed with Agile is handed off to a new offshore team. The lack of sufficient test coverage and incomplete documentation increases the time required for bug fixes.</a:t>
            </a:r>
          </a:p>
          <a:p>
            <a:pPr marL="742950" lvl="1" indent="-285750">
              <a:buFont typeface="Arial" panose="020B0604020202020204" pitchFamily="34" charset="0"/>
              <a:buChar char="•"/>
            </a:pPr>
            <a:r>
              <a:rPr lang="en-US" dirty="0"/>
              <a:t>A </a:t>
            </a:r>
            <a:r>
              <a:rPr lang="en-US" b="1" dirty="0"/>
              <a:t>mobile app</a:t>
            </a:r>
            <a:r>
              <a:rPr lang="en-US" dirty="0"/>
              <a:t> developed using Kanban is transferred to a smaller maintenance team that struggles to handle incoming change requests because they weren’t involved in the original planning.</a:t>
            </a:r>
          </a:p>
          <a:p>
            <a:pPr>
              <a:buFont typeface="Arial" panose="020B0604020202020204" pitchFamily="34" charset="0"/>
              <a:buChar char="•"/>
            </a:pPr>
            <a:r>
              <a:rPr lang="en-US" b="1" dirty="0"/>
              <a:t>Solutions</a:t>
            </a:r>
            <a:r>
              <a:rPr lang="en-US" dirty="0"/>
              <a:t>:</a:t>
            </a:r>
          </a:p>
          <a:p>
            <a:pPr marL="742950" lvl="1" indent="-285750">
              <a:buFont typeface="Arial" panose="020B0604020202020204" pitchFamily="34" charset="0"/>
              <a:buChar char="•"/>
            </a:pPr>
            <a:r>
              <a:rPr lang="en-US" b="1" dirty="0"/>
              <a:t>Knowledge Handover</a:t>
            </a:r>
            <a:r>
              <a:rPr lang="en-US" dirty="0"/>
              <a:t>: Ensure smooth transitions by including </a:t>
            </a:r>
            <a:r>
              <a:rPr lang="en-US" b="1" dirty="0"/>
              <a:t>handover sessions</a:t>
            </a:r>
            <a:r>
              <a:rPr lang="en-US" dirty="0"/>
              <a:t> and </a:t>
            </a:r>
            <a:r>
              <a:rPr lang="en-US" b="1" dirty="0"/>
              <a:t>shadowing periods</a:t>
            </a:r>
            <a:r>
              <a:rPr lang="en-US" dirty="0"/>
              <a:t> before the original team departs.</a:t>
            </a:r>
          </a:p>
          <a:p>
            <a:pPr marL="742950" lvl="1" indent="-285750">
              <a:buFont typeface="Arial" panose="020B0604020202020204" pitchFamily="34" charset="0"/>
              <a:buChar char="•"/>
            </a:pPr>
            <a:r>
              <a:rPr lang="en-US" b="1" dirty="0"/>
              <a:t>Automated Testing</a:t>
            </a:r>
            <a:r>
              <a:rPr lang="en-US" dirty="0"/>
              <a:t>: Use </a:t>
            </a:r>
            <a:r>
              <a:rPr lang="en-US" b="1" dirty="0"/>
              <a:t>automated tests</a:t>
            </a:r>
            <a:r>
              <a:rPr lang="en-US" dirty="0"/>
              <a:t> to help new developers understand how the system is expected to behave.</a:t>
            </a:r>
          </a:p>
          <a:p>
            <a:pPr marL="742950" lvl="1" indent="-285750">
              <a:buFont typeface="Arial" panose="020B0604020202020204" pitchFamily="34" charset="0"/>
              <a:buChar char="•"/>
            </a:pPr>
            <a:r>
              <a:rPr lang="en-US" b="1" dirty="0"/>
              <a:t>Coding Standards and Documentation Practices</a:t>
            </a:r>
            <a:r>
              <a:rPr lang="en-US" dirty="0"/>
              <a:t>: Use consistent coding standards and minimal but well-maintained </a:t>
            </a:r>
            <a:r>
              <a:rPr lang="en-US" b="1" dirty="0"/>
              <a:t>living documentation</a:t>
            </a:r>
            <a:r>
              <a:rPr lang="en-US" dirty="0"/>
              <a:t> (e.g., README files and internal wikis).</a:t>
            </a:r>
          </a:p>
          <a:p>
            <a:r>
              <a:rPr lang="en-US" b="1" dirty="0"/>
              <a:t>Conclusion</a:t>
            </a:r>
          </a:p>
          <a:p>
            <a:r>
              <a:rPr lang="en-US" dirty="0"/>
              <a:t>Agile methods offer strong advantages for maintaining software and responding to change requests, but they must be adapted to address key challenges. Agile-developed systems require:</a:t>
            </a:r>
          </a:p>
          <a:p>
            <a:pPr>
              <a:buFont typeface="Arial" panose="020B0604020202020204" pitchFamily="34" charset="0"/>
              <a:buChar char="•"/>
            </a:pPr>
            <a:r>
              <a:rPr lang="en-US" b="1" dirty="0"/>
              <a:t>Minimal but effective documentation</a:t>
            </a:r>
            <a:r>
              <a:rPr lang="en-US" dirty="0"/>
              <a:t> to ensure maintainability.</a:t>
            </a:r>
          </a:p>
          <a:p>
            <a:pPr>
              <a:buFont typeface="Arial" panose="020B0604020202020204" pitchFamily="34" charset="0"/>
              <a:buChar char="•"/>
            </a:pPr>
            <a:r>
              <a:rPr lang="en-US" b="1" dirty="0"/>
              <a:t>Knowledge-sharing practices</a:t>
            </a:r>
            <a:r>
              <a:rPr lang="en-US" dirty="0"/>
              <a:t> to avoid dependence on individual developers.</a:t>
            </a:r>
          </a:p>
          <a:p>
            <a:pPr>
              <a:buFont typeface="Arial" panose="020B0604020202020204" pitchFamily="34" charset="0"/>
              <a:buChar char="•"/>
            </a:pPr>
            <a:r>
              <a:rPr lang="en-US" b="1" dirty="0"/>
              <a:t>Disciplined backlog management</a:t>
            </a:r>
            <a:r>
              <a:rPr lang="en-US" dirty="0"/>
              <a:t> to balance new features with maintenance.</a:t>
            </a:r>
          </a:p>
          <a:p>
            <a:pPr>
              <a:buFont typeface="Arial" panose="020B0604020202020204" pitchFamily="34" charset="0"/>
              <a:buChar char="•"/>
            </a:pPr>
            <a:r>
              <a:rPr lang="en-US" b="1" dirty="0"/>
              <a:t>Seamless handovers</a:t>
            </a:r>
            <a:r>
              <a:rPr lang="en-US" dirty="0"/>
              <a:t> if the original team cannot be maintained.</a:t>
            </a:r>
          </a:p>
          <a:p>
            <a:r>
              <a:rPr lang="en-US" dirty="0"/>
              <a:t>When these practices are in place, Agile methods can be highly effective not only for original development but also for </a:t>
            </a:r>
            <a:r>
              <a:rPr lang="en-US" b="1" dirty="0"/>
              <a:t>long-term maintenance and evolving systems</a:t>
            </a:r>
            <a:r>
              <a:rPr lang="en-US" dirty="0"/>
              <a:t>.</a:t>
            </a:r>
          </a:p>
        </p:txBody>
      </p:sp>
      <p:sp>
        <p:nvSpPr>
          <p:cNvPr id="4" name="Slide Number Placeholder 3"/>
          <p:cNvSpPr>
            <a:spLocks noGrp="1"/>
          </p:cNvSpPr>
          <p:nvPr>
            <p:ph type="sldNum" sz="quarter" idx="5"/>
          </p:nvPr>
        </p:nvSpPr>
        <p:spPr/>
        <p:txBody>
          <a:bodyPr/>
          <a:lstStyle/>
          <a:p>
            <a:fld id="{C5ED926C-2523-DB4E-AA42-7803F6FA2B59}" type="slidenum">
              <a:rPr lang="en-US" smtClean="0"/>
              <a:t>10</a:t>
            </a:fld>
            <a:endParaRPr lang="en-US"/>
          </a:p>
        </p:txBody>
      </p:sp>
    </p:spTree>
    <p:extLst>
      <p:ext uri="{BB962C8B-B14F-4D97-AF65-F5344CB8AC3E}">
        <p14:creationId xmlns:p14="http://schemas.microsoft.com/office/powerpoint/2010/main" val="196547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r>
              <a:rPr lang="fa-IR" dirty="0"/>
              <a:t>توسعه برنامه محور</a:t>
            </a:r>
          </a:p>
          <a:p>
            <a:pPr algn="r" rtl="1"/>
            <a:r>
              <a:rPr lang="fa-IR" dirty="0"/>
              <a:t>یک رویکرد برنامه محور برای مهندسی نرم افزار حول مراحل توسعه جداگانه با خروجی هایی است که در هر یک از این مراحل از قبل برنامه ریزی شده است.</a:t>
            </a:r>
          </a:p>
          <a:p>
            <a:pPr algn="r" rtl="1"/>
            <a:r>
              <a:rPr lang="fa-IR" dirty="0"/>
              <a:t>نه لزوماً مدل آبشار - توسعه تدریجی برنامه محور امکان پذیر است</a:t>
            </a:r>
          </a:p>
          <a:p>
            <a:pPr algn="r" rtl="1"/>
            <a:r>
              <a:rPr lang="fa-IR" dirty="0"/>
              <a:t>تکرار در فعالیت ها رخ می دهد.</a:t>
            </a:r>
          </a:p>
          <a:p>
            <a:pPr algn="r" rtl="1"/>
            <a:r>
              <a:rPr lang="fa-IR" dirty="0"/>
              <a:t>توسعه چابک</a:t>
            </a:r>
          </a:p>
          <a:p>
            <a:pPr algn="r" rtl="1"/>
            <a:r>
              <a:rPr lang="fa-IR" dirty="0"/>
              <a:t>مشخصات، طراحی، پیاده‌سازی و آزمایش به صورت میان برگه‌ای هستند و خروجی‌های فرآیند توسعه از طریق فرآیند مذاکره در طول فرآیند توسعه نرم‌افزار تصمیم‌گیری می‌شوند.</a:t>
            </a:r>
            <a:endParaRPr lang="en-US" dirty="0"/>
          </a:p>
          <a:p>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11</a:t>
            </a:fld>
            <a:endParaRPr lang="en-US"/>
          </a:p>
        </p:txBody>
      </p:sp>
    </p:spTree>
    <p:extLst>
      <p:ext uri="{BB962C8B-B14F-4D97-AF65-F5344CB8AC3E}">
        <p14:creationId xmlns:p14="http://schemas.microsoft.com/office/powerpoint/2010/main" val="2839879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gn="r" rtl="1"/>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توسعه مبتنی بر برنامه‌ریزی</a:t>
            </a:r>
            <a:endParaRPr lang="en-US" sz="1800" b="1" dirty="0">
              <a:effectLst/>
              <a:latin typeface="Times New Roman" panose="02020603050405020304" pitchFamily="18" charset="0"/>
              <a:ea typeface="Times New Roman" panose="02020603050405020304" pitchFamily="18" charset="0"/>
            </a:endParaRPr>
          </a:p>
          <a:p>
            <a:pPr marL="0" marR="0" algn="r" rtl="1"/>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یک رویکرد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مبتنی بر برنامه‌ریزی</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شامل مراحل جداگانه‌ای است (مانند جمع‌آوری نیازمندی‌ها، طراحی، پیاده‌سازی، آزمایش و استقرار) که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خروجی‌های هر مرحله از قبل مشخص</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می‌شود. این رویکرد نیازی به پیروی کامل از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مدل آبشاری</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ندارد و می‌تواند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توسعه افزایشی</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را نیز در بر بگیرد. در این روش،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تکرارها در داخل فعالیت‌ها</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رخ می‌دهند اما معمولاً بین مراحل مختلف کمتر دیده می‌شود</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200" dirty="0">
              <a:effectLst/>
              <a:latin typeface="Times New Roman" panose="02020603050405020304" pitchFamily="18" charset="0"/>
              <a:ea typeface="Times New Roman" panose="02020603050405020304" pitchFamily="18" charset="0"/>
            </a:endParaRPr>
          </a:p>
          <a:p>
            <a:pPr marL="0" marR="0" algn="r" rtl="1">
              <a:lnSpc>
                <a:spcPct val="107000"/>
              </a:lnSpc>
              <a:spcBef>
                <a:spcPts val="200"/>
              </a:spcBef>
              <a:spcAft>
                <a:spcPts val="0"/>
              </a:spcAft>
            </a:pPr>
            <a:r>
              <a:rPr lang="ar-SA" sz="1200" b="1" dirty="0">
                <a:solidFill>
                  <a:srgbClr val="1F3763"/>
                </a:solidFill>
                <a:effectLst/>
                <a:latin typeface="Calibri Light" panose="020F0302020204030204" pitchFamily="34" charset="0"/>
                <a:ea typeface="Times New Roman" panose="02020603050405020304" pitchFamily="18" charset="0"/>
                <a:cs typeface="B Nazanin" panose="00000400000000000000" pitchFamily="2" charset="-78"/>
              </a:rPr>
              <a:t>ویژگی‌های توسعه مبتنی </a:t>
            </a:r>
            <a:r>
              <a:rPr lang="ar-SA" sz="1200" b="0" dirty="0">
                <a:solidFill>
                  <a:srgbClr val="1F3763"/>
                </a:solidFill>
                <a:effectLst/>
                <a:latin typeface="Calibri Light" panose="020F0302020204030204" pitchFamily="34" charset="0"/>
                <a:ea typeface="Times New Roman" panose="02020603050405020304" pitchFamily="18" charset="0"/>
                <a:cs typeface="B Nazanin" panose="00000400000000000000" pitchFamily="2" charset="-78"/>
              </a:rPr>
              <a:t>بر برنامه‌ریزی</a:t>
            </a:r>
            <a:r>
              <a:rPr lang="en-US" sz="1200" b="0" dirty="0">
                <a:solidFill>
                  <a:srgbClr val="1F3763"/>
                </a:solidFill>
                <a:effectLst/>
                <a:latin typeface="Calibri Light" panose="020F0302020204030204" pitchFamily="34" charset="0"/>
                <a:ea typeface="Times New Roman" panose="02020603050405020304" pitchFamily="18" charset="0"/>
                <a:cs typeface="B Nazanin" panose="00000400000000000000" pitchFamily="2" charset="-78"/>
              </a:rPr>
              <a:t>:</a:t>
            </a:r>
            <a:endParaRPr lang="en-US" sz="1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مراحل مشخص</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هر مرحله باید قبل از شروع مرحله بعد تکمیل شود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مستندسازی گسترده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نیازمندی‌ها، طراحی و برنامه‌های آزمون به‌طور کامل مستند می‌شوند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مشارکت محدود مشتری در طول توسعه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بیشتر ورودی‌های مشتری در ابتدای پروژه جمع‌آوری می‌شود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فرآیند مدیریت تغییرات</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تغییرات به‌صورت رسمی و از طریق کمیته کنترل تغییرات</a:t>
            </a:r>
            <a:r>
              <a:rPr lang="en-US" sz="1100" dirty="0">
                <a:effectLst/>
                <a:latin typeface="Calibri" panose="020F0502020204030204" pitchFamily="34" charset="0"/>
                <a:ea typeface="Calibri" panose="020F0502020204030204" pitchFamily="34" charset="0"/>
                <a:cs typeface="B Nazanin" panose="00000400000000000000" pitchFamily="2" charset="-78"/>
              </a:rPr>
              <a:t> (CCB) </a:t>
            </a:r>
            <a:r>
              <a:rPr lang="ar-SA" sz="1100" dirty="0">
                <a:effectLst/>
                <a:latin typeface="Calibri" panose="020F0502020204030204" pitchFamily="34" charset="0"/>
                <a:ea typeface="Calibri" panose="020F0502020204030204" pitchFamily="34" charset="0"/>
                <a:cs typeface="B Nazanin" panose="00000400000000000000" pitchFamily="2" charset="-78"/>
              </a:rPr>
              <a:t>مستند و کنترل می‌شوند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200"/>
              </a:spcBef>
              <a:spcAft>
                <a:spcPts val="0"/>
              </a:spcAft>
            </a:pPr>
            <a:r>
              <a:rPr lang="ar-SA" sz="1200" b="0" dirty="0">
                <a:solidFill>
                  <a:srgbClr val="1F3763"/>
                </a:solidFill>
                <a:effectLst/>
                <a:latin typeface="Calibri Light" panose="020F0302020204030204" pitchFamily="34" charset="0"/>
                <a:ea typeface="Times New Roman" panose="02020603050405020304" pitchFamily="18" charset="0"/>
                <a:cs typeface="B Nazanin" panose="00000400000000000000" pitchFamily="2" charset="-78"/>
              </a:rPr>
              <a:t>مثال‌های توسعه مبتنی بر برنامه‌ریزی</a:t>
            </a:r>
            <a:endParaRPr lang="en-US" sz="1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r" rtl="1">
              <a:tabLst>
                <a:tab pos="457200" algn="l"/>
              </a:tabLst>
            </a:pP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مثال مدل آبشاری</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پروژه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توسعه یک سیستم حقوق و دستمزد برای یک سازمان بزرگ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فرآیند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مرحله </a:t>
            </a:r>
            <a:r>
              <a:rPr lang="fa-IR" sz="1100" b="1" dirty="0">
                <a:effectLst/>
                <a:latin typeface="Calibri" panose="020F0502020204030204" pitchFamily="34" charset="0"/>
                <a:ea typeface="Calibri" panose="020F0502020204030204" pitchFamily="34" charset="0"/>
                <a:cs typeface="B Nazanin" panose="00000400000000000000" pitchFamily="2" charset="-78"/>
              </a:rPr>
              <a:t>۱: </a:t>
            </a:r>
            <a:r>
              <a:rPr lang="ar-SA" sz="1100" b="1" dirty="0">
                <a:effectLst/>
                <a:latin typeface="Calibri" panose="020F0502020204030204" pitchFamily="34" charset="0"/>
                <a:ea typeface="Calibri" panose="020F0502020204030204" pitchFamily="34" charset="0"/>
                <a:cs typeface="B Nazanin" panose="00000400000000000000" pitchFamily="2" charset="-78"/>
              </a:rPr>
              <a:t>جمع‌آوری نیازمندی‌ها</a:t>
            </a:r>
            <a:r>
              <a:rPr lang="ar-SA" sz="1100" dirty="0">
                <a:effectLst/>
                <a:latin typeface="Calibri" panose="020F0502020204030204" pitchFamily="34" charset="0"/>
                <a:ea typeface="Calibri" panose="020F0502020204030204" pitchFamily="34" charset="0"/>
                <a:cs typeface="B Nazanin" panose="00000400000000000000" pitchFamily="2" charset="-78"/>
              </a:rPr>
              <a:t> </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همه نیازهای کسب‌وکار از قبل جمع‌آوری و مستند می‌شوند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مرحله </a:t>
            </a:r>
            <a:r>
              <a:rPr lang="fa-IR" sz="1100" b="1" dirty="0">
                <a:effectLst/>
                <a:latin typeface="Calibri" panose="020F0502020204030204" pitchFamily="34" charset="0"/>
                <a:ea typeface="Calibri" panose="020F0502020204030204" pitchFamily="34" charset="0"/>
                <a:cs typeface="B Nazanin" panose="00000400000000000000" pitchFamily="2" charset="-78"/>
              </a:rPr>
              <a:t>۲: </a:t>
            </a:r>
            <a:r>
              <a:rPr lang="ar-SA" sz="1100" b="1" dirty="0">
                <a:effectLst/>
                <a:latin typeface="Calibri" panose="020F0502020204030204" pitchFamily="34" charset="0"/>
                <a:ea typeface="Calibri" panose="020F0502020204030204" pitchFamily="34" charset="0"/>
                <a:cs typeface="B Nazanin" panose="00000400000000000000" pitchFamily="2" charset="-78"/>
              </a:rPr>
              <a:t>طراحی سیستم</a:t>
            </a:r>
            <a:r>
              <a:rPr lang="ar-SA" sz="1100" dirty="0">
                <a:effectLst/>
                <a:latin typeface="Calibri" panose="020F0502020204030204" pitchFamily="34" charset="0"/>
                <a:ea typeface="Calibri" panose="020F0502020204030204" pitchFamily="34" charset="0"/>
                <a:cs typeface="B Nazanin" panose="00000400000000000000" pitchFamily="2" charset="-78"/>
              </a:rPr>
              <a:t> </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دیاگرام‌های معماری، مدل‌های پایگاه داده و طراحی‌های رابط کاربری ایجاد می‌شوند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مرحله </a:t>
            </a:r>
            <a:r>
              <a:rPr lang="fa-IR" sz="1100" b="1" dirty="0">
                <a:effectLst/>
                <a:latin typeface="Calibri" panose="020F0502020204030204" pitchFamily="34" charset="0"/>
                <a:ea typeface="Calibri" panose="020F0502020204030204" pitchFamily="34" charset="0"/>
                <a:cs typeface="B Nazanin" panose="00000400000000000000" pitchFamily="2" charset="-78"/>
              </a:rPr>
              <a:t>۳: </a:t>
            </a:r>
            <a:r>
              <a:rPr lang="ar-SA" sz="1100" b="1" dirty="0">
                <a:effectLst/>
                <a:latin typeface="Calibri" panose="020F0502020204030204" pitchFamily="34" charset="0"/>
                <a:ea typeface="Calibri" panose="020F0502020204030204" pitchFamily="34" charset="0"/>
                <a:cs typeface="B Nazanin" panose="00000400000000000000" pitchFamily="2" charset="-78"/>
              </a:rPr>
              <a:t>پیاده‌سازی</a:t>
            </a:r>
            <a:r>
              <a:rPr lang="ar-SA" sz="1100" dirty="0">
                <a:effectLst/>
                <a:latin typeface="Calibri" panose="020F0502020204030204" pitchFamily="34" charset="0"/>
                <a:ea typeface="Calibri" panose="020F0502020204030204" pitchFamily="34" charset="0"/>
                <a:cs typeface="B Nazanin" panose="00000400000000000000" pitchFamily="2" charset="-78"/>
              </a:rPr>
              <a:t> </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توسعه‌دهندگان کدنویسی سیستم را بر اساس اسناد طراحی انجام می‌دهند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مرحله </a:t>
            </a:r>
            <a:r>
              <a:rPr lang="fa-IR" sz="1100" b="1" dirty="0">
                <a:effectLst/>
                <a:latin typeface="Calibri" panose="020F0502020204030204" pitchFamily="34" charset="0"/>
                <a:ea typeface="Calibri" panose="020F0502020204030204" pitchFamily="34" charset="0"/>
                <a:cs typeface="B Nazanin" panose="00000400000000000000" pitchFamily="2" charset="-78"/>
              </a:rPr>
              <a:t>۴: </a:t>
            </a:r>
            <a:r>
              <a:rPr lang="ar-SA" sz="1100" b="1" dirty="0">
                <a:effectLst/>
                <a:latin typeface="Calibri" panose="020F0502020204030204" pitchFamily="34" charset="0"/>
                <a:ea typeface="Calibri" panose="020F0502020204030204" pitchFamily="34" charset="0"/>
                <a:cs typeface="B Nazanin" panose="00000400000000000000" pitchFamily="2" charset="-78"/>
              </a:rPr>
              <a:t>آزمایش</a:t>
            </a:r>
            <a:r>
              <a:rPr lang="ar-SA" sz="1100" dirty="0">
                <a:effectLst/>
                <a:latin typeface="Calibri" panose="020F0502020204030204" pitchFamily="34" charset="0"/>
                <a:ea typeface="Calibri" panose="020F0502020204030204" pitchFamily="34" charset="0"/>
                <a:cs typeface="B Nazanin" panose="00000400000000000000" pitchFamily="2" charset="-78"/>
              </a:rPr>
              <a:t> </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تیم کنترل کیفیت</a:t>
            </a:r>
            <a:r>
              <a:rPr lang="en-US" sz="1100" dirty="0">
                <a:effectLst/>
                <a:latin typeface="Calibri" panose="020F0502020204030204" pitchFamily="34" charset="0"/>
                <a:ea typeface="Calibri" panose="020F0502020204030204" pitchFamily="34" charset="0"/>
                <a:cs typeface="B Nazanin" panose="00000400000000000000" pitchFamily="2" charset="-78"/>
              </a:rPr>
              <a:t> (QA) </a:t>
            </a:r>
            <a:r>
              <a:rPr lang="ar-SA" sz="1100" dirty="0">
                <a:effectLst/>
                <a:latin typeface="Calibri" panose="020F0502020204030204" pitchFamily="34" charset="0"/>
                <a:ea typeface="Calibri" panose="020F0502020204030204" pitchFamily="34" charset="0"/>
                <a:cs typeface="B Nazanin" panose="00000400000000000000" pitchFamily="2" charset="-78"/>
              </a:rPr>
              <a:t>پس از تکمیل تمامی ویژگی‌ها، آزمایش‌های سیستم را اجرا می‌کند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نتیجه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محصول نهایی پس از تکمیل همه مراحل تحویل داده می‌شود و امکان تغییرات در طول مسیر محدود است</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rtl="1">
              <a:tabLst>
                <a:tab pos="457200" algn="l"/>
              </a:tabLst>
            </a:pP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مثال توسعه افزایشی مبتنی بر برنامه‌ریزی</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پروژه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توسعه </a:t>
            </a:r>
            <a:r>
              <a:rPr lang="ar-SA" sz="1100" b="1" dirty="0">
                <a:effectLst/>
                <a:latin typeface="Calibri" panose="020F0502020204030204" pitchFamily="34" charset="0"/>
                <a:ea typeface="Calibri" panose="020F0502020204030204" pitchFamily="34" charset="0"/>
                <a:cs typeface="B Nazanin" panose="00000400000000000000" pitchFamily="2" charset="-78"/>
              </a:rPr>
              <a:t>سیستم درخواست وام آنلاین</a:t>
            </a:r>
            <a:r>
              <a:rPr lang="ar-SA" sz="1100" dirty="0">
                <a:effectLst/>
                <a:latin typeface="Calibri" panose="020F0502020204030204" pitchFamily="34" charset="0"/>
                <a:ea typeface="Calibri" panose="020F0502020204030204" pitchFamily="34" charset="0"/>
                <a:cs typeface="B Nazanin" panose="00000400000000000000" pitchFamily="2" charset="-78"/>
              </a:rPr>
              <a:t> برای یک بانک</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فرآیند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dirty="0">
                <a:effectLst/>
                <a:latin typeface="Calibri" panose="020F0502020204030204" pitchFamily="34" charset="0"/>
                <a:ea typeface="Calibri" panose="020F0502020204030204" pitchFamily="34" charset="0"/>
                <a:cs typeface="B Nazanin" panose="00000400000000000000" pitchFamily="2" charset="-78"/>
              </a:rPr>
              <a:t>تیم توسعه پروژه را به </a:t>
            </a:r>
            <a:r>
              <a:rPr lang="ar-SA" sz="1100" b="1" dirty="0">
                <a:effectLst/>
                <a:latin typeface="Calibri" panose="020F0502020204030204" pitchFamily="34" charset="0"/>
                <a:ea typeface="Calibri" panose="020F0502020204030204" pitchFamily="34" charset="0"/>
                <a:cs typeface="B Nazanin" panose="00000400000000000000" pitchFamily="2" charset="-78"/>
              </a:rPr>
              <a:t>سه مرحله افزایشی</a:t>
            </a:r>
            <a:r>
              <a:rPr lang="ar-SA" sz="1100" dirty="0">
                <a:effectLst/>
                <a:latin typeface="Calibri" panose="020F0502020204030204" pitchFamily="34" charset="0"/>
                <a:ea typeface="Calibri" panose="020F0502020204030204" pitchFamily="34" charset="0"/>
                <a:cs typeface="B Nazanin" panose="00000400000000000000" pitchFamily="2" charset="-78"/>
              </a:rPr>
              <a:t> تقسیم می‌کند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r" rtl="1">
              <a:lnSpc>
                <a:spcPct val="107000"/>
              </a:lnSpc>
              <a:spcBef>
                <a:spcPts val="0"/>
              </a:spcBef>
              <a:spcAft>
                <a:spcPts val="800"/>
              </a:spcAft>
              <a:buFont typeface="+mj-lt"/>
              <a:buAutoNum type="arabicPeriod"/>
              <a:tabLst>
                <a:tab pos="18288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ماژول ثبت‌نام کاربر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r" rtl="1">
              <a:lnSpc>
                <a:spcPct val="107000"/>
              </a:lnSpc>
              <a:spcBef>
                <a:spcPts val="0"/>
              </a:spcBef>
              <a:spcAft>
                <a:spcPts val="800"/>
              </a:spcAft>
              <a:buFont typeface="+mj-lt"/>
              <a:buAutoNum type="arabicPeriod"/>
              <a:tabLst>
                <a:tab pos="18288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ارائه درخواست وام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r" rtl="1">
              <a:lnSpc>
                <a:spcPct val="107000"/>
              </a:lnSpc>
              <a:spcBef>
                <a:spcPts val="0"/>
              </a:spcBef>
              <a:spcAft>
                <a:spcPts val="800"/>
              </a:spcAft>
              <a:buFont typeface="+mj-lt"/>
              <a:buAutoNum type="arabicPeriod"/>
              <a:tabLst>
                <a:tab pos="18288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فرآیند تأیید وام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dirty="0">
                <a:effectLst/>
                <a:latin typeface="Calibri" panose="020F0502020204030204" pitchFamily="34" charset="0"/>
                <a:ea typeface="Calibri" panose="020F0502020204030204" pitchFamily="34" charset="0"/>
                <a:cs typeface="B Nazanin" panose="00000400000000000000" pitchFamily="2" charset="-78"/>
              </a:rPr>
              <a:t>هر مرحله به‌طور مستقل از طریق چرخه توسعه (نیازمندی‌ها </a:t>
            </a:r>
            <a:r>
              <a:rPr lang="ar-SA" sz="1100" dirty="0">
                <a:effectLst/>
                <a:latin typeface="Calibri" panose="020F0502020204030204" pitchFamily="34" charset="0"/>
                <a:ea typeface="Calibri" panose="020F0502020204030204" pitchFamily="34" charset="0"/>
                <a:cs typeface="Times New Roman" panose="02020603050405020304" pitchFamily="18" charset="0"/>
              </a:rPr>
              <a:t>→</a:t>
            </a:r>
            <a:r>
              <a:rPr lang="ar-SA" sz="1100" dirty="0">
                <a:effectLst/>
                <a:latin typeface="Calibri" panose="020F0502020204030204" pitchFamily="34" charset="0"/>
                <a:ea typeface="Calibri" panose="020F0502020204030204" pitchFamily="34" charset="0"/>
                <a:cs typeface="B Nazanin" panose="00000400000000000000" pitchFamily="2" charset="-78"/>
              </a:rPr>
              <a:t> طراحی </a:t>
            </a:r>
            <a:r>
              <a:rPr lang="ar-SA" sz="1100" dirty="0">
                <a:effectLst/>
                <a:latin typeface="Calibri" panose="020F0502020204030204" pitchFamily="34" charset="0"/>
                <a:ea typeface="Calibri" panose="020F0502020204030204" pitchFamily="34" charset="0"/>
                <a:cs typeface="Times New Roman" panose="02020603050405020304" pitchFamily="18" charset="0"/>
              </a:rPr>
              <a:t>→</a:t>
            </a:r>
            <a:r>
              <a:rPr lang="ar-SA" sz="1100" dirty="0">
                <a:effectLst/>
                <a:latin typeface="Calibri" panose="020F0502020204030204" pitchFamily="34" charset="0"/>
                <a:ea typeface="Calibri" panose="020F0502020204030204" pitchFamily="34" charset="0"/>
                <a:cs typeface="B Nazanin" panose="00000400000000000000" pitchFamily="2" charset="-78"/>
              </a:rPr>
              <a:t> کدنویسی </a:t>
            </a:r>
            <a:r>
              <a:rPr lang="ar-SA" sz="1100" dirty="0">
                <a:effectLst/>
                <a:latin typeface="Calibri" panose="020F0502020204030204" pitchFamily="34" charset="0"/>
                <a:ea typeface="Calibri" panose="020F0502020204030204" pitchFamily="34" charset="0"/>
                <a:cs typeface="Times New Roman" panose="02020603050405020304" pitchFamily="18" charset="0"/>
              </a:rPr>
              <a:t>→</a:t>
            </a:r>
            <a:r>
              <a:rPr lang="ar-SA" sz="1100" dirty="0">
                <a:effectLst/>
                <a:latin typeface="Calibri" panose="020F0502020204030204" pitchFamily="34" charset="0"/>
                <a:ea typeface="Calibri" panose="020F0502020204030204" pitchFamily="34" charset="0"/>
                <a:cs typeface="B Nazanin" panose="00000400000000000000" pitchFamily="2" charset="-78"/>
              </a:rPr>
              <a:t> آزمایش) انجام می‌شود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نتیجه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مرحله اول (ثبت‌نام کاربر) تکمیل و آزمایش می‌شود قبل از شروع مرحله بعد. هرچند توسعه به‌صورت افزایشی انجام می‌شود، اما هر مرحله به‌طور دقیق برنامه‌ریزی شده است</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rtl="1"/>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توسعه چابک</a:t>
            </a:r>
            <a:endParaRPr lang="en-US" sz="1800" b="1" dirty="0">
              <a:effectLst/>
              <a:latin typeface="Times New Roman" panose="02020603050405020304" pitchFamily="18" charset="0"/>
              <a:ea typeface="Times New Roman" panose="02020603050405020304" pitchFamily="18" charset="0"/>
            </a:endParaRPr>
          </a:p>
          <a:p>
            <a:pPr marL="0" marR="0" algn="r" rtl="1"/>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در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توسعه چابک</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فعالیت‌هایی مانند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مشخصات، طراحی، کدنویسی و آزمایش</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به‌طور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موازی یا در هم‌تنیده</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انجام می‌شوند</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خروجی‌های پروژه از پیش تعیین نشده‌اند</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و از طریق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مذاکره مداوم با مشتریان و ذینفعان</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در طول فرآیند توسعه مشخص می‌شوند</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200" dirty="0">
              <a:effectLst/>
              <a:latin typeface="Times New Roman" panose="02020603050405020304" pitchFamily="18" charset="0"/>
              <a:ea typeface="Times New Roman" panose="02020603050405020304" pitchFamily="18" charset="0"/>
            </a:endParaRPr>
          </a:p>
          <a:p>
            <a:pPr marL="0" marR="0" algn="r" rtl="1">
              <a:lnSpc>
                <a:spcPct val="107000"/>
              </a:lnSpc>
              <a:spcBef>
                <a:spcPts val="200"/>
              </a:spcBef>
              <a:spcAft>
                <a:spcPts val="0"/>
              </a:spcAft>
            </a:pPr>
            <a:r>
              <a:rPr lang="ar-SA" sz="1200" b="0" dirty="0">
                <a:solidFill>
                  <a:srgbClr val="1F3763"/>
                </a:solidFill>
                <a:effectLst/>
                <a:latin typeface="Calibri Light" panose="020F0302020204030204" pitchFamily="34" charset="0"/>
                <a:ea typeface="Times New Roman" panose="02020603050405020304" pitchFamily="18" charset="0"/>
                <a:cs typeface="B Nazanin" panose="00000400000000000000" pitchFamily="2" charset="-78"/>
              </a:rPr>
              <a:t>ویژگی‌های توسعه چابک</a:t>
            </a:r>
            <a:r>
              <a:rPr lang="en-US" sz="1200" b="0" dirty="0">
                <a:solidFill>
                  <a:srgbClr val="1F3763"/>
                </a:solidFill>
                <a:effectLst/>
                <a:latin typeface="Calibri Light" panose="020F0302020204030204" pitchFamily="34" charset="0"/>
                <a:ea typeface="Times New Roman" panose="02020603050405020304" pitchFamily="18" charset="0"/>
                <a:cs typeface="B Nazanin" panose="00000400000000000000" pitchFamily="2" charset="-78"/>
              </a:rPr>
              <a:t>:</a:t>
            </a:r>
            <a:endParaRPr lang="en-US" sz="1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تکراری و افزایشی</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نرم‌افزار در قالب بخش‌های کوچک و قابل استفاده تحویل داده می‌شود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همکاری با مشتری</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تعامل مداوم با مشتری برای تطابق با نیازهای در حال تغییر</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انعطاف‌پذیری بالا</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تغییرات به عنوان بخشی طبیعی از فرآیند پذیرفته می‌شوند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مستندسازی سبک</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حداقل مستندسازی برای پشتیبانی از تکرارهای سریع</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200"/>
              </a:spcBef>
              <a:spcAft>
                <a:spcPts val="0"/>
              </a:spcAft>
            </a:pPr>
            <a:r>
              <a:rPr lang="ar-SA" sz="1200" b="0" dirty="0">
                <a:solidFill>
                  <a:srgbClr val="1F3763"/>
                </a:solidFill>
                <a:effectLst/>
                <a:latin typeface="Calibri Light" panose="020F0302020204030204" pitchFamily="34" charset="0"/>
                <a:ea typeface="Times New Roman" panose="02020603050405020304" pitchFamily="18" charset="0"/>
                <a:cs typeface="B Nazanin" panose="00000400000000000000" pitchFamily="2" charset="-78"/>
              </a:rPr>
              <a:t>مثال‌های توسعه چابک</a:t>
            </a:r>
            <a:endParaRPr lang="en-US" sz="1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r" rtl="1">
              <a:tabLst>
                <a:tab pos="457200" algn="l"/>
              </a:tabLst>
            </a:pP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مثال توسعه مبتنی بر اسکرام</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پروژه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توسعه </a:t>
            </a:r>
            <a:r>
              <a:rPr lang="ar-SA" sz="1100" b="1" dirty="0">
                <a:effectLst/>
                <a:latin typeface="Calibri" panose="020F0502020204030204" pitchFamily="34" charset="0"/>
                <a:ea typeface="Calibri" panose="020F0502020204030204" pitchFamily="34" charset="0"/>
                <a:cs typeface="B Nazanin" panose="00000400000000000000" pitchFamily="2" charset="-78"/>
              </a:rPr>
              <a:t>یک اپلیکیشن موبایل تجارت الکترونیک</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فرآیند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dirty="0">
                <a:effectLst/>
                <a:latin typeface="Calibri" panose="020F0502020204030204" pitchFamily="34" charset="0"/>
                <a:ea typeface="Calibri" panose="020F0502020204030204" pitchFamily="34" charset="0"/>
                <a:cs typeface="B Nazanin" panose="00000400000000000000" pitchFamily="2" charset="-78"/>
              </a:rPr>
              <a:t>توسعه در قالب </a:t>
            </a:r>
            <a:r>
              <a:rPr lang="ar-SA" sz="1100" b="1" dirty="0">
                <a:effectLst/>
                <a:latin typeface="Calibri" panose="020F0502020204030204" pitchFamily="34" charset="0"/>
                <a:ea typeface="Calibri" panose="020F0502020204030204" pitchFamily="34" charset="0"/>
                <a:cs typeface="B Nazanin" panose="00000400000000000000" pitchFamily="2" charset="-78"/>
              </a:rPr>
              <a:t>اسپرینت‌های دو هفته‌ای</a:t>
            </a:r>
            <a:r>
              <a:rPr lang="ar-SA" sz="1100" dirty="0">
                <a:effectLst/>
                <a:latin typeface="Calibri" panose="020F0502020204030204" pitchFamily="34" charset="0"/>
                <a:ea typeface="Calibri" panose="020F0502020204030204" pitchFamily="34" charset="0"/>
                <a:cs typeface="B Nazanin" panose="00000400000000000000" pitchFamily="2" charset="-78"/>
              </a:rPr>
              <a:t> انجام می‌شود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dirty="0">
                <a:effectLst/>
                <a:latin typeface="Calibri" panose="020F0502020204030204" pitchFamily="34" charset="0"/>
                <a:ea typeface="Calibri" panose="020F0502020204030204" pitchFamily="34" charset="0"/>
                <a:cs typeface="B Nazanin" panose="00000400000000000000" pitchFamily="2" charset="-78"/>
              </a:rPr>
              <a:t>در هر اسپرینت، تیم روی </a:t>
            </a:r>
            <a:r>
              <a:rPr lang="ar-SA" sz="1100" b="1" dirty="0">
                <a:effectLst/>
                <a:latin typeface="Calibri" panose="020F0502020204030204" pitchFamily="34" charset="0"/>
                <a:ea typeface="Calibri" panose="020F0502020204030204" pitchFamily="34" charset="0"/>
                <a:cs typeface="B Nazanin" panose="00000400000000000000" pitchFamily="2" charset="-78"/>
              </a:rPr>
              <a:t>فهرست وظایف</a:t>
            </a:r>
            <a:r>
              <a:rPr lang="en-US" sz="1100" b="1" dirty="0">
                <a:effectLst/>
                <a:latin typeface="Calibri" panose="020F0502020204030204" pitchFamily="34" charset="0"/>
                <a:ea typeface="Calibri" panose="020F0502020204030204" pitchFamily="34" charset="0"/>
                <a:cs typeface="B Nazanin" panose="00000400000000000000" pitchFamily="2" charset="-78"/>
              </a:rPr>
              <a:t> (Backlog)</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کار می‌کند که شامل کارهایی مانند "ایجاد جستجوی محصول" و "یکپارچه‌سازی درگاه پرداخت" است</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dirty="0">
                <a:effectLst/>
                <a:latin typeface="Calibri" panose="020F0502020204030204" pitchFamily="34" charset="0"/>
                <a:ea typeface="Calibri" panose="020F0502020204030204" pitchFamily="34" charset="0"/>
                <a:cs typeface="B Nazanin" panose="00000400000000000000" pitchFamily="2" charset="-78"/>
              </a:rPr>
              <a:t>در پایان هر اسپرینت، یک </a:t>
            </a:r>
            <a:r>
              <a:rPr lang="ar-SA" sz="1100" b="1" dirty="0">
                <a:effectLst/>
                <a:latin typeface="Calibri" panose="020F0502020204030204" pitchFamily="34" charset="0"/>
                <a:ea typeface="Calibri" panose="020F0502020204030204" pitchFamily="34" charset="0"/>
                <a:cs typeface="B Nazanin" panose="00000400000000000000" pitchFamily="2" charset="-78"/>
              </a:rPr>
              <a:t>افزونه قابل استفاده</a:t>
            </a:r>
            <a:r>
              <a:rPr lang="ar-SA" sz="1100" dirty="0">
                <a:effectLst/>
                <a:latin typeface="Calibri" panose="020F0502020204030204" pitchFamily="34" charset="0"/>
                <a:ea typeface="Calibri" panose="020F0502020204030204" pitchFamily="34" charset="0"/>
                <a:cs typeface="B Nazanin" panose="00000400000000000000" pitchFamily="2" charset="-78"/>
              </a:rPr>
              <a:t> (مانند ویژگی جستجوی محصول) تحویل داده می‌شود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dirty="0">
                <a:effectLst/>
                <a:latin typeface="Calibri" panose="020F0502020204030204" pitchFamily="34" charset="0"/>
                <a:ea typeface="Calibri" panose="020F0502020204030204" pitchFamily="34" charset="0"/>
                <a:cs typeface="B Nazanin" panose="00000400000000000000" pitchFamily="2" charset="-78"/>
              </a:rPr>
              <a:t>پس از </a:t>
            </a:r>
            <a:r>
              <a:rPr lang="ar-SA" sz="1100" b="1" dirty="0">
                <a:effectLst/>
                <a:latin typeface="Calibri" panose="020F0502020204030204" pitchFamily="34" charset="0"/>
                <a:ea typeface="Calibri" panose="020F0502020204030204" pitchFamily="34" charset="0"/>
                <a:cs typeface="B Nazanin" panose="00000400000000000000" pitchFamily="2" charset="-78"/>
              </a:rPr>
              <a:t>بازبینی اسپرینت</a:t>
            </a:r>
            <a:r>
              <a:rPr lang="ar-SA" sz="1100" dirty="0">
                <a:effectLst/>
                <a:latin typeface="Calibri" panose="020F0502020204030204" pitchFamily="34" charset="0"/>
                <a:ea typeface="Calibri" panose="020F0502020204030204" pitchFamily="34" charset="0"/>
                <a:cs typeface="B Nazanin" panose="00000400000000000000" pitchFamily="2" charset="-78"/>
              </a:rPr>
              <a:t> با مشتری، فهرست وظایف بر اساس بازخورد به‌روزرسانی می‌شود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نتیجه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اپلیکیشن به‌صورت مداوم توسعه داده می‌شود و در هر اسپرینت ویژگی‌های جدید اضافه یا بهبود می‌یابد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rtl="1">
              <a:tabLst>
                <a:tab pos="457200" algn="l"/>
              </a:tabLst>
            </a:pP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مثال توسعه مبتنی بر کانبان</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پروژه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توسعه </a:t>
            </a:r>
            <a:r>
              <a:rPr lang="ar-SA" sz="1100" b="1" dirty="0">
                <a:effectLst/>
                <a:latin typeface="Calibri" panose="020F0502020204030204" pitchFamily="34" charset="0"/>
                <a:ea typeface="Calibri" panose="020F0502020204030204" pitchFamily="34" charset="0"/>
                <a:cs typeface="B Nazanin" panose="00000400000000000000" pitchFamily="2" charset="-78"/>
              </a:rPr>
              <a:t>سیستم پشتیبانی از مشتری</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فرآیند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dirty="0">
                <a:effectLst/>
                <a:latin typeface="Calibri" panose="020F0502020204030204" pitchFamily="34" charset="0"/>
                <a:ea typeface="Calibri" panose="020F0502020204030204" pitchFamily="34" charset="0"/>
                <a:cs typeface="B Nazanin" panose="00000400000000000000" pitchFamily="2" charset="-78"/>
              </a:rPr>
              <a:t>تیم توسعه از </a:t>
            </a:r>
            <a:r>
              <a:rPr lang="ar-SA" sz="1100" b="1" dirty="0">
                <a:effectLst/>
                <a:latin typeface="Calibri" panose="020F0502020204030204" pitchFamily="34" charset="0"/>
                <a:ea typeface="Calibri" panose="020F0502020204030204" pitchFamily="34" charset="0"/>
                <a:cs typeface="B Nazanin" panose="00000400000000000000" pitchFamily="2" charset="-78"/>
              </a:rPr>
              <a:t>تخته کانبان</a:t>
            </a:r>
            <a:r>
              <a:rPr lang="ar-SA" sz="1100" dirty="0">
                <a:effectLst/>
                <a:latin typeface="Calibri" panose="020F0502020204030204" pitchFamily="34" charset="0"/>
                <a:ea typeface="Calibri" panose="020F0502020204030204" pitchFamily="34" charset="0"/>
                <a:cs typeface="B Nazanin" panose="00000400000000000000" pitchFamily="2" charset="-78"/>
              </a:rPr>
              <a:t> برای پیگیری وظایف مانند رفع اشکالات، درخواست‌های ویژگی جدید و به‌روزرسانی‌های سیستم استفاده می‌کند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اولویت‌ها به‌صورت پویا</a:t>
            </a:r>
            <a:r>
              <a:rPr lang="ar-SA" sz="1100" dirty="0">
                <a:effectLst/>
                <a:latin typeface="Calibri" panose="020F0502020204030204" pitchFamily="34" charset="0"/>
                <a:ea typeface="Calibri" panose="020F0502020204030204" pitchFamily="34" charset="0"/>
                <a:cs typeface="B Nazanin" panose="00000400000000000000" pitchFamily="2" charset="-78"/>
              </a:rPr>
              <a:t> بر اساس نیازهای مشتری و شدت مشکلات تغییر می‌کنند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dirty="0">
                <a:effectLst/>
                <a:latin typeface="Calibri" panose="020F0502020204030204" pitchFamily="34" charset="0"/>
                <a:ea typeface="Calibri" panose="020F0502020204030204" pitchFamily="34" charset="0"/>
                <a:cs typeface="B Nazanin" panose="00000400000000000000" pitchFamily="2" charset="-78"/>
              </a:rPr>
              <a:t>هیچ چرخه توسعه ثابتی وجود ندارد و وظایف به‌طور مداوم از "در انتظار" به "در حال انجام" و سپس به "تکمیل شده" منتقل می‌شوند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نتیجه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ویژگی‌های جدید و بهبودها به‌طور افزایشی بدون نیاز به مراحل برنامه‌ریزی رسمی ارائه می‌شوند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rtl="1">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B Nazanin" panose="000004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lgn="r" rtl="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12</a:t>
            </a:fld>
            <a:endParaRPr lang="en-US"/>
          </a:p>
        </p:txBody>
      </p:sp>
    </p:spTree>
    <p:extLst>
      <p:ext uri="{BB962C8B-B14F-4D97-AF65-F5344CB8AC3E}">
        <p14:creationId xmlns:p14="http://schemas.microsoft.com/office/powerpoint/2010/main" val="1253771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gn="r" rtl="1"/>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توسعه مبتنی بر برنامه‌ریزی</a:t>
            </a:r>
            <a:endParaRPr lang="en-US" sz="1800" b="1" dirty="0">
              <a:effectLst/>
              <a:latin typeface="Times New Roman" panose="02020603050405020304" pitchFamily="18" charset="0"/>
              <a:ea typeface="Times New Roman" panose="02020603050405020304" pitchFamily="18" charset="0"/>
            </a:endParaRPr>
          </a:p>
          <a:p>
            <a:pPr marL="0" marR="0" algn="r" rtl="1"/>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یک رویکرد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مبتنی بر برنامه‌ریزی</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شامل مراحل جداگانه‌ای است (مانند جمع‌آوری نیازمندی‌ها، طراحی، پیاده‌سازی، آزمایش و استقرار) که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خروجی‌های هر مرحله از قبل مشخص</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می‌شود. این رویکرد نیازی به پیروی کامل از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مدل آبشاری</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ندارد و می‌تواند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توسعه افزایشی</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را نیز در بر بگیرد. در این روش،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تکرارها در داخل فعالیت‌ها</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رخ می‌دهند اما معمولاً بین مراحل مختلف کمتر دیده می‌شود</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200" dirty="0">
              <a:effectLst/>
              <a:latin typeface="Times New Roman" panose="02020603050405020304" pitchFamily="18" charset="0"/>
              <a:ea typeface="Times New Roman" panose="02020603050405020304" pitchFamily="18" charset="0"/>
            </a:endParaRPr>
          </a:p>
          <a:p>
            <a:pPr marL="0" marR="0" algn="r" rtl="1">
              <a:lnSpc>
                <a:spcPct val="107000"/>
              </a:lnSpc>
              <a:spcBef>
                <a:spcPts val="200"/>
              </a:spcBef>
              <a:spcAft>
                <a:spcPts val="0"/>
              </a:spcAft>
            </a:pPr>
            <a:r>
              <a:rPr lang="ar-SA" sz="1200" b="1" dirty="0">
                <a:solidFill>
                  <a:srgbClr val="1F3763"/>
                </a:solidFill>
                <a:effectLst/>
                <a:latin typeface="Calibri Light" panose="020F0302020204030204" pitchFamily="34" charset="0"/>
                <a:ea typeface="Times New Roman" panose="02020603050405020304" pitchFamily="18" charset="0"/>
                <a:cs typeface="B Nazanin" panose="00000400000000000000" pitchFamily="2" charset="-78"/>
              </a:rPr>
              <a:t>ویژگی‌های توسعه مبتنی </a:t>
            </a:r>
            <a:r>
              <a:rPr lang="ar-SA" sz="1200" b="0" dirty="0">
                <a:solidFill>
                  <a:srgbClr val="1F3763"/>
                </a:solidFill>
                <a:effectLst/>
                <a:latin typeface="Calibri Light" panose="020F0302020204030204" pitchFamily="34" charset="0"/>
                <a:ea typeface="Times New Roman" panose="02020603050405020304" pitchFamily="18" charset="0"/>
                <a:cs typeface="B Nazanin" panose="00000400000000000000" pitchFamily="2" charset="-78"/>
              </a:rPr>
              <a:t>بر برنامه‌ریزی</a:t>
            </a:r>
            <a:r>
              <a:rPr lang="en-US" sz="1200" b="0" dirty="0">
                <a:solidFill>
                  <a:srgbClr val="1F3763"/>
                </a:solidFill>
                <a:effectLst/>
                <a:latin typeface="Calibri Light" panose="020F0302020204030204" pitchFamily="34" charset="0"/>
                <a:ea typeface="Times New Roman" panose="02020603050405020304" pitchFamily="18" charset="0"/>
                <a:cs typeface="B Nazanin" panose="00000400000000000000" pitchFamily="2" charset="-78"/>
              </a:rPr>
              <a:t>:</a:t>
            </a:r>
            <a:endParaRPr lang="en-US" sz="1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مراحل مشخص</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هر مرحله باید قبل از شروع مرحله بعد تکمیل شود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مستندسازی گسترده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نیازمندی‌ها، طراحی و برنامه‌های آزمون به‌طور کامل مستند می‌شوند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مشارکت محدود مشتری در طول توسعه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بیشتر ورودی‌های مشتری در ابتدای پروژه جمع‌آوری می‌شود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فرآیند مدیریت تغییرات</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تغییرات به‌صورت رسمی و از طریق کمیته کنترل تغییرات</a:t>
            </a:r>
            <a:r>
              <a:rPr lang="en-US" sz="1100" dirty="0">
                <a:effectLst/>
                <a:latin typeface="Calibri" panose="020F0502020204030204" pitchFamily="34" charset="0"/>
                <a:ea typeface="Calibri" panose="020F0502020204030204" pitchFamily="34" charset="0"/>
                <a:cs typeface="B Nazanin" panose="00000400000000000000" pitchFamily="2" charset="-78"/>
              </a:rPr>
              <a:t> (CCB) </a:t>
            </a:r>
            <a:r>
              <a:rPr lang="ar-SA" sz="1100" dirty="0">
                <a:effectLst/>
                <a:latin typeface="Calibri" panose="020F0502020204030204" pitchFamily="34" charset="0"/>
                <a:ea typeface="Calibri" panose="020F0502020204030204" pitchFamily="34" charset="0"/>
                <a:cs typeface="B Nazanin" panose="00000400000000000000" pitchFamily="2" charset="-78"/>
              </a:rPr>
              <a:t>مستند و کنترل می‌شوند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200"/>
              </a:spcBef>
              <a:spcAft>
                <a:spcPts val="0"/>
              </a:spcAft>
            </a:pPr>
            <a:r>
              <a:rPr lang="ar-SA" sz="1200" b="0" dirty="0">
                <a:solidFill>
                  <a:srgbClr val="1F3763"/>
                </a:solidFill>
                <a:effectLst/>
                <a:latin typeface="Calibri Light" panose="020F0302020204030204" pitchFamily="34" charset="0"/>
                <a:ea typeface="Times New Roman" panose="02020603050405020304" pitchFamily="18" charset="0"/>
                <a:cs typeface="B Nazanin" panose="00000400000000000000" pitchFamily="2" charset="-78"/>
              </a:rPr>
              <a:t>مثال‌های توسعه مبتنی بر برنامه‌ریزی</a:t>
            </a:r>
            <a:endParaRPr lang="en-US" sz="1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r" rtl="1">
              <a:tabLst>
                <a:tab pos="457200" algn="l"/>
              </a:tabLst>
            </a:pP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مثال مدل آبشاری</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پروژه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توسعه یک سیستم حقوق و دستمزد برای یک سازمان بزرگ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فرآیند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مرحله </a:t>
            </a:r>
            <a:r>
              <a:rPr lang="fa-IR" sz="1100" b="1" dirty="0">
                <a:effectLst/>
                <a:latin typeface="Calibri" panose="020F0502020204030204" pitchFamily="34" charset="0"/>
                <a:ea typeface="Calibri" panose="020F0502020204030204" pitchFamily="34" charset="0"/>
                <a:cs typeface="B Nazanin" panose="00000400000000000000" pitchFamily="2" charset="-78"/>
              </a:rPr>
              <a:t>۱: </a:t>
            </a:r>
            <a:r>
              <a:rPr lang="ar-SA" sz="1100" b="1" dirty="0">
                <a:effectLst/>
                <a:latin typeface="Calibri" panose="020F0502020204030204" pitchFamily="34" charset="0"/>
                <a:ea typeface="Calibri" panose="020F0502020204030204" pitchFamily="34" charset="0"/>
                <a:cs typeface="B Nazanin" panose="00000400000000000000" pitchFamily="2" charset="-78"/>
              </a:rPr>
              <a:t>جمع‌آوری نیازمندی‌ها</a:t>
            </a:r>
            <a:r>
              <a:rPr lang="ar-SA" sz="1100" dirty="0">
                <a:effectLst/>
                <a:latin typeface="Calibri" panose="020F0502020204030204" pitchFamily="34" charset="0"/>
                <a:ea typeface="Calibri" panose="020F0502020204030204" pitchFamily="34" charset="0"/>
                <a:cs typeface="B Nazanin" panose="00000400000000000000" pitchFamily="2" charset="-78"/>
              </a:rPr>
              <a:t> </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همه نیازهای کسب‌وکار از قبل جمع‌آوری و مستند می‌شوند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مرحله </a:t>
            </a:r>
            <a:r>
              <a:rPr lang="fa-IR" sz="1100" b="1" dirty="0">
                <a:effectLst/>
                <a:latin typeface="Calibri" panose="020F0502020204030204" pitchFamily="34" charset="0"/>
                <a:ea typeface="Calibri" panose="020F0502020204030204" pitchFamily="34" charset="0"/>
                <a:cs typeface="B Nazanin" panose="00000400000000000000" pitchFamily="2" charset="-78"/>
              </a:rPr>
              <a:t>۲: </a:t>
            </a:r>
            <a:r>
              <a:rPr lang="ar-SA" sz="1100" b="1" dirty="0">
                <a:effectLst/>
                <a:latin typeface="Calibri" panose="020F0502020204030204" pitchFamily="34" charset="0"/>
                <a:ea typeface="Calibri" panose="020F0502020204030204" pitchFamily="34" charset="0"/>
                <a:cs typeface="B Nazanin" panose="00000400000000000000" pitchFamily="2" charset="-78"/>
              </a:rPr>
              <a:t>طراحی سیستم</a:t>
            </a:r>
            <a:r>
              <a:rPr lang="ar-SA" sz="1100" dirty="0">
                <a:effectLst/>
                <a:latin typeface="Calibri" panose="020F0502020204030204" pitchFamily="34" charset="0"/>
                <a:ea typeface="Calibri" panose="020F0502020204030204" pitchFamily="34" charset="0"/>
                <a:cs typeface="B Nazanin" panose="00000400000000000000" pitchFamily="2" charset="-78"/>
              </a:rPr>
              <a:t> </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دیاگرام‌های معماری، مدل‌های پایگاه داده و طراحی‌های رابط کاربری ایجاد می‌شوند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مرحله </a:t>
            </a:r>
            <a:r>
              <a:rPr lang="fa-IR" sz="1100" b="1" dirty="0">
                <a:effectLst/>
                <a:latin typeface="Calibri" panose="020F0502020204030204" pitchFamily="34" charset="0"/>
                <a:ea typeface="Calibri" panose="020F0502020204030204" pitchFamily="34" charset="0"/>
                <a:cs typeface="B Nazanin" panose="00000400000000000000" pitchFamily="2" charset="-78"/>
              </a:rPr>
              <a:t>۳: </a:t>
            </a:r>
            <a:r>
              <a:rPr lang="ar-SA" sz="1100" b="1" dirty="0">
                <a:effectLst/>
                <a:latin typeface="Calibri" panose="020F0502020204030204" pitchFamily="34" charset="0"/>
                <a:ea typeface="Calibri" panose="020F0502020204030204" pitchFamily="34" charset="0"/>
                <a:cs typeface="B Nazanin" panose="00000400000000000000" pitchFamily="2" charset="-78"/>
              </a:rPr>
              <a:t>پیاده‌سازی</a:t>
            </a:r>
            <a:r>
              <a:rPr lang="ar-SA" sz="1100" dirty="0">
                <a:effectLst/>
                <a:latin typeface="Calibri" panose="020F0502020204030204" pitchFamily="34" charset="0"/>
                <a:ea typeface="Calibri" panose="020F0502020204030204" pitchFamily="34" charset="0"/>
                <a:cs typeface="B Nazanin" panose="00000400000000000000" pitchFamily="2" charset="-78"/>
              </a:rPr>
              <a:t> </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توسعه‌دهندگان کدنویسی سیستم را بر اساس اسناد طراحی انجام می‌دهند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مرحله </a:t>
            </a:r>
            <a:r>
              <a:rPr lang="fa-IR" sz="1100" b="1" dirty="0">
                <a:effectLst/>
                <a:latin typeface="Calibri" panose="020F0502020204030204" pitchFamily="34" charset="0"/>
                <a:ea typeface="Calibri" panose="020F0502020204030204" pitchFamily="34" charset="0"/>
                <a:cs typeface="B Nazanin" panose="00000400000000000000" pitchFamily="2" charset="-78"/>
              </a:rPr>
              <a:t>۴: </a:t>
            </a:r>
            <a:r>
              <a:rPr lang="ar-SA" sz="1100" b="1" dirty="0">
                <a:effectLst/>
                <a:latin typeface="Calibri" panose="020F0502020204030204" pitchFamily="34" charset="0"/>
                <a:ea typeface="Calibri" panose="020F0502020204030204" pitchFamily="34" charset="0"/>
                <a:cs typeface="B Nazanin" panose="00000400000000000000" pitchFamily="2" charset="-78"/>
              </a:rPr>
              <a:t>آزمایش</a:t>
            </a:r>
            <a:r>
              <a:rPr lang="ar-SA" sz="1100" dirty="0">
                <a:effectLst/>
                <a:latin typeface="Calibri" panose="020F0502020204030204" pitchFamily="34" charset="0"/>
                <a:ea typeface="Calibri" panose="020F0502020204030204" pitchFamily="34" charset="0"/>
                <a:cs typeface="B Nazanin" panose="00000400000000000000" pitchFamily="2" charset="-78"/>
              </a:rPr>
              <a:t> </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تیم کنترل کیفیت</a:t>
            </a:r>
            <a:r>
              <a:rPr lang="en-US" sz="1100" dirty="0">
                <a:effectLst/>
                <a:latin typeface="Calibri" panose="020F0502020204030204" pitchFamily="34" charset="0"/>
                <a:ea typeface="Calibri" panose="020F0502020204030204" pitchFamily="34" charset="0"/>
                <a:cs typeface="B Nazanin" panose="00000400000000000000" pitchFamily="2" charset="-78"/>
              </a:rPr>
              <a:t> (QA) </a:t>
            </a:r>
            <a:r>
              <a:rPr lang="ar-SA" sz="1100" dirty="0">
                <a:effectLst/>
                <a:latin typeface="Calibri" panose="020F0502020204030204" pitchFamily="34" charset="0"/>
                <a:ea typeface="Calibri" panose="020F0502020204030204" pitchFamily="34" charset="0"/>
                <a:cs typeface="B Nazanin" panose="00000400000000000000" pitchFamily="2" charset="-78"/>
              </a:rPr>
              <a:t>پس از تکمیل تمامی ویژگی‌ها، آزمایش‌های سیستم را اجرا می‌کند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نتیجه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محصول نهایی پس از تکمیل همه مراحل تحویل داده می‌شود و امکان تغییرات در طول مسیر محدود است</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rtl="1">
              <a:tabLst>
                <a:tab pos="457200" algn="l"/>
              </a:tabLst>
            </a:pP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مثال توسعه افزایشی مبتنی بر برنامه‌ریزی</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پروژه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توسعه </a:t>
            </a:r>
            <a:r>
              <a:rPr lang="ar-SA" sz="1100" b="1" dirty="0">
                <a:effectLst/>
                <a:latin typeface="Calibri" panose="020F0502020204030204" pitchFamily="34" charset="0"/>
                <a:ea typeface="Calibri" panose="020F0502020204030204" pitchFamily="34" charset="0"/>
                <a:cs typeface="B Nazanin" panose="00000400000000000000" pitchFamily="2" charset="-78"/>
              </a:rPr>
              <a:t>سیستم درخواست وام آنلاین</a:t>
            </a:r>
            <a:r>
              <a:rPr lang="ar-SA" sz="1100" dirty="0">
                <a:effectLst/>
                <a:latin typeface="Calibri" panose="020F0502020204030204" pitchFamily="34" charset="0"/>
                <a:ea typeface="Calibri" panose="020F0502020204030204" pitchFamily="34" charset="0"/>
                <a:cs typeface="B Nazanin" panose="00000400000000000000" pitchFamily="2" charset="-78"/>
              </a:rPr>
              <a:t> برای یک بانک</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فرآیند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dirty="0">
                <a:effectLst/>
                <a:latin typeface="Calibri" panose="020F0502020204030204" pitchFamily="34" charset="0"/>
                <a:ea typeface="Calibri" panose="020F0502020204030204" pitchFamily="34" charset="0"/>
                <a:cs typeface="B Nazanin" panose="00000400000000000000" pitchFamily="2" charset="-78"/>
              </a:rPr>
              <a:t>تیم توسعه پروژه را به </a:t>
            </a:r>
            <a:r>
              <a:rPr lang="ar-SA" sz="1100" b="1" dirty="0">
                <a:effectLst/>
                <a:latin typeface="Calibri" panose="020F0502020204030204" pitchFamily="34" charset="0"/>
                <a:ea typeface="Calibri" panose="020F0502020204030204" pitchFamily="34" charset="0"/>
                <a:cs typeface="B Nazanin" panose="00000400000000000000" pitchFamily="2" charset="-78"/>
              </a:rPr>
              <a:t>سه مرحله افزایشی</a:t>
            </a:r>
            <a:r>
              <a:rPr lang="ar-SA" sz="1100" dirty="0">
                <a:effectLst/>
                <a:latin typeface="Calibri" panose="020F0502020204030204" pitchFamily="34" charset="0"/>
                <a:ea typeface="Calibri" panose="020F0502020204030204" pitchFamily="34" charset="0"/>
                <a:cs typeface="B Nazanin" panose="00000400000000000000" pitchFamily="2" charset="-78"/>
              </a:rPr>
              <a:t> تقسیم می‌کند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r" rtl="1">
              <a:lnSpc>
                <a:spcPct val="107000"/>
              </a:lnSpc>
              <a:spcBef>
                <a:spcPts val="0"/>
              </a:spcBef>
              <a:spcAft>
                <a:spcPts val="800"/>
              </a:spcAft>
              <a:buFont typeface="+mj-lt"/>
              <a:buAutoNum type="arabicPeriod"/>
              <a:tabLst>
                <a:tab pos="18288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ماژول ثبت‌نام کاربر</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r" rtl="1">
              <a:lnSpc>
                <a:spcPct val="107000"/>
              </a:lnSpc>
              <a:spcBef>
                <a:spcPts val="0"/>
              </a:spcBef>
              <a:spcAft>
                <a:spcPts val="800"/>
              </a:spcAft>
              <a:buFont typeface="+mj-lt"/>
              <a:buAutoNum type="arabicPeriod"/>
              <a:tabLst>
                <a:tab pos="18288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ارائه درخواست وام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r" rtl="1">
              <a:lnSpc>
                <a:spcPct val="107000"/>
              </a:lnSpc>
              <a:spcBef>
                <a:spcPts val="0"/>
              </a:spcBef>
              <a:spcAft>
                <a:spcPts val="800"/>
              </a:spcAft>
              <a:buFont typeface="+mj-lt"/>
              <a:buAutoNum type="arabicPeriod"/>
              <a:tabLst>
                <a:tab pos="18288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فرآیند تأیید وام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dirty="0">
                <a:effectLst/>
                <a:latin typeface="Calibri" panose="020F0502020204030204" pitchFamily="34" charset="0"/>
                <a:ea typeface="Calibri" panose="020F0502020204030204" pitchFamily="34" charset="0"/>
                <a:cs typeface="B Nazanin" panose="00000400000000000000" pitchFamily="2" charset="-78"/>
              </a:rPr>
              <a:t>هر مرحله به‌طور مستقل از طریق چرخه توسعه (نیازمندی‌ها </a:t>
            </a:r>
            <a:r>
              <a:rPr lang="ar-SA" sz="1100" dirty="0">
                <a:effectLst/>
                <a:latin typeface="Calibri" panose="020F0502020204030204" pitchFamily="34" charset="0"/>
                <a:ea typeface="Calibri" panose="020F0502020204030204" pitchFamily="34" charset="0"/>
                <a:cs typeface="Times New Roman" panose="02020603050405020304" pitchFamily="18" charset="0"/>
              </a:rPr>
              <a:t>→</a:t>
            </a:r>
            <a:r>
              <a:rPr lang="ar-SA" sz="1100" dirty="0">
                <a:effectLst/>
                <a:latin typeface="Calibri" panose="020F0502020204030204" pitchFamily="34" charset="0"/>
                <a:ea typeface="Calibri" panose="020F0502020204030204" pitchFamily="34" charset="0"/>
                <a:cs typeface="B Nazanin" panose="00000400000000000000" pitchFamily="2" charset="-78"/>
              </a:rPr>
              <a:t> طراحی </a:t>
            </a:r>
            <a:r>
              <a:rPr lang="ar-SA" sz="1100" dirty="0">
                <a:effectLst/>
                <a:latin typeface="Calibri" panose="020F0502020204030204" pitchFamily="34" charset="0"/>
                <a:ea typeface="Calibri" panose="020F0502020204030204" pitchFamily="34" charset="0"/>
                <a:cs typeface="Times New Roman" panose="02020603050405020304" pitchFamily="18" charset="0"/>
              </a:rPr>
              <a:t>→</a:t>
            </a:r>
            <a:r>
              <a:rPr lang="ar-SA" sz="1100" dirty="0">
                <a:effectLst/>
                <a:latin typeface="Calibri" panose="020F0502020204030204" pitchFamily="34" charset="0"/>
                <a:ea typeface="Calibri" panose="020F0502020204030204" pitchFamily="34" charset="0"/>
                <a:cs typeface="B Nazanin" panose="00000400000000000000" pitchFamily="2" charset="-78"/>
              </a:rPr>
              <a:t> کدنویسی </a:t>
            </a:r>
            <a:r>
              <a:rPr lang="ar-SA" sz="1100" dirty="0">
                <a:effectLst/>
                <a:latin typeface="Calibri" panose="020F0502020204030204" pitchFamily="34" charset="0"/>
                <a:ea typeface="Calibri" panose="020F0502020204030204" pitchFamily="34" charset="0"/>
                <a:cs typeface="Times New Roman" panose="02020603050405020304" pitchFamily="18" charset="0"/>
              </a:rPr>
              <a:t>→</a:t>
            </a:r>
            <a:r>
              <a:rPr lang="ar-SA" sz="1100" dirty="0">
                <a:effectLst/>
                <a:latin typeface="Calibri" panose="020F0502020204030204" pitchFamily="34" charset="0"/>
                <a:ea typeface="Calibri" panose="020F0502020204030204" pitchFamily="34" charset="0"/>
                <a:cs typeface="B Nazanin" panose="00000400000000000000" pitchFamily="2" charset="-78"/>
              </a:rPr>
              <a:t> آزمایش) انجام می‌شود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نتیجه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مرحله اول (ثبت‌نام کاربر) تکمیل و آزمایش می‌شود قبل از شروع مرحله بعد. هرچند توسعه به‌صورت افزایشی انجام می‌شود، اما هر مرحله به‌طور دقیق برنامه‌ریزی شده است</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rtl="1"/>
            <a:r>
              <a:rPr lang="ar-SA" sz="1800" b="1" dirty="0">
                <a:effectLst/>
                <a:latin typeface="Times New Roman" panose="02020603050405020304" pitchFamily="18" charset="0"/>
                <a:ea typeface="Times New Roman" panose="02020603050405020304" pitchFamily="18" charset="0"/>
                <a:cs typeface="B Nazanin" panose="00000400000000000000" pitchFamily="2" charset="-78"/>
              </a:rPr>
              <a:t>توسعه چابک</a:t>
            </a:r>
            <a:endParaRPr lang="en-US" sz="1800" b="1" dirty="0">
              <a:effectLst/>
              <a:latin typeface="Times New Roman" panose="02020603050405020304" pitchFamily="18" charset="0"/>
              <a:ea typeface="Times New Roman" panose="02020603050405020304" pitchFamily="18" charset="0"/>
            </a:endParaRPr>
          </a:p>
          <a:p>
            <a:pPr marL="0" marR="0" algn="r" rtl="1"/>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در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توسعه چابک</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فعالیت‌هایی مانند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مشخصات، طراحی، کدنویسی و آزمایش</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به‌طور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موازی یا در هم‌تنیده</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انجام می‌شوند</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خروجی‌های پروژه از پیش تعیین نشده‌اند</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و از طریق </a:t>
            </a: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مذاکره مداوم با مشتریان و ذینفعان</a:t>
            </a:r>
            <a:r>
              <a:rPr lang="ar-SA" sz="1200" dirty="0">
                <a:effectLst/>
                <a:latin typeface="Times New Roman" panose="02020603050405020304" pitchFamily="18" charset="0"/>
                <a:ea typeface="Times New Roman" panose="02020603050405020304" pitchFamily="18" charset="0"/>
                <a:cs typeface="B Nazanin" panose="00000400000000000000" pitchFamily="2" charset="-78"/>
              </a:rPr>
              <a:t> در طول فرآیند توسعه مشخص می‌شوند</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200" dirty="0">
              <a:effectLst/>
              <a:latin typeface="Times New Roman" panose="02020603050405020304" pitchFamily="18" charset="0"/>
              <a:ea typeface="Times New Roman" panose="02020603050405020304" pitchFamily="18" charset="0"/>
            </a:endParaRPr>
          </a:p>
          <a:p>
            <a:pPr marL="0" marR="0" algn="r" rtl="1">
              <a:lnSpc>
                <a:spcPct val="107000"/>
              </a:lnSpc>
              <a:spcBef>
                <a:spcPts val="200"/>
              </a:spcBef>
              <a:spcAft>
                <a:spcPts val="0"/>
              </a:spcAft>
            </a:pPr>
            <a:r>
              <a:rPr lang="ar-SA" sz="1200" b="0" dirty="0">
                <a:solidFill>
                  <a:srgbClr val="1F3763"/>
                </a:solidFill>
                <a:effectLst/>
                <a:latin typeface="Calibri Light" panose="020F0302020204030204" pitchFamily="34" charset="0"/>
                <a:ea typeface="Times New Roman" panose="02020603050405020304" pitchFamily="18" charset="0"/>
                <a:cs typeface="B Nazanin" panose="00000400000000000000" pitchFamily="2" charset="-78"/>
              </a:rPr>
              <a:t>ویژگی‌های توسعه چابک</a:t>
            </a:r>
            <a:r>
              <a:rPr lang="en-US" sz="1200" b="0" dirty="0">
                <a:solidFill>
                  <a:srgbClr val="1F3763"/>
                </a:solidFill>
                <a:effectLst/>
                <a:latin typeface="Calibri Light" panose="020F0302020204030204" pitchFamily="34" charset="0"/>
                <a:ea typeface="Times New Roman" panose="02020603050405020304" pitchFamily="18" charset="0"/>
                <a:cs typeface="B Nazanin" panose="00000400000000000000" pitchFamily="2" charset="-78"/>
              </a:rPr>
              <a:t>:</a:t>
            </a:r>
            <a:endParaRPr lang="en-US" sz="1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تکراری و افزایشی</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نرم‌افزار در قالب بخش‌های کوچک و قابل استفاده تحویل داده می‌شود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همکاری با مشتری</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تعامل مداوم با مشتری برای تطابق با نیازهای در حال تغییر</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انعطاف‌پذیری بالا</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تغییرات به عنوان بخشی طبیعی از فرآیند پذیرفته می‌شوند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مستندسازی سبک</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حداقل مستندسازی برای پشتیبانی از تکرارهای سریع</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0" marR="0" algn="r" rtl="1">
              <a:lnSpc>
                <a:spcPct val="107000"/>
              </a:lnSpc>
              <a:spcBef>
                <a:spcPts val="200"/>
              </a:spcBef>
              <a:spcAft>
                <a:spcPts val="0"/>
              </a:spcAft>
            </a:pPr>
            <a:r>
              <a:rPr lang="ar-SA" sz="1200" b="0" dirty="0">
                <a:solidFill>
                  <a:srgbClr val="1F3763"/>
                </a:solidFill>
                <a:effectLst/>
                <a:latin typeface="Calibri Light" panose="020F0302020204030204" pitchFamily="34" charset="0"/>
                <a:ea typeface="Times New Roman" panose="02020603050405020304" pitchFamily="18" charset="0"/>
                <a:cs typeface="B Nazanin" panose="00000400000000000000" pitchFamily="2" charset="-78"/>
              </a:rPr>
              <a:t>مثال‌های توسعه چابک</a:t>
            </a:r>
            <a:endParaRPr lang="en-US" sz="1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r" rtl="1">
              <a:tabLst>
                <a:tab pos="457200" algn="l"/>
              </a:tabLst>
            </a:pP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مثال توسعه مبتنی بر اسکرام</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پروژه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توسعه </a:t>
            </a:r>
            <a:r>
              <a:rPr lang="ar-SA" sz="1100" b="1" dirty="0">
                <a:effectLst/>
                <a:latin typeface="Calibri" panose="020F0502020204030204" pitchFamily="34" charset="0"/>
                <a:ea typeface="Calibri" panose="020F0502020204030204" pitchFamily="34" charset="0"/>
                <a:cs typeface="B Nazanin" panose="00000400000000000000" pitchFamily="2" charset="-78"/>
              </a:rPr>
              <a:t>یک اپلیکیشن موبایل تجارت الکترونیک</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فرآیند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dirty="0">
                <a:effectLst/>
                <a:latin typeface="Calibri" panose="020F0502020204030204" pitchFamily="34" charset="0"/>
                <a:ea typeface="Calibri" panose="020F0502020204030204" pitchFamily="34" charset="0"/>
                <a:cs typeface="B Nazanin" panose="00000400000000000000" pitchFamily="2" charset="-78"/>
              </a:rPr>
              <a:t>توسعه در قالب </a:t>
            </a:r>
            <a:r>
              <a:rPr lang="ar-SA" sz="1100" b="1" dirty="0">
                <a:effectLst/>
                <a:latin typeface="Calibri" panose="020F0502020204030204" pitchFamily="34" charset="0"/>
                <a:ea typeface="Calibri" panose="020F0502020204030204" pitchFamily="34" charset="0"/>
                <a:cs typeface="B Nazanin" panose="00000400000000000000" pitchFamily="2" charset="-78"/>
              </a:rPr>
              <a:t>اسپرینت‌های دو هفته‌ای</a:t>
            </a:r>
            <a:r>
              <a:rPr lang="ar-SA" sz="1100" dirty="0">
                <a:effectLst/>
                <a:latin typeface="Calibri" panose="020F0502020204030204" pitchFamily="34" charset="0"/>
                <a:ea typeface="Calibri" panose="020F0502020204030204" pitchFamily="34" charset="0"/>
                <a:cs typeface="B Nazanin" panose="00000400000000000000" pitchFamily="2" charset="-78"/>
              </a:rPr>
              <a:t> انجام می‌شود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dirty="0">
                <a:effectLst/>
                <a:latin typeface="Calibri" panose="020F0502020204030204" pitchFamily="34" charset="0"/>
                <a:ea typeface="Calibri" panose="020F0502020204030204" pitchFamily="34" charset="0"/>
                <a:cs typeface="B Nazanin" panose="00000400000000000000" pitchFamily="2" charset="-78"/>
              </a:rPr>
              <a:t>در هر اسپرینت، تیم روی </a:t>
            </a:r>
            <a:r>
              <a:rPr lang="ar-SA" sz="1100" b="1" dirty="0">
                <a:effectLst/>
                <a:latin typeface="Calibri" panose="020F0502020204030204" pitchFamily="34" charset="0"/>
                <a:ea typeface="Calibri" panose="020F0502020204030204" pitchFamily="34" charset="0"/>
                <a:cs typeface="B Nazanin" panose="00000400000000000000" pitchFamily="2" charset="-78"/>
              </a:rPr>
              <a:t>فهرست وظایف</a:t>
            </a:r>
            <a:r>
              <a:rPr lang="en-US" sz="1100" b="1" dirty="0">
                <a:effectLst/>
                <a:latin typeface="Calibri" panose="020F0502020204030204" pitchFamily="34" charset="0"/>
                <a:ea typeface="Calibri" panose="020F0502020204030204" pitchFamily="34" charset="0"/>
                <a:cs typeface="B Nazanin" panose="00000400000000000000" pitchFamily="2" charset="-78"/>
              </a:rPr>
              <a:t> (Backlog)</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کار می‌کند که شامل کارهایی مانند "ایجاد جستجوی محصول" و "یکپارچه‌سازی درگاه پرداخت" است</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dirty="0">
                <a:effectLst/>
                <a:latin typeface="Calibri" panose="020F0502020204030204" pitchFamily="34" charset="0"/>
                <a:ea typeface="Calibri" panose="020F0502020204030204" pitchFamily="34" charset="0"/>
                <a:cs typeface="B Nazanin" panose="00000400000000000000" pitchFamily="2" charset="-78"/>
              </a:rPr>
              <a:t>در پایان هر اسپرینت، یک </a:t>
            </a:r>
            <a:r>
              <a:rPr lang="ar-SA" sz="1100" b="1" dirty="0">
                <a:effectLst/>
                <a:latin typeface="Calibri" panose="020F0502020204030204" pitchFamily="34" charset="0"/>
                <a:ea typeface="Calibri" panose="020F0502020204030204" pitchFamily="34" charset="0"/>
                <a:cs typeface="B Nazanin" panose="00000400000000000000" pitchFamily="2" charset="-78"/>
              </a:rPr>
              <a:t>افزونه قابل استفاده</a:t>
            </a:r>
            <a:r>
              <a:rPr lang="ar-SA" sz="1100" dirty="0">
                <a:effectLst/>
                <a:latin typeface="Calibri" panose="020F0502020204030204" pitchFamily="34" charset="0"/>
                <a:ea typeface="Calibri" panose="020F0502020204030204" pitchFamily="34" charset="0"/>
                <a:cs typeface="B Nazanin" panose="00000400000000000000" pitchFamily="2" charset="-78"/>
              </a:rPr>
              <a:t> (مانند ویژگی جستجوی محصول) تحویل داده می‌شود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dirty="0">
                <a:effectLst/>
                <a:latin typeface="Calibri" panose="020F0502020204030204" pitchFamily="34" charset="0"/>
                <a:ea typeface="Calibri" panose="020F0502020204030204" pitchFamily="34" charset="0"/>
                <a:cs typeface="B Nazanin" panose="00000400000000000000" pitchFamily="2" charset="-78"/>
              </a:rPr>
              <a:t>پس از </a:t>
            </a:r>
            <a:r>
              <a:rPr lang="ar-SA" sz="1100" b="1" dirty="0">
                <a:effectLst/>
                <a:latin typeface="Calibri" panose="020F0502020204030204" pitchFamily="34" charset="0"/>
                <a:ea typeface="Calibri" panose="020F0502020204030204" pitchFamily="34" charset="0"/>
                <a:cs typeface="B Nazanin" panose="00000400000000000000" pitchFamily="2" charset="-78"/>
              </a:rPr>
              <a:t>بازبینی اسپرینت</a:t>
            </a:r>
            <a:r>
              <a:rPr lang="ar-SA" sz="1100" dirty="0">
                <a:effectLst/>
                <a:latin typeface="Calibri" panose="020F0502020204030204" pitchFamily="34" charset="0"/>
                <a:ea typeface="Calibri" panose="020F0502020204030204" pitchFamily="34" charset="0"/>
                <a:cs typeface="B Nazanin" panose="00000400000000000000" pitchFamily="2" charset="-78"/>
              </a:rPr>
              <a:t> با مشتری، فهرست وظایف بر اساس بازخورد به‌روزرسانی می‌شود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نتیجه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اپلیکیشن به‌صورت مداوم توسعه داده می‌شود و در هر اسپرینت ویژگی‌های جدید اضافه یا بهبود می‌یابد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r" rtl="1">
              <a:tabLst>
                <a:tab pos="457200" algn="l"/>
              </a:tabLst>
            </a:pPr>
            <a:r>
              <a:rPr lang="ar-SA" sz="1200" b="1" dirty="0">
                <a:effectLst/>
                <a:latin typeface="Times New Roman" panose="02020603050405020304" pitchFamily="18" charset="0"/>
                <a:ea typeface="Times New Roman" panose="02020603050405020304" pitchFamily="18" charset="0"/>
                <a:cs typeface="B Nazanin" panose="00000400000000000000" pitchFamily="2" charset="-78"/>
              </a:rPr>
              <a:t>مثال توسعه مبتنی بر کانبان</a:t>
            </a:r>
            <a:r>
              <a:rPr lang="en-US" sz="12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2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پروژه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توسعه </a:t>
            </a:r>
            <a:r>
              <a:rPr lang="ar-SA" sz="1100" b="1" dirty="0">
                <a:effectLst/>
                <a:latin typeface="Calibri" panose="020F0502020204030204" pitchFamily="34" charset="0"/>
                <a:ea typeface="Calibri" panose="020F0502020204030204" pitchFamily="34" charset="0"/>
                <a:cs typeface="B Nazanin" panose="00000400000000000000" pitchFamily="2" charset="-78"/>
              </a:rPr>
              <a:t>سیستم پشتیبانی از مشتری</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فرآیند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dirty="0">
                <a:effectLst/>
                <a:latin typeface="Calibri" panose="020F0502020204030204" pitchFamily="34" charset="0"/>
                <a:ea typeface="Calibri" panose="020F0502020204030204" pitchFamily="34" charset="0"/>
                <a:cs typeface="B Nazanin" panose="00000400000000000000" pitchFamily="2" charset="-78"/>
              </a:rPr>
              <a:t>تیم توسعه از </a:t>
            </a:r>
            <a:r>
              <a:rPr lang="ar-SA" sz="1100" b="1" dirty="0">
                <a:effectLst/>
                <a:latin typeface="Calibri" panose="020F0502020204030204" pitchFamily="34" charset="0"/>
                <a:ea typeface="Calibri" panose="020F0502020204030204" pitchFamily="34" charset="0"/>
                <a:cs typeface="B Nazanin" panose="00000400000000000000" pitchFamily="2" charset="-78"/>
              </a:rPr>
              <a:t>تخته کانبان</a:t>
            </a:r>
            <a:r>
              <a:rPr lang="ar-SA" sz="1100" dirty="0">
                <a:effectLst/>
                <a:latin typeface="Calibri" panose="020F0502020204030204" pitchFamily="34" charset="0"/>
                <a:ea typeface="Calibri" panose="020F0502020204030204" pitchFamily="34" charset="0"/>
                <a:cs typeface="B Nazanin" panose="00000400000000000000" pitchFamily="2" charset="-78"/>
              </a:rPr>
              <a:t> برای پیگیری وظایف مانند رفع اشکالات، درخواست‌های ویژگی جدید و به‌روزرسانی‌های سیستم استفاده می‌کند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اولویت‌ها به‌صورت پویا</a:t>
            </a:r>
            <a:r>
              <a:rPr lang="ar-SA" sz="1100" dirty="0">
                <a:effectLst/>
                <a:latin typeface="Calibri" panose="020F0502020204030204" pitchFamily="34" charset="0"/>
                <a:ea typeface="Calibri" panose="020F0502020204030204" pitchFamily="34" charset="0"/>
                <a:cs typeface="B Nazanin" panose="00000400000000000000" pitchFamily="2" charset="-78"/>
              </a:rPr>
              <a:t> بر اساس نیازهای مشتری و شدت مشکلات تغییر می‌کنند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143000" marR="0" lvl="2" indent="-228600" algn="r" rtl="1">
              <a:lnSpc>
                <a:spcPct val="107000"/>
              </a:lnSpc>
              <a:spcBef>
                <a:spcPts val="0"/>
              </a:spcBef>
              <a:spcAft>
                <a:spcPts val="800"/>
              </a:spcAft>
              <a:buSzPts val="1000"/>
              <a:buFont typeface="Wingdings" panose="05000000000000000000" pitchFamily="2" charset="2"/>
              <a:buChar char=""/>
              <a:tabLst>
                <a:tab pos="1371600" algn="l"/>
              </a:tabLst>
            </a:pPr>
            <a:r>
              <a:rPr lang="ar-SA" sz="1100" dirty="0">
                <a:effectLst/>
                <a:latin typeface="Calibri" panose="020F0502020204030204" pitchFamily="34" charset="0"/>
                <a:ea typeface="Calibri" panose="020F0502020204030204" pitchFamily="34" charset="0"/>
                <a:cs typeface="B Nazanin" panose="00000400000000000000" pitchFamily="2" charset="-78"/>
              </a:rPr>
              <a:t>هیچ چرخه توسعه ثابتی وجود ندارد و وظایف به‌طور مداوم از "در انتظار" به "در حال انجام" و سپس به "تکمیل شده" منتقل می‌شوند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100" b="1" dirty="0">
                <a:effectLst/>
                <a:latin typeface="Calibri" panose="020F0502020204030204" pitchFamily="34" charset="0"/>
                <a:ea typeface="Calibri" panose="020F0502020204030204" pitchFamily="34" charset="0"/>
                <a:cs typeface="B Nazanin" panose="00000400000000000000" pitchFamily="2" charset="-78"/>
              </a:rPr>
              <a:t>نتیجه</a:t>
            </a:r>
            <a:r>
              <a:rPr lang="en-US" sz="1100" dirty="0">
                <a:effectLst/>
                <a:latin typeface="Calibri" panose="020F0502020204030204" pitchFamily="34" charset="0"/>
                <a:ea typeface="Calibri" panose="020F0502020204030204" pitchFamily="34" charset="0"/>
                <a:cs typeface="B Nazanin" panose="00000400000000000000" pitchFamily="2" charset="-78"/>
              </a:rPr>
              <a:t>: </a:t>
            </a:r>
            <a:r>
              <a:rPr lang="ar-SA" sz="1100" dirty="0">
                <a:effectLst/>
                <a:latin typeface="Calibri" panose="020F0502020204030204" pitchFamily="34" charset="0"/>
                <a:ea typeface="Calibri" panose="020F0502020204030204" pitchFamily="34" charset="0"/>
                <a:cs typeface="B Nazanin" panose="00000400000000000000" pitchFamily="2" charset="-78"/>
              </a:rPr>
              <a:t>ویژگی‌های جدید و بهبودها به‌طور افزایشی بدون نیاز به مراحل برنامه‌ریزی رسمی ارائه می‌شوند</a:t>
            </a:r>
            <a:r>
              <a:rPr lang="en-US" sz="1100" dirty="0">
                <a:effectLst/>
                <a:latin typeface="Calibri" panose="020F0502020204030204" pitchFamily="34" charset="0"/>
                <a:ea typeface="Calibri" panose="020F0502020204030204" pitchFamily="34" charset="0"/>
                <a:cs typeface="B Nazanin" panose="00000400000000000000" pitchFamily="2" charset="-78"/>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rtl="1">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B Nazanin" panose="00000400000000000000" pitchFamily="2" charset="-78"/>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lgn="r" rtl="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5ED926C-2523-DB4E-AA42-7803F6FA2B59}" type="slidenum">
              <a:rPr lang="en-US" smtClean="0"/>
              <a:t>13</a:t>
            </a:fld>
            <a:endParaRPr lang="en-US"/>
          </a:p>
        </p:txBody>
      </p:sp>
    </p:spTree>
    <p:extLst>
      <p:ext uri="{BB962C8B-B14F-4D97-AF65-F5344CB8AC3E}">
        <p14:creationId xmlns:p14="http://schemas.microsoft.com/office/powerpoint/2010/main" val="33033481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a0taghinezhad@gmail.com"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10" name="Rectangle 9"/>
          <p:cNvSpPr/>
          <p:nvPr/>
        </p:nvSpPr>
        <p:spPr>
          <a:xfrm>
            <a:off x="-26671" y="6178558"/>
            <a:ext cx="9144001" cy="679443"/>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anchor="ctr"/>
          <a:lstStyle/>
          <a:p>
            <a:pPr marL="0" indent="0"/>
            <a:r>
              <a:rPr lang="en-US" sz="1800" dirty="0">
                <a:latin typeface="Consolas" panose="020B0609020204030204" pitchFamily="49" charset="0"/>
                <a:ea typeface="Tahoma" panose="020B0604030504040204" pitchFamily="34" charset="0"/>
                <a:cs typeface="Tahoma" panose="020B0604030504040204" pitchFamily="34" charset="0"/>
              </a:rPr>
              <a:t>Website: </a:t>
            </a:r>
            <a:r>
              <a:rPr lang="en-US" sz="1800" dirty="0">
                <a:latin typeface="Consolas" panose="020B0609020204030204" pitchFamily="49"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ataghinezhad</a:t>
            </a:r>
            <a:r>
              <a:rPr lang="en-US" sz="1800" dirty="0">
                <a:latin typeface="Consolas" panose="020B0609020204030204" pitchFamily="49" charset="0"/>
                <a:ea typeface="Tahoma" panose="020B0604030504040204" pitchFamily="34" charset="0"/>
                <a:cs typeface="Tahoma" panose="020B0604030504040204" pitchFamily="34" charset="0"/>
              </a:rPr>
              <a:t>.github.io, Email:a0taghinezhad@gmail.com</a:t>
            </a:r>
          </a:p>
        </p:txBody>
      </p:sp>
      <p:sp>
        <p:nvSpPr>
          <p:cNvPr id="19" name="Rectangle 18"/>
          <p:cNvSpPr/>
          <p:nvPr/>
        </p:nvSpPr>
        <p:spPr>
          <a:xfrm>
            <a:off x="0" y="15240"/>
            <a:ext cx="5475317" cy="6157952"/>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100000" b="100000"/>
            </a:path>
            <a:tileRect t="-100000" r="-100000"/>
          </a:gra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9" name="Slide Number Placeholder 28"/>
          <p:cNvSpPr>
            <a:spLocks noGrp="1"/>
          </p:cNvSpPr>
          <p:nvPr>
            <p:ph type="sldNum" sz="quarter" idx="12"/>
          </p:nvPr>
        </p:nvSpPr>
        <p:spPr>
          <a:xfrm>
            <a:off x="8320089" y="1136"/>
            <a:ext cx="747712" cy="365760"/>
          </a:xfrm>
        </p:spPr>
        <p:txBody>
          <a:bodyPr/>
          <a:lstStyle>
            <a:lvl1pPr algn="r">
              <a:defRPr sz="1350">
                <a:solidFill>
                  <a:schemeClr val="bg1"/>
                </a:solidFill>
              </a:defRPr>
            </a:lvl1pPr>
          </a:lstStyle>
          <a:p>
            <a:fld id="{401CF334-2D5C-4859-84A6-CA7E6E43FAEB}" type="slidenum">
              <a:rPr lang="en-US" smtClean="0"/>
              <a:t>‹#›</a:t>
            </a:fld>
            <a:endParaRPr lang="en-US" dirty="0"/>
          </a:p>
        </p:txBody>
      </p:sp>
      <p:sp>
        <p:nvSpPr>
          <p:cNvPr id="9" name="Subtitle 8"/>
          <p:cNvSpPr>
            <a:spLocks noGrp="1"/>
          </p:cNvSpPr>
          <p:nvPr>
            <p:ph type="subTitle" idx="1" hasCustomPrompt="1"/>
          </p:nvPr>
        </p:nvSpPr>
        <p:spPr>
          <a:xfrm>
            <a:off x="-1" y="3941143"/>
            <a:ext cx="5040631" cy="2195473"/>
          </a:xfrm>
          <a:solidFill>
            <a:schemeClr val="accent6">
              <a:lumMod val="75000"/>
            </a:schemeClr>
          </a:solidFill>
        </p:spPr>
        <p:style>
          <a:lnRef idx="2">
            <a:schemeClr val="accent4"/>
          </a:lnRef>
          <a:fillRef idx="1">
            <a:schemeClr val="lt1"/>
          </a:fillRef>
          <a:effectRef idx="0">
            <a:schemeClr val="accent4"/>
          </a:effectRef>
          <a:fontRef idx="minor">
            <a:schemeClr val="dk1"/>
          </a:fontRef>
        </p:style>
        <p:txBody>
          <a:bodyPr anchor="ctr">
            <a:normAutofit/>
          </a:bodyPr>
          <a:lstStyle>
            <a:lvl1pPr marL="0" indent="0" algn="l">
              <a:buNone/>
              <a:defRPr sz="2100">
                <a:solidFill>
                  <a:schemeClr val="bg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pPr marL="0" indent="0"/>
            <a:r>
              <a:rPr lang="en-US" sz="2400" dirty="0">
                <a:latin typeface="Consolas" panose="020B0609020204030204" pitchFamily="49" charset="0"/>
                <a:ea typeface="Tahoma" panose="020B0604030504040204" pitchFamily="34" charset="0"/>
                <a:cs typeface="Tahoma" panose="020B0604030504040204" pitchFamily="34" charset="0"/>
              </a:rPr>
              <a:t>A. </a:t>
            </a:r>
            <a:r>
              <a:rPr lang="en-US" sz="2400" dirty="0" err="1">
                <a:latin typeface="Consolas" panose="020B0609020204030204" pitchFamily="49" charset="0"/>
                <a:ea typeface="Tahoma" panose="020B0604030504040204" pitchFamily="34" charset="0"/>
                <a:cs typeface="Tahoma" panose="020B0604030504040204" pitchFamily="34" charset="0"/>
              </a:rPr>
              <a:t>Taghinezhad</a:t>
            </a:r>
            <a:r>
              <a:rPr lang="en-US" sz="2400" dirty="0">
                <a:latin typeface="Consolas" panose="020B0609020204030204" pitchFamily="49" charset="0"/>
                <a:ea typeface="Tahoma" panose="020B0604030504040204" pitchFamily="34" charset="0"/>
                <a:cs typeface="Tahoma" panose="020B0604030504040204" pitchFamily="34" charset="0"/>
              </a:rPr>
              <a:t>, Ph.D.</a:t>
            </a:r>
          </a:p>
        </p:txBody>
      </p:sp>
      <p:sp>
        <p:nvSpPr>
          <p:cNvPr id="8" name="Title 7"/>
          <p:cNvSpPr>
            <a:spLocks noGrp="1"/>
          </p:cNvSpPr>
          <p:nvPr>
            <p:ph type="ctrTitle"/>
          </p:nvPr>
        </p:nvSpPr>
        <p:spPr>
          <a:xfrm>
            <a:off x="0" y="526792"/>
            <a:ext cx="5173884" cy="3345122"/>
          </a:xfrm>
        </p:spPr>
        <p:txBody>
          <a:bodyPr anchor="ctr">
            <a:normAutofit/>
          </a:bodyPr>
          <a:lstStyle>
            <a:lvl1pPr algn="ctr">
              <a:defRPr sz="3600" b="1" cap="none" spc="0">
                <a:ln w="10160">
                  <a:solidFill>
                    <a:schemeClr val="bg1">
                      <a:lumMod val="65000"/>
                    </a:schemeClr>
                  </a:solidFill>
                  <a:prstDash val="solid"/>
                </a:ln>
                <a:solidFill>
                  <a:schemeClr val="tx1"/>
                </a:solidFill>
                <a:effectLst/>
              </a:defRPr>
            </a:lvl1pPr>
          </a:lstStyle>
          <a:p>
            <a:r>
              <a:rPr kumimoji="0" lang="en-US" dirty="0"/>
              <a:t>Click to edit Master title style</a:t>
            </a:r>
          </a:p>
        </p:txBody>
      </p:sp>
      <p:pic>
        <p:nvPicPr>
          <p:cNvPr id="12" name="Picture 11">
            <a:extLst>
              <a:ext uri="{FF2B5EF4-FFF2-40B4-BE49-F238E27FC236}">
                <a16:creationId xmlns:a16="http://schemas.microsoft.com/office/drawing/2014/main" id="{F9C17097-153F-4431-B126-4986431135B2}"/>
              </a:ext>
            </a:extLst>
          </p:cNvPr>
          <p:cNvPicPr>
            <a:picLocks noChangeAspect="1"/>
          </p:cNvPicPr>
          <p:nvPr userDrawn="1"/>
        </p:nvPicPr>
        <p:blipFill>
          <a:blip r:embed="rId3"/>
          <a:stretch>
            <a:fillRect/>
          </a:stretch>
        </p:blipFill>
        <p:spPr>
          <a:xfrm>
            <a:off x="5040630" y="-1"/>
            <a:ext cx="4027170" cy="6202767"/>
          </a:xfrm>
          <a:prstGeom prst="rect">
            <a:avLst/>
          </a:prstGeom>
        </p:spPr>
      </p:pic>
    </p:spTree>
    <p:extLst>
      <p:ext uri="{BB962C8B-B14F-4D97-AF65-F5344CB8AC3E}">
        <p14:creationId xmlns:p14="http://schemas.microsoft.com/office/powerpoint/2010/main" val="2578417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86536" y="612648"/>
            <a:ext cx="957264" cy="457200"/>
          </a:xfrm>
          <a:prstGeom prst="rect">
            <a:avLst/>
          </a:prstGeom>
        </p:spPr>
        <p:txBody>
          <a:bodyPr/>
          <a:lstStyle/>
          <a:p>
            <a:fld id="{8B7F698F-1DCB-4AFD-8DE1-81663823A714}" type="datetime1">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973339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86536" y="612648"/>
            <a:ext cx="957264" cy="457200"/>
          </a:xfrm>
          <a:prstGeom prst="rect">
            <a:avLst/>
          </a:prstGeom>
        </p:spPr>
        <p:txBody>
          <a:bodyPr/>
          <a:lstStyle/>
          <a:p>
            <a:fld id="{F4339F34-18F4-4F7A-8189-528FC4B90189}" type="datetime1">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Vertical Text Placeholder 2"/>
          <p:cNvSpPr>
            <a:spLocks noGrp="1"/>
          </p:cNvSpPr>
          <p:nvPr>
            <p:ph type="body" orient="vert" idx="1"/>
          </p:nvPr>
        </p:nvSpPr>
        <p:spPr>
          <a:xfrm>
            <a:off x="457200" y="1143000"/>
            <a:ext cx="6248400" cy="54483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6781800" y="1143000"/>
            <a:ext cx="1905000" cy="5448300"/>
          </a:xfrm>
        </p:spPr>
        <p:txBody>
          <a:bodyPr vert="eaVert"/>
          <a:lstStyle/>
          <a:p>
            <a:r>
              <a:rPr kumimoji="0" lang="en-US"/>
              <a:t>Click to edit Master title style</a:t>
            </a:r>
          </a:p>
        </p:txBody>
      </p:sp>
    </p:spTree>
    <p:extLst>
      <p:ext uri="{BB962C8B-B14F-4D97-AF65-F5344CB8AC3E}">
        <p14:creationId xmlns:p14="http://schemas.microsoft.com/office/powerpoint/2010/main" val="178296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86536" y="612648"/>
            <a:ext cx="957264" cy="457200"/>
          </a:xfrm>
          <a:prstGeom prst="rect">
            <a:avLst/>
          </a:prstGeom>
        </p:spPr>
        <p:txBody>
          <a:bodyPr/>
          <a:lstStyle/>
          <a:p>
            <a:fld id="{E52500A0-F715-4A94-B83C-F74CBE023209}" type="datetime1">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6233" y="6236208"/>
            <a:ext cx="527767" cy="621792"/>
          </a:xfrm>
        </p:spPr>
        <p:txBody>
          <a:bodyPr/>
          <a:lstStyle>
            <a:lvl1pPr>
              <a:defRPr sz="1600"/>
            </a:lvl1pPr>
          </a:lstStyle>
          <a:p>
            <a:fld id="{401CF334-2D5C-4859-84A6-CA7E6E43FAEB}" type="slidenum">
              <a:rPr lang="en-US" smtClean="0"/>
              <a:pPr/>
              <a:t>‹#›</a:t>
            </a:fld>
            <a:endParaRPr lang="en-US" dirty="0"/>
          </a:p>
        </p:txBody>
      </p:sp>
      <p:sp>
        <p:nvSpPr>
          <p:cNvPr id="3" name="Content Placeholder 2"/>
          <p:cNvSpPr>
            <a:spLocks noGrp="1"/>
          </p:cNvSpPr>
          <p:nvPr>
            <p:ph idx="1"/>
          </p:nvPr>
        </p:nvSpPr>
        <p:spPr/>
        <p:txBody>
          <a:bodyPr/>
          <a:lstStyle>
            <a:lvl1pPr algn="r" rtl="1">
              <a:defRPr>
                <a:cs typeface="B Nazanin" panose="00000400000000000000" pitchFamily="2" charset="-78"/>
              </a:defRPr>
            </a:lvl1pPr>
            <a:lvl2pPr algn="r" rtl="1">
              <a:defRPr>
                <a:cs typeface="B Nazanin" panose="00000400000000000000" pitchFamily="2" charset="-78"/>
              </a:defRPr>
            </a:lvl2pPr>
            <a:lvl3pPr algn="r" rtl="1">
              <a:defRPr>
                <a:cs typeface="B Nazanin" panose="00000400000000000000" pitchFamily="2" charset="-78"/>
              </a:defRPr>
            </a:lvl3pPr>
            <a:lvl4pPr algn="r" rtl="1">
              <a:defRPr>
                <a:cs typeface="B Nazanin" panose="00000400000000000000" pitchFamily="2" charset="-78"/>
              </a:defRPr>
            </a:lvl4pPr>
            <a:lvl5pPr algn="r" rtl="1">
              <a:defRPr>
                <a:cs typeface="B Nazanin" panose="00000400000000000000" pitchFamily="2" charset="-78"/>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itle 1"/>
          <p:cNvSpPr>
            <a:spLocks noGrp="1"/>
          </p:cNvSpPr>
          <p:nvPr>
            <p:ph type="title"/>
          </p:nvPr>
        </p:nvSpPr>
        <p:spPr>
          <a:xfrm>
            <a:off x="-1" y="641236"/>
            <a:ext cx="8686801" cy="782220"/>
          </a:xfrm>
        </p:spPr>
        <p:txBody>
          <a:bodyPr/>
          <a:lstStyle>
            <a:lvl1pPr algn="r" rtl="1">
              <a:defRPr>
                <a:cs typeface="B Titr" panose="00000700000000000000" pitchFamily="2" charset="-78"/>
              </a:defRPr>
            </a:lvl1pPr>
          </a:lstStyle>
          <a:p>
            <a:r>
              <a:rPr kumimoji="0" lang="en-US" dirty="0"/>
              <a:t>Click to edit Master title style</a:t>
            </a:r>
          </a:p>
        </p:txBody>
      </p:sp>
    </p:spTree>
    <p:extLst>
      <p:ext uri="{BB962C8B-B14F-4D97-AF65-F5344CB8AC3E}">
        <p14:creationId xmlns:p14="http://schemas.microsoft.com/office/powerpoint/2010/main" val="299121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586536" y="612648"/>
            <a:ext cx="957264" cy="457200"/>
          </a:xfrm>
          <a:prstGeom prst="rect">
            <a:avLst/>
          </a:prstGeom>
        </p:spPr>
        <p:txBody>
          <a:bodyPr/>
          <a:lstStyle/>
          <a:p>
            <a:fld id="{DFE5305E-4CFC-4BA9-BC3D-8EEEAFFB453A}" type="datetime1">
              <a:rPr lang="en-US" smtClean="0"/>
              <a:t>11/9/2024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
        <p:nvSpPr>
          <p:cNvPr id="3" name="Text Placeholder 2"/>
          <p:cNvSpPr>
            <a:spLocks noGrp="1"/>
          </p:cNvSpPr>
          <p:nvPr>
            <p:ph type="body" idx="1"/>
          </p:nvPr>
        </p:nvSpPr>
        <p:spPr>
          <a:xfrm>
            <a:off x="722313" y="3367088"/>
            <a:ext cx="7772400" cy="1509712"/>
          </a:xfrm>
        </p:spPr>
        <p:txBody>
          <a:bodyPr anchor="t"/>
          <a:lstStyle>
            <a:lvl1pPr marL="34290" indent="0">
              <a:buNone/>
              <a:defRPr sz="1575" b="0">
                <a:solidFill>
                  <a:schemeClr val="tx2"/>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722313" y="1981202"/>
            <a:ext cx="7772400" cy="1362075"/>
          </a:xfrm>
        </p:spPr>
        <p:txBody>
          <a:bodyPr anchor="b">
            <a:noAutofit/>
          </a:bodyPr>
          <a:lstStyle>
            <a:lvl1pPr algn="l">
              <a:buNone/>
              <a:defRPr sz="3225"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Tree>
    <p:extLst>
      <p:ext uri="{BB962C8B-B14F-4D97-AF65-F5344CB8AC3E}">
        <p14:creationId xmlns:p14="http://schemas.microsoft.com/office/powerpoint/2010/main" val="102609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586536" y="612648"/>
            <a:ext cx="957264" cy="457200"/>
          </a:xfrm>
          <a:prstGeom prst="rect">
            <a:avLst/>
          </a:prstGeom>
        </p:spPr>
        <p:txBody>
          <a:bodyPr/>
          <a:lstStyle/>
          <a:p>
            <a:fld id="{67D5BFE3-2D87-4A74-AFD0-8F6F934FC491}" type="datetime1">
              <a:rPr lang="en-US" smtClean="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2"/>
          </p:nvPr>
        </p:nvSpPr>
        <p:spPr>
          <a:xfrm>
            <a:off x="4648200" y="2249426"/>
            <a:ext cx="4038600" cy="4341875"/>
          </a:xfrm>
        </p:spPr>
        <p:txBody>
          <a:bodyPr/>
          <a:lstStyle>
            <a:lvl1pPr>
              <a:defRPr sz="1500">
                <a:cs typeface="B Nazanin" panose="00000400000000000000" pitchFamily="2" charset="-78"/>
              </a:defRPr>
            </a:lvl1pPr>
            <a:lvl2pPr>
              <a:defRPr sz="1425">
                <a:cs typeface="B Nazanin" panose="00000400000000000000" pitchFamily="2" charset="-78"/>
              </a:defRPr>
            </a:lvl2pPr>
            <a:lvl3pPr>
              <a:defRPr sz="1350">
                <a:cs typeface="B Nazanin" panose="00000400000000000000" pitchFamily="2" charset="-78"/>
              </a:defRPr>
            </a:lvl3pPr>
            <a:lvl4pPr>
              <a:defRPr sz="1350">
                <a:cs typeface="B Nazanin" panose="00000400000000000000" pitchFamily="2" charset="-78"/>
              </a:defRPr>
            </a:lvl4pPr>
            <a:lvl5pPr>
              <a:defRPr sz="1350">
                <a:cs typeface="B Nazanin" panose="00000400000000000000" pitchFamily="2" charset="-78"/>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3" name="Content Placeholder 2"/>
          <p:cNvSpPr>
            <a:spLocks noGrp="1"/>
          </p:cNvSpPr>
          <p:nvPr>
            <p:ph sz="half" idx="1"/>
          </p:nvPr>
        </p:nvSpPr>
        <p:spPr>
          <a:xfrm>
            <a:off x="457200" y="2249426"/>
            <a:ext cx="4038600" cy="4341875"/>
          </a:xfrm>
        </p:spPr>
        <p:txBody>
          <a:bodyPr/>
          <a:lstStyle>
            <a:lvl1pPr>
              <a:defRPr sz="1500">
                <a:cs typeface="B Nazanin" panose="00000400000000000000" pitchFamily="2" charset="-78"/>
              </a:defRPr>
            </a:lvl1pPr>
            <a:lvl2pPr>
              <a:defRPr sz="1425">
                <a:cs typeface="B Nazanin" panose="00000400000000000000" pitchFamily="2" charset="-78"/>
              </a:defRPr>
            </a:lvl2pPr>
            <a:lvl3pPr>
              <a:defRPr sz="1350">
                <a:cs typeface="B Nazanin" panose="00000400000000000000" pitchFamily="2" charset="-78"/>
              </a:defRPr>
            </a:lvl3pPr>
            <a:lvl4pPr>
              <a:defRPr sz="1350">
                <a:cs typeface="B Nazanin" panose="00000400000000000000" pitchFamily="2" charset="-78"/>
              </a:defRPr>
            </a:lvl4pPr>
            <a:lvl5pPr>
              <a:defRPr sz="1350">
                <a:cs typeface="B Nazanin" panose="00000400000000000000" pitchFamily="2" charset="-78"/>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 name="Title 1"/>
          <p:cNvSpPr>
            <a:spLocks noGrp="1"/>
          </p:cNvSpPr>
          <p:nvPr>
            <p:ph type="title"/>
          </p:nvPr>
        </p:nvSpPr>
        <p:spPr/>
        <p:txBody>
          <a:bodyPr/>
          <a:lstStyle>
            <a:lvl1pPr>
              <a:defRPr>
                <a:cs typeface="B Titr" panose="00000700000000000000" pitchFamily="2" charset="-78"/>
              </a:defRPr>
            </a:lvl1pPr>
          </a:lstStyle>
          <a:p>
            <a:r>
              <a:rPr kumimoji="0" lang="en-US" dirty="0"/>
              <a:t>Click to edit Master title style</a:t>
            </a:r>
          </a:p>
        </p:txBody>
      </p:sp>
    </p:spTree>
    <p:extLst>
      <p:ext uri="{BB962C8B-B14F-4D97-AF65-F5344CB8AC3E}">
        <p14:creationId xmlns:p14="http://schemas.microsoft.com/office/powerpoint/2010/main" val="215258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p15:clr>
            <a:srgbClr val="FBAE40"/>
          </p15:clr>
        </p15:guide>
        <p15:guide id="1"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a:xfrm>
            <a:off x="6586536" y="612648"/>
            <a:ext cx="957264" cy="457200"/>
          </a:xfrm>
          <a:prstGeom prst="rect">
            <a:avLst/>
          </a:prstGeom>
        </p:spPr>
        <p:txBody>
          <a:bodyPr rtlCol="0"/>
          <a:lstStyle/>
          <a:p>
            <a:fld id="{7BEDCB51-05D3-4ADE-A9DF-2395071D1711}" type="datetime1">
              <a:rPr lang="en-US" smtClean="0"/>
              <a:t>11/9/2024</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
        <p:nvSpPr>
          <p:cNvPr id="6" name="Content Placeholder 5"/>
          <p:cNvSpPr>
            <a:spLocks noGrp="1"/>
          </p:cNvSpPr>
          <p:nvPr>
            <p:ph sz="quarter" idx="4"/>
          </p:nvPr>
        </p:nvSpPr>
        <p:spPr>
          <a:xfrm>
            <a:off x="4718305" y="2708519"/>
            <a:ext cx="4041775"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4721226" y="2244970"/>
            <a:ext cx="4041775" cy="457200"/>
          </a:xfrm>
          <a:solidFill>
            <a:schemeClr val="accent2">
              <a:lumMod val="60000"/>
              <a:lumOff val="4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15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381000" y="2244970"/>
            <a:ext cx="4041648" cy="457200"/>
          </a:xfrm>
          <a:solidFill>
            <a:schemeClr val="accent2">
              <a:lumMod val="60000"/>
              <a:lumOff val="40000"/>
              <a:alpha val="25000"/>
            </a:schemeClr>
          </a:solidFill>
          <a:ln w="12700">
            <a:solidFill>
              <a:schemeClr val="accent2"/>
            </a:solidFill>
          </a:ln>
        </p:spPr>
        <p:txBody>
          <a:bodyPr anchor="ctr">
            <a:noAutofit/>
          </a:bodyPr>
          <a:lstStyle>
            <a:lvl1pPr marL="34290" indent="0">
              <a:buNone/>
              <a:defRPr sz="1425" b="1">
                <a:solidFill>
                  <a:schemeClr val="tx1">
                    <a:tint val="95000"/>
                  </a:schemeClr>
                </a:solidFill>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2" name="Title 1"/>
          <p:cNvSpPr>
            <a:spLocks noGrp="1"/>
          </p:cNvSpPr>
          <p:nvPr>
            <p:ph type="title"/>
          </p:nvPr>
        </p:nvSpPr>
        <p:spPr>
          <a:xfrm>
            <a:off x="381000" y="1143000"/>
            <a:ext cx="8382000" cy="1069848"/>
          </a:xfrm>
        </p:spPr>
        <p:txBody>
          <a:bodyPr anchor="ctr"/>
          <a:lstStyle>
            <a:lvl1pPr>
              <a:defRPr sz="3000" b="0" i="0" cap="none" baseline="0"/>
            </a:lvl1pPr>
          </a:lstStyle>
          <a:p>
            <a:r>
              <a:rPr kumimoji="0" lang="en-US" dirty="0"/>
              <a:t>Click to edit Master title style</a:t>
            </a:r>
          </a:p>
        </p:txBody>
      </p:sp>
    </p:spTree>
    <p:extLst>
      <p:ext uri="{BB962C8B-B14F-4D97-AF65-F5344CB8AC3E}">
        <p14:creationId xmlns:p14="http://schemas.microsoft.com/office/powerpoint/2010/main" val="350429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583680" y="612648"/>
            <a:ext cx="957264" cy="457200"/>
          </a:xfrm>
          <a:prstGeom prst="rect">
            <a:avLst/>
          </a:prstGeom>
        </p:spPr>
        <p:txBody>
          <a:bodyPr/>
          <a:lstStyle/>
          <a:p>
            <a:fld id="{E7FE60AF-6E3A-47EB-A46B-15C5D755229D}" type="datetime1">
              <a:rPr lang="en-US" smtClean="0"/>
              <a:t>11/9/2024</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401CF334-2D5C-4859-84A6-CA7E6E43FAEB}" type="slidenum">
              <a:rPr lang="en-US" smtClean="0"/>
              <a:t>‹#›</a:t>
            </a:fld>
            <a:endParaRPr lang="en-US" dirty="0"/>
          </a:p>
        </p:txBody>
      </p:sp>
      <p:sp>
        <p:nvSpPr>
          <p:cNvPr id="2" name="Title 1"/>
          <p:cNvSpPr>
            <a:spLocks noGrp="1"/>
          </p:cNvSpPr>
          <p:nvPr>
            <p:ph type="title"/>
          </p:nvPr>
        </p:nvSpPr>
        <p:spPr>
          <a:xfrm>
            <a:off x="457200" y="1143000"/>
            <a:ext cx="8229600" cy="1069848"/>
          </a:xfrm>
        </p:spPr>
        <p:txBody>
          <a:bodyPr anchor="ctr"/>
          <a:lstStyle>
            <a:lvl1pPr>
              <a:defRPr sz="3000">
                <a:solidFill>
                  <a:schemeClr val="tx2"/>
                </a:solidFill>
              </a:defRPr>
            </a:lvl1pPr>
          </a:lstStyle>
          <a:p>
            <a:r>
              <a:rPr kumimoji="0" lang="en-US" dirty="0"/>
              <a:t>Click to edit Master title style</a:t>
            </a:r>
          </a:p>
        </p:txBody>
      </p:sp>
    </p:spTree>
    <p:extLst>
      <p:ext uri="{BB962C8B-B14F-4D97-AF65-F5344CB8AC3E}">
        <p14:creationId xmlns:p14="http://schemas.microsoft.com/office/powerpoint/2010/main" val="295446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86536" y="612648"/>
            <a:ext cx="957264" cy="457200"/>
          </a:xfrm>
          <a:prstGeom prst="rect">
            <a:avLst/>
          </a:prstGeom>
        </p:spPr>
        <p:txBody>
          <a:bodyPr/>
          <a:lstStyle/>
          <a:p>
            <a:fld id="{4D7CB019-AA35-45B9-A80A-2B136E1530F5}" type="datetime1">
              <a:rPr lang="en-US" smtClean="0"/>
              <a:t>11/9/2024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663183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586536" y="612648"/>
            <a:ext cx="957264" cy="457200"/>
          </a:xfrm>
          <a:prstGeom prst="rect">
            <a:avLst/>
          </a:prstGeom>
        </p:spPr>
        <p:txBody>
          <a:bodyPr/>
          <a:lstStyle/>
          <a:p>
            <a:fld id="{63CFCEFC-0EB8-4201-B587-E8EEEF740E91}" type="datetime1">
              <a:rPr lang="en-US" smtClean="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4" name="Content Placeholder 3"/>
          <p:cNvSpPr>
            <a:spLocks noGrp="1"/>
          </p:cNvSpPr>
          <p:nvPr>
            <p:ph sz="half" idx="1"/>
          </p:nvPr>
        </p:nvSpPr>
        <p:spPr>
          <a:xfrm>
            <a:off x="152400" y="776288"/>
            <a:ext cx="5102352" cy="5805083"/>
          </a:xfrm>
        </p:spPr>
        <p:txBody>
          <a:bodyPr/>
          <a:lstStyle>
            <a:lvl1pPr>
              <a:defRPr sz="2400"/>
            </a:lvl1pPr>
            <a:lvl2pPr>
              <a:defRPr sz="2100"/>
            </a:lvl2pPr>
            <a:lvl3pPr>
              <a:defRPr sz="1800"/>
            </a:lvl3pPr>
            <a:lvl4pPr>
              <a:defRPr sz="1500"/>
            </a:lvl4pPr>
            <a:lvl5pPr>
              <a:defRPr sz="15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5353496" y="2010728"/>
            <a:ext cx="3383280" cy="4580573"/>
          </a:xfrm>
        </p:spPr>
        <p:txBody>
          <a:bodyPr/>
          <a:lstStyle>
            <a:lvl1pPr marL="6858"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a:t>Click to edit Master text styles</a:t>
            </a:r>
          </a:p>
        </p:txBody>
      </p:sp>
      <p:sp>
        <p:nvSpPr>
          <p:cNvPr id="2" name="Title 1"/>
          <p:cNvSpPr>
            <a:spLocks noGrp="1"/>
          </p:cNvSpPr>
          <p:nvPr>
            <p:ph type="title"/>
          </p:nvPr>
        </p:nvSpPr>
        <p:spPr>
          <a:xfrm>
            <a:off x="5353496" y="1101970"/>
            <a:ext cx="3383280" cy="877824"/>
          </a:xfrm>
        </p:spPr>
        <p:txBody>
          <a:bodyPr anchor="b"/>
          <a:lstStyle>
            <a:lvl1pPr algn="l">
              <a:buNone/>
              <a:defRPr sz="1350" b="1"/>
            </a:lvl1pPr>
          </a:lstStyle>
          <a:p>
            <a:r>
              <a:rPr kumimoji="0" lang="en-US"/>
              <a:t>Click to edit Master title style</a:t>
            </a:r>
          </a:p>
        </p:txBody>
      </p:sp>
    </p:spTree>
    <p:extLst>
      <p:ext uri="{BB962C8B-B14F-4D97-AF65-F5344CB8AC3E}">
        <p14:creationId xmlns:p14="http://schemas.microsoft.com/office/powerpoint/2010/main" val="141815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6586536" y="612648"/>
            <a:ext cx="957264" cy="457200"/>
          </a:xfrm>
          <a:prstGeom prst="rect">
            <a:avLst/>
          </a:prstGeom>
        </p:spPr>
        <p:txBody>
          <a:bodyPr/>
          <a:lstStyle/>
          <a:p>
            <a:fld id="{7ED60426-EF4A-4671-ABD0-9DD91FE4341F}" type="datetime1">
              <a:rPr lang="en-US" smtClean="0"/>
              <a:t>11/9/2024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24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975"/>
            </a:lvl1pPr>
            <a:lvl2pPr>
              <a:buFontTx/>
              <a:buNone/>
              <a:defRPr sz="900"/>
            </a:lvl2pPr>
            <a:lvl3pPr>
              <a:buFontTx/>
              <a:buNone/>
              <a:defRPr sz="750"/>
            </a:lvl3pPr>
            <a:lvl4pPr>
              <a:buFontTx/>
              <a:buNone/>
              <a:defRPr sz="675"/>
            </a:lvl4pPr>
            <a:lvl5pPr>
              <a:buFontTx/>
              <a:buNone/>
              <a:defRPr sz="675"/>
            </a:lvl5pPr>
          </a:lstStyle>
          <a:p>
            <a:pPr lvl="0" eaLnBrk="1" latinLnBrk="0" hangingPunct="1"/>
            <a:r>
              <a:rPr kumimoji="0" lang="en-US"/>
              <a:t>Click to edit Master text styles</a:t>
            </a:r>
          </a:p>
        </p:txBody>
      </p:sp>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1500" b="1"/>
            </a:lvl1pPr>
          </a:lstStyle>
          <a:p>
            <a:r>
              <a:rPr kumimoji="0" lang="en-US"/>
              <a:t>Click to edit Master title style</a:t>
            </a:r>
          </a:p>
        </p:txBody>
      </p:sp>
    </p:spTree>
    <p:extLst>
      <p:ext uri="{BB962C8B-B14F-4D97-AF65-F5344CB8AC3E}">
        <p14:creationId xmlns:p14="http://schemas.microsoft.com/office/powerpoint/2010/main" val="339686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F698F3F-087E-4EAE-99E7-29F19A0FF9B0}"/>
              </a:ext>
            </a:extLst>
          </p:cNvPr>
          <p:cNvSpPr/>
          <p:nvPr userDrawn="1"/>
        </p:nvSpPr>
        <p:spPr>
          <a:xfrm>
            <a:off x="1" y="368033"/>
            <a:ext cx="8758659" cy="1205360"/>
          </a:xfrm>
          <a:prstGeom prst="rect">
            <a:avLst/>
          </a:prstGeom>
          <a:gradFill flip="none" rotWithShape="1">
            <a:gsLst>
              <a:gs pos="97000">
                <a:schemeClr val="accent6">
                  <a:lumMod val="0"/>
                  <a:lumOff val="100000"/>
                </a:schemeClr>
              </a:gs>
              <a:gs pos="100000">
                <a:schemeClr val="accent6">
                  <a:lumMod val="0"/>
                  <a:lumOff val="100000"/>
                </a:schemeClr>
              </a:gs>
              <a:gs pos="0">
                <a:schemeClr val="accent6">
                  <a:lumMod val="100000"/>
                </a:schemeClr>
              </a:gs>
            </a:gsLst>
            <a:lin ang="2700000" scaled="1"/>
            <a:tileRect/>
          </a:gra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0" name="Rectangle 29"/>
          <p:cNvSpPr/>
          <p:nvPr/>
        </p:nvSpPr>
        <p:spPr>
          <a:xfrm>
            <a:off x="0" y="328408"/>
            <a:ext cx="8758659" cy="63329"/>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3" name="Footer Placeholder 2"/>
          <p:cNvSpPr>
            <a:spLocks noGrp="1"/>
          </p:cNvSpPr>
          <p:nvPr>
            <p:ph type="ftr" sz="quarter" idx="3"/>
          </p:nvPr>
        </p:nvSpPr>
        <p:spPr>
          <a:xfrm>
            <a:off x="0" y="54864"/>
            <a:ext cx="1443318" cy="457200"/>
          </a:xfrm>
          <a:prstGeom prst="rect">
            <a:avLst/>
          </a:prstGeom>
        </p:spPr>
        <p:txBody>
          <a:bodyPr vert="horz"/>
          <a:lstStyle>
            <a:lvl1pPr algn="r" eaLnBrk="1" latinLnBrk="0" hangingPunct="1">
              <a:defRPr kumimoji="0" sz="800">
                <a:solidFill>
                  <a:schemeClr val="accent2"/>
                </a:solidFill>
              </a:defRPr>
            </a:lvl1pPr>
          </a:lstStyle>
          <a:p>
            <a:r>
              <a:rPr lang="en-US" dirty="0"/>
              <a:t>Prof. Dr. A. Taghinezhad</a:t>
            </a:r>
          </a:p>
        </p:txBody>
      </p:sp>
      <p:sp>
        <p:nvSpPr>
          <p:cNvPr id="23" name="Slide Number Placeholder 22"/>
          <p:cNvSpPr>
            <a:spLocks noGrp="1"/>
          </p:cNvSpPr>
          <p:nvPr>
            <p:ph type="sldNum" sz="quarter" idx="4"/>
          </p:nvPr>
        </p:nvSpPr>
        <p:spPr>
          <a:xfrm>
            <a:off x="8593767" y="6236208"/>
            <a:ext cx="527767" cy="621792"/>
          </a:xfrm>
          <a:prstGeom prst="rect">
            <a:avLst/>
          </a:prstGeom>
        </p:spPr>
        <p:txBody>
          <a:bodyPr vert="horz" anchor="b"/>
          <a:lstStyle>
            <a:lvl1pPr algn="r" eaLnBrk="1" latinLnBrk="0" hangingPunct="1">
              <a:defRPr kumimoji="0" sz="1350">
                <a:solidFill>
                  <a:schemeClr val="bg2">
                    <a:lumMod val="25000"/>
                  </a:schemeClr>
                </a:solidFill>
              </a:defRPr>
            </a:lvl1pPr>
          </a:lstStyle>
          <a:p>
            <a:fld id="{401CF334-2D5C-4859-84A6-CA7E6E43FAEB}" type="slidenum">
              <a:rPr lang="en-US" smtClean="0"/>
              <a:pPr/>
              <a:t>‹#›</a:t>
            </a:fld>
            <a:endParaRPr lang="en-US" dirty="0"/>
          </a:p>
        </p:txBody>
      </p:sp>
      <p:sp>
        <p:nvSpPr>
          <p:cNvPr id="13" name="Text Placeholder 12"/>
          <p:cNvSpPr>
            <a:spLocks noGrp="1"/>
          </p:cNvSpPr>
          <p:nvPr>
            <p:ph type="body" idx="1"/>
          </p:nvPr>
        </p:nvSpPr>
        <p:spPr>
          <a:xfrm>
            <a:off x="0" y="1621425"/>
            <a:ext cx="8686800" cy="4953111"/>
          </a:xfrm>
          <a:prstGeom prst="rect">
            <a:avLst/>
          </a:prstGeom>
        </p:spPr>
        <p:txBody>
          <a:bodyPr vert="horz">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Placeholder 21"/>
          <p:cNvSpPr>
            <a:spLocks noGrp="1"/>
          </p:cNvSpPr>
          <p:nvPr>
            <p:ph type="title"/>
          </p:nvPr>
        </p:nvSpPr>
        <p:spPr>
          <a:xfrm>
            <a:off x="-1" y="439769"/>
            <a:ext cx="8686801" cy="1066800"/>
          </a:xfrm>
          <a:prstGeom prst="rect">
            <a:avLst/>
          </a:prstGeom>
        </p:spPr>
        <p:txBody>
          <a:bodyPr vert="horz" anchor="ctr">
            <a:normAutofit/>
          </a:bodyPr>
          <a:lstStyle/>
          <a:p>
            <a:r>
              <a:rPr kumimoji="0" lang="en-US" dirty="0"/>
              <a:t>Click to edit Master title style</a:t>
            </a:r>
          </a:p>
        </p:txBody>
      </p:sp>
      <p:sp>
        <p:nvSpPr>
          <p:cNvPr id="20" name="Rectangle 19">
            <a:extLst>
              <a:ext uri="{FF2B5EF4-FFF2-40B4-BE49-F238E27FC236}">
                <a16:creationId xmlns:a16="http://schemas.microsoft.com/office/drawing/2014/main" id="{0D4006EB-4BFB-4853-8CD8-CC68FBD47001}"/>
              </a:ext>
            </a:extLst>
          </p:cNvPr>
          <p:cNvSpPr/>
          <p:nvPr userDrawn="1"/>
        </p:nvSpPr>
        <p:spPr>
          <a:xfrm flipH="1">
            <a:off x="8724370" y="0"/>
            <a:ext cx="34289" cy="685800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2" name="TextBox 1">
            <a:extLst>
              <a:ext uri="{FF2B5EF4-FFF2-40B4-BE49-F238E27FC236}">
                <a16:creationId xmlns:a16="http://schemas.microsoft.com/office/drawing/2014/main" id="{8AF5958E-30D3-49C2-94FB-5F76ACAF71BA}"/>
              </a:ext>
            </a:extLst>
          </p:cNvPr>
          <p:cNvSpPr txBox="1"/>
          <p:nvPr userDrawn="1"/>
        </p:nvSpPr>
        <p:spPr>
          <a:xfrm>
            <a:off x="8712472" y="6355041"/>
            <a:ext cx="436338" cy="307777"/>
          </a:xfrm>
          <a:prstGeom prst="rect">
            <a:avLst/>
          </a:prstGeom>
          <a:noFill/>
        </p:spPr>
        <p:txBody>
          <a:bodyPr wrap="none" rtlCol="0">
            <a:spAutoFit/>
          </a:bodyPr>
          <a:lstStyle/>
          <a:p>
            <a:r>
              <a:rPr kumimoji="0" lang="en-US" sz="1400" b="0" kern="1200" dirty="0">
                <a:solidFill>
                  <a:schemeClr val="bg2">
                    <a:lumMod val="25000"/>
                  </a:schemeClr>
                </a:solidFill>
                <a:latin typeface="+mn-lt"/>
                <a:ea typeface="+mn-ea"/>
                <a:cs typeface="B Nazanin" panose="00000400000000000000" pitchFamily="2" charset="-78"/>
              </a:rPr>
              <a:t>/65</a:t>
            </a:r>
          </a:p>
        </p:txBody>
      </p:sp>
      <p:sp>
        <p:nvSpPr>
          <p:cNvPr id="12" name="TextBox 11">
            <a:extLst>
              <a:ext uri="{FF2B5EF4-FFF2-40B4-BE49-F238E27FC236}">
                <a16:creationId xmlns:a16="http://schemas.microsoft.com/office/drawing/2014/main" id="{1ACE04C2-2F0A-4492-8306-CDF9C843E34B}"/>
              </a:ext>
            </a:extLst>
          </p:cNvPr>
          <p:cNvSpPr txBox="1"/>
          <p:nvPr userDrawn="1"/>
        </p:nvSpPr>
        <p:spPr>
          <a:xfrm>
            <a:off x="6912876" y="5774"/>
            <a:ext cx="1845783" cy="307777"/>
          </a:xfrm>
          <a:prstGeom prst="rect">
            <a:avLst/>
          </a:prstGeom>
          <a:noFill/>
        </p:spPr>
        <p:txBody>
          <a:bodyPr wrap="square">
            <a:spAutoFit/>
          </a:bodyPr>
          <a:lstStyle/>
          <a:p>
            <a:r>
              <a:rPr lang="en-US" sz="1400" dirty="0">
                <a:solidFill>
                  <a:schemeClr val="accent3">
                    <a:lumMod val="75000"/>
                  </a:schemeClr>
                </a:solidFill>
              </a:rPr>
              <a:t>Dr. A. Taghinezhad</a:t>
            </a:r>
          </a:p>
        </p:txBody>
      </p:sp>
      <p:sp>
        <p:nvSpPr>
          <p:cNvPr id="14" name="TextBox 13">
            <a:extLst>
              <a:ext uri="{FF2B5EF4-FFF2-40B4-BE49-F238E27FC236}">
                <a16:creationId xmlns:a16="http://schemas.microsoft.com/office/drawing/2014/main" id="{168C847B-4390-4893-8327-35A004F12FE5}"/>
              </a:ext>
            </a:extLst>
          </p:cNvPr>
          <p:cNvSpPr txBox="1"/>
          <p:nvPr userDrawn="1"/>
        </p:nvSpPr>
        <p:spPr>
          <a:xfrm>
            <a:off x="385341" y="5304905"/>
            <a:ext cx="8758659" cy="1200329"/>
          </a:xfrm>
          <a:prstGeom prst="rect">
            <a:avLst/>
          </a:prstGeom>
          <a:noFill/>
        </p:spPr>
        <p:txBody>
          <a:bodyPr wrap="square" rtlCol="0">
            <a:prstTxWarp prst="textCircle">
              <a:avLst/>
            </a:prstTxWarp>
            <a:spAutoFit/>
          </a:bodyPr>
          <a:lstStyle/>
          <a:p>
            <a:r>
              <a:rPr lang="en-US" sz="7200" b="0" cap="none" spc="0" dirty="0">
                <a:ln w="0">
                  <a:solidFill>
                    <a:schemeClr val="bg1"/>
                  </a:solidFill>
                </a:ln>
                <a:solidFill>
                  <a:schemeClr val="bg1"/>
                </a:solidFill>
                <a:effectLst>
                  <a:outerShdw blurRad="50800" dist="50800" dir="5400000" algn="ctr" rotWithShape="0">
                    <a:schemeClr val="bg1">
                      <a:lumMod val="95000"/>
                    </a:schemeClr>
                  </a:outerShdw>
                  <a:reflection blurRad="6350" stA="60000" endA="900" endPos="58000" dir="5400000" sy="-100000" algn="bl" rotWithShape="0"/>
                </a:effectLst>
              </a:rPr>
              <a:t>Dr. A. Taghinezhad</a:t>
            </a:r>
          </a:p>
        </p:txBody>
      </p:sp>
    </p:spTree>
    <p:extLst>
      <p:ext uri="{BB962C8B-B14F-4D97-AF65-F5344CB8AC3E}">
        <p14:creationId xmlns:p14="http://schemas.microsoft.com/office/powerpoint/2010/main" val="245701066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rtl="0" eaLnBrk="1" latinLnBrk="0" hangingPunct="1">
        <a:spcBef>
          <a:spcPct val="0"/>
        </a:spcBef>
        <a:buNone/>
        <a:defRPr kumimoji="0" sz="3000" kern="1200">
          <a:solidFill>
            <a:schemeClr val="tx2"/>
          </a:solidFill>
          <a:latin typeface="+mj-lt"/>
          <a:ea typeface="+mj-ea"/>
          <a:cs typeface="+mj-cs"/>
        </a:defRPr>
      </a:lvl1pPr>
    </p:titleStyle>
    <p:bodyStyle>
      <a:lvl1pPr marL="274320" indent="-192024" algn="l" rtl="0" eaLnBrk="1" latinLnBrk="0" hangingPunct="1">
        <a:spcBef>
          <a:spcPts val="225"/>
        </a:spcBef>
        <a:spcAft>
          <a:spcPts val="600"/>
        </a:spcAft>
        <a:buClr>
          <a:schemeClr val="accent3"/>
        </a:buClr>
        <a:buFont typeface="Georgia"/>
        <a:buChar char="•"/>
        <a:defRPr kumimoji="0" sz="2100" kern="1200">
          <a:solidFill>
            <a:schemeClr val="tx2"/>
          </a:solidFill>
          <a:latin typeface="+mn-lt"/>
          <a:ea typeface="+mn-ea"/>
          <a:cs typeface="+mn-cs"/>
        </a:defRPr>
      </a:lvl1pPr>
      <a:lvl2pPr marL="493776" indent="-185166" algn="l" rtl="0" eaLnBrk="1" latinLnBrk="0" hangingPunct="1">
        <a:spcBef>
          <a:spcPts val="225"/>
        </a:spcBef>
        <a:spcAft>
          <a:spcPts val="600"/>
        </a:spcAft>
        <a:buClr>
          <a:schemeClr val="accent2"/>
        </a:buClr>
        <a:buFont typeface="Georgia"/>
        <a:buChar char="▫"/>
        <a:defRPr kumimoji="0" sz="1950" kern="1200">
          <a:solidFill>
            <a:schemeClr val="tx2"/>
          </a:solidFill>
          <a:latin typeface="+mn-lt"/>
          <a:ea typeface="+mn-ea"/>
          <a:cs typeface="+mn-cs"/>
        </a:defRPr>
      </a:lvl2pPr>
      <a:lvl3pPr marL="692658" indent="-164592" algn="l" rtl="0" eaLnBrk="1" latinLnBrk="0" hangingPunct="1">
        <a:spcBef>
          <a:spcPts val="225"/>
        </a:spcBef>
        <a:spcAft>
          <a:spcPts val="600"/>
        </a:spcAft>
        <a:buClr>
          <a:schemeClr val="accent1"/>
        </a:buClr>
        <a:buFont typeface="Wingdings 2" panose="05020102010507070707" pitchFamily="18" charset="2"/>
        <a:buChar char=""/>
        <a:defRPr kumimoji="0" sz="1800" kern="1200">
          <a:solidFill>
            <a:schemeClr val="tx2"/>
          </a:solidFill>
          <a:latin typeface="+mn-lt"/>
          <a:ea typeface="+mn-ea"/>
          <a:cs typeface="+mn-cs"/>
        </a:defRPr>
      </a:lvl3pPr>
      <a:lvl4pPr marL="884682" indent="-150876" algn="l" rtl="0" eaLnBrk="1" latinLnBrk="0" hangingPunct="1">
        <a:spcBef>
          <a:spcPts val="225"/>
        </a:spcBef>
        <a:spcAft>
          <a:spcPts val="600"/>
        </a:spcAft>
        <a:buClr>
          <a:schemeClr val="accent1"/>
        </a:buClr>
        <a:buFont typeface="Wingdings 2" panose="05020102010507070707" pitchFamily="18" charset="2"/>
        <a:buChar char=""/>
        <a:defRPr kumimoji="0" sz="1650" kern="1200">
          <a:solidFill>
            <a:schemeClr val="tx2"/>
          </a:solidFill>
          <a:latin typeface="+mn-lt"/>
          <a:ea typeface="+mn-ea"/>
          <a:cs typeface="+mn-cs"/>
        </a:defRPr>
      </a:lvl4pPr>
      <a:lvl5pPr marL="1042416" indent="-137160" algn="l" rtl="0" eaLnBrk="1" latinLnBrk="0" hangingPunct="1">
        <a:spcBef>
          <a:spcPts val="225"/>
        </a:spcBef>
        <a:spcAft>
          <a:spcPts val="600"/>
        </a:spcAft>
        <a:buClr>
          <a:schemeClr val="accent1"/>
        </a:buClr>
        <a:buFont typeface="Wingdings 2" panose="05020102010507070707" pitchFamily="18" charset="2"/>
        <a:buChar char=""/>
        <a:defRPr kumimoji="0" sz="1500" kern="1200">
          <a:solidFill>
            <a:schemeClr val="tx2"/>
          </a:solidFill>
          <a:latin typeface="+mn-lt"/>
          <a:ea typeface="+mn-ea"/>
          <a:cs typeface="+mn-cs"/>
        </a:defRPr>
      </a:lvl5pPr>
      <a:lvl6pPr marL="1207008" indent="-137160" algn="l" rtl="0" eaLnBrk="1" latinLnBrk="0" hangingPunct="1">
        <a:spcBef>
          <a:spcPts val="225"/>
        </a:spcBef>
        <a:buClr>
          <a:schemeClr val="accent1"/>
        </a:buClr>
        <a:buFont typeface="Wingdings 2" panose="05020102010507070707" pitchFamily="18" charset="2"/>
        <a:buChar char=""/>
        <a:defRPr kumimoji="0" sz="1350" kern="1200">
          <a:solidFill>
            <a:schemeClr val="tx2"/>
          </a:solidFill>
          <a:latin typeface="+mn-lt"/>
          <a:ea typeface="+mn-ea"/>
          <a:cs typeface="+mn-cs"/>
        </a:defRPr>
      </a:lvl6pPr>
      <a:lvl7pPr marL="1371600" indent="-137160" algn="l" rtl="0" eaLnBrk="1" latinLnBrk="0" hangingPunct="1">
        <a:spcBef>
          <a:spcPts val="225"/>
        </a:spcBef>
        <a:buClr>
          <a:schemeClr val="accent1"/>
        </a:buClr>
        <a:buFont typeface="Wingdings 2" panose="05020102010507070707" pitchFamily="18" charset="2"/>
        <a:buChar char=""/>
        <a:defRPr kumimoji="0" sz="1200" kern="1200">
          <a:solidFill>
            <a:schemeClr val="tx2"/>
          </a:solidFill>
          <a:latin typeface="+mn-lt"/>
          <a:ea typeface="+mn-ea"/>
          <a:cs typeface="+mn-cs"/>
        </a:defRPr>
      </a:lvl7pPr>
      <a:lvl8pPr marL="1522476" indent="-137160" algn="l" rtl="0" eaLnBrk="1" latinLnBrk="0" hangingPunct="1">
        <a:spcBef>
          <a:spcPts val="225"/>
        </a:spcBef>
        <a:buClr>
          <a:schemeClr val="accent1"/>
        </a:buClr>
        <a:buFont typeface="Wingdings 2" panose="05020102010507070707" pitchFamily="18" charset="2"/>
        <a:buChar char=""/>
        <a:defRPr kumimoji="0" sz="1125" kern="1200">
          <a:solidFill>
            <a:schemeClr val="tx2"/>
          </a:solidFill>
          <a:latin typeface="+mn-lt"/>
          <a:ea typeface="+mn-ea"/>
          <a:cs typeface="+mn-cs"/>
        </a:defRPr>
      </a:lvl8pPr>
      <a:lvl9pPr marL="1680210" indent="-137160" algn="l" rtl="0" eaLnBrk="1" latinLnBrk="0" hangingPunct="1">
        <a:spcBef>
          <a:spcPts val="225"/>
        </a:spcBef>
        <a:buClr>
          <a:schemeClr val="accent1"/>
        </a:buClr>
        <a:buFont typeface="Wingdings 2" panose="05020102010507070707" pitchFamily="18" charset="2"/>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p15:clr>
            <a:srgbClr val="F26B43"/>
          </p15:clr>
        </p15:guide>
        <p15:guide id="1" pos="2880">
          <p15:clr>
            <a:srgbClr val="F26B43"/>
          </p15:clr>
        </p15:guide>
        <p15:guide id="2" orient="horz" pos="415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d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2.pd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973D278-956A-2946-9CE2-9D3773855556}" type="slidenum">
              <a:rPr lang="en-US" smtClean="0"/>
              <a:pPr>
                <a:defRPr/>
              </a:pPr>
              <a:t>1</a:t>
            </a:fld>
            <a:endParaRPr lang="en-US"/>
          </a:p>
        </p:txBody>
      </p:sp>
      <p:sp>
        <p:nvSpPr>
          <p:cNvPr id="3" name="Subtitle 2"/>
          <p:cNvSpPr>
            <a:spLocks noGrp="1"/>
          </p:cNvSpPr>
          <p:nvPr>
            <p:ph type="subTitle" idx="1"/>
          </p:nvPr>
        </p:nvSpPr>
        <p:spPr/>
        <p:txBody>
          <a:bodyPr/>
          <a:lstStyle/>
          <a:p>
            <a:pPr fontAlgn="auto">
              <a:spcAft>
                <a:spcPts val="0"/>
              </a:spcAft>
              <a:buFont typeface="Arial"/>
              <a:buNone/>
              <a:defRPr/>
            </a:pPr>
            <a:endParaRPr lang="en-US" dirty="0">
              <a:ea typeface="+mn-ea"/>
              <a:cs typeface="+mn-cs"/>
            </a:endParaRPr>
          </a:p>
        </p:txBody>
      </p:sp>
      <p:sp>
        <p:nvSpPr>
          <p:cNvPr id="13314" name="Title 1"/>
          <p:cNvSpPr>
            <a:spLocks noGrp="1"/>
          </p:cNvSpPr>
          <p:nvPr>
            <p:ph type="ctrTitle"/>
          </p:nvPr>
        </p:nvSpPr>
        <p:spPr/>
        <p:txBody>
          <a:bodyPr>
            <a:normAutofit/>
          </a:bodyPr>
          <a:lstStyle/>
          <a:p>
            <a:r>
              <a:rPr lang="fa-IR" sz="4000" dirty="0">
                <a:cs typeface="B Nazanin" panose="00000400000000000000" pitchFamily="2" charset="-78"/>
              </a:rPr>
              <a:t>توسعه نرم افزار چابک</a:t>
            </a:r>
            <a:endParaRPr lang="en-US" sz="4000" dirty="0">
              <a:cs typeface="B Nazanin" panose="00000400000000000000" pitchFamily="2" charset="-78"/>
            </a:endParaRPr>
          </a:p>
        </p:txBody>
      </p:sp>
      <p:sp>
        <p:nvSpPr>
          <p:cNvPr id="5" name="Footer Placeholder 4"/>
          <p:cNvSpPr>
            <a:spLocks noGrp="1"/>
          </p:cNvSpPr>
          <p:nvPr>
            <p:ph type="ftr" sz="quarter" idx="4294967295"/>
          </p:nvPr>
        </p:nvSpPr>
        <p:spPr>
          <a:xfrm>
            <a:off x="0" y="6356350"/>
            <a:ext cx="2895600" cy="365125"/>
          </a:xfrm>
        </p:spPr>
        <p:txBody>
          <a:bodyPr/>
          <a:lstStyle/>
          <a:p>
            <a:pPr>
              <a:defRPr/>
            </a:pPr>
            <a:r>
              <a:rPr lang="en-US"/>
              <a:t>Chapter 3 Agile software development</a:t>
            </a:r>
          </a:p>
        </p:txBody>
      </p:sp>
      <p:pic>
        <p:nvPicPr>
          <p:cNvPr id="6" name="Picture 5">
            <a:extLst>
              <a:ext uri="{FF2B5EF4-FFF2-40B4-BE49-F238E27FC236}">
                <a16:creationId xmlns:a16="http://schemas.microsoft.com/office/drawing/2014/main" id="{AB5B0663-95CF-4B5C-BF50-CF922732A522}"/>
              </a:ext>
            </a:extLst>
          </p:cNvPr>
          <p:cNvPicPr>
            <a:picLocks noChangeAspect="1"/>
          </p:cNvPicPr>
          <p:nvPr/>
        </p:nvPicPr>
        <p:blipFill>
          <a:blip r:embed="rId2"/>
          <a:stretch>
            <a:fillRect/>
          </a:stretch>
        </p:blipFill>
        <p:spPr>
          <a:xfrm>
            <a:off x="2708848" y="4173850"/>
            <a:ext cx="1863152" cy="18631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10</a:t>
            </a:fld>
            <a:endParaRPr lang="en-US"/>
          </a:p>
        </p:txBody>
      </p:sp>
      <p:sp>
        <p:nvSpPr>
          <p:cNvPr id="3" name="Content Placeholder 2"/>
          <p:cNvSpPr>
            <a:spLocks noGrp="1"/>
          </p:cNvSpPr>
          <p:nvPr>
            <p:ph idx="1"/>
          </p:nvPr>
        </p:nvSpPr>
        <p:spPr>
          <a:xfrm>
            <a:off x="195943" y="1642636"/>
            <a:ext cx="8490857" cy="5000362"/>
          </a:xfrm>
        </p:spPr>
        <p:txBody>
          <a:bodyPr>
            <a:normAutofit/>
          </a:bodyPr>
          <a:lstStyle/>
          <a:p>
            <a:pPr algn="r" rtl="1"/>
            <a:r>
              <a:rPr lang="fa-IR" sz="3600" b="1" i="0" dirty="0">
                <a:solidFill>
                  <a:srgbClr val="1F1F1F"/>
                </a:solidFill>
                <a:effectLst/>
                <a:latin typeface="Google Sans"/>
              </a:rPr>
              <a:t>مسائل کلیدی در نگهداری نرم افزار با روش چابک:</a:t>
            </a:r>
            <a:endParaRPr lang="fa-IR" sz="3600" b="0" i="0" dirty="0">
              <a:solidFill>
                <a:srgbClr val="1F1F1F"/>
              </a:solidFill>
              <a:effectLst/>
              <a:latin typeface="Google Sans"/>
            </a:endParaRPr>
          </a:p>
          <a:p>
            <a:pPr lvl="1">
              <a:buFont typeface="Arial" panose="020B0604020202020204" pitchFamily="34" charset="0"/>
              <a:buChar char="•"/>
            </a:pPr>
            <a:r>
              <a:rPr lang="fa-IR" sz="3200" b="0" i="0" dirty="0">
                <a:solidFill>
                  <a:srgbClr val="1F1F1F"/>
                </a:solidFill>
                <a:effectLst/>
                <a:latin typeface="Google Sans"/>
              </a:rPr>
              <a:t>با توجه به تأکید بر به حداقل رساندن مستندات رسمی در فرآیند توسعه، آیا سیستم هایی که با استفاده از رویکرد چابک توسعه یافته اند، </a:t>
            </a:r>
            <a:r>
              <a:rPr lang="fa-IR" sz="3200" b="1" i="0" dirty="0">
                <a:solidFill>
                  <a:srgbClr val="1F1F1F"/>
                </a:solidFill>
                <a:effectLst/>
                <a:latin typeface="Google Sans"/>
              </a:rPr>
              <a:t>قابل نگهداری هستند</a:t>
            </a:r>
            <a:r>
              <a:rPr lang="fa-IR" sz="3200" b="0" i="0" dirty="0">
                <a:solidFill>
                  <a:srgbClr val="1F1F1F"/>
                </a:solidFill>
                <a:effectLst/>
                <a:latin typeface="Google Sans"/>
              </a:rPr>
              <a:t>؟</a:t>
            </a:r>
          </a:p>
          <a:p>
            <a:pPr lvl="1">
              <a:buFont typeface="Arial" panose="020B0604020202020204" pitchFamily="34" charset="0"/>
              <a:buChar char="•"/>
            </a:pPr>
            <a:r>
              <a:rPr lang="fa-IR" sz="3200" b="0" i="0" dirty="0">
                <a:solidFill>
                  <a:srgbClr val="1F1F1F"/>
                </a:solidFill>
                <a:effectLst/>
                <a:latin typeface="Google Sans"/>
              </a:rPr>
              <a:t>آیا می توان از روش های چابک برای تکامل یک سیستم در پاسخ به درخواست های تغییر مشتری استفاده کرد؟</a:t>
            </a:r>
          </a:p>
          <a:p>
            <a:pPr lvl="1">
              <a:buFont typeface="Arial" panose="020B0604020202020204" pitchFamily="34" charset="0"/>
              <a:buChar char="•"/>
            </a:pPr>
            <a:r>
              <a:rPr lang="fa-IR" sz="3200" b="0" i="0" dirty="0">
                <a:solidFill>
                  <a:srgbClr val="1F1F1F"/>
                </a:solidFill>
                <a:effectLst/>
                <a:latin typeface="Google Sans"/>
              </a:rPr>
              <a:t>در صورتی که تیم توسعه اولیه قابل نگهداری نباشد، ممکن است مشکلاتی ایجاد شود.</a:t>
            </a:r>
          </a:p>
        </p:txBody>
      </p:sp>
      <p:sp>
        <p:nvSpPr>
          <p:cNvPr id="2" name="Title 1"/>
          <p:cNvSpPr>
            <a:spLocks noGrp="1"/>
          </p:cNvSpPr>
          <p:nvPr>
            <p:ph type="title"/>
          </p:nvPr>
        </p:nvSpPr>
        <p:spPr/>
        <p:txBody>
          <a:bodyPr/>
          <a:lstStyle/>
          <a:p>
            <a:r>
              <a:rPr lang="fa-IR" dirty="0"/>
              <a:t>نگهداری نرم افزار و روش های چابک</a:t>
            </a:r>
            <a:endParaRPr lang="en-US" dirty="0"/>
          </a:p>
        </p:txBody>
      </p:sp>
    </p:spTree>
    <p:extLst>
      <p:ext uri="{BB962C8B-B14F-4D97-AF65-F5344CB8AC3E}">
        <p14:creationId xmlns:p14="http://schemas.microsoft.com/office/powerpoint/2010/main" val="394520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0229C0-DDF6-4D90-97E0-7767D4B525BA}"/>
              </a:ext>
            </a:extLst>
          </p:cNvPr>
          <p:cNvSpPr>
            <a:spLocks noGrp="1"/>
          </p:cNvSpPr>
          <p:nvPr>
            <p:ph type="sldNum" sz="quarter" idx="12"/>
          </p:nvPr>
        </p:nvSpPr>
        <p:spPr/>
        <p:txBody>
          <a:bodyPr/>
          <a:lstStyle/>
          <a:p>
            <a:fld id="{401CF334-2D5C-4859-84A6-CA7E6E43FAEB}" type="slidenum">
              <a:rPr lang="en-US" smtClean="0"/>
              <a:pPr/>
              <a:t>11</a:t>
            </a:fld>
            <a:endParaRPr lang="en-US" dirty="0"/>
          </a:p>
        </p:txBody>
      </p:sp>
      <p:sp>
        <p:nvSpPr>
          <p:cNvPr id="3" name="Content Placeholder 2">
            <a:extLst>
              <a:ext uri="{FF2B5EF4-FFF2-40B4-BE49-F238E27FC236}">
                <a16:creationId xmlns:a16="http://schemas.microsoft.com/office/drawing/2014/main" id="{7BAE3F84-F146-49EC-8C9E-D09F28A203C0}"/>
              </a:ext>
            </a:extLst>
          </p:cNvPr>
          <p:cNvSpPr>
            <a:spLocks noGrp="1"/>
          </p:cNvSpPr>
          <p:nvPr>
            <p:ph idx="1"/>
          </p:nvPr>
        </p:nvSpPr>
        <p:spPr/>
        <p:txBody>
          <a:bodyPr/>
          <a:lstStyle/>
          <a:p>
            <a:endParaRPr lang="en-US"/>
          </a:p>
        </p:txBody>
      </p:sp>
      <p:sp>
        <p:nvSpPr>
          <p:cNvPr id="4" name="Title 3">
            <a:extLst>
              <a:ext uri="{FF2B5EF4-FFF2-40B4-BE49-F238E27FC236}">
                <a16:creationId xmlns:a16="http://schemas.microsoft.com/office/drawing/2014/main" id="{AB669782-DED1-4DA8-8D09-04B5CF488009}"/>
              </a:ext>
            </a:extLst>
          </p:cNvPr>
          <p:cNvSpPr>
            <a:spLocks noGrp="1"/>
          </p:cNvSpPr>
          <p:nvPr>
            <p:ph type="title"/>
          </p:nvPr>
        </p:nvSpPr>
        <p:spPr/>
        <p:txBody>
          <a:bodyPr/>
          <a:lstStyle/>
          <a:p>
            <a:r>
              <a:rPr lang="fa-IR" dirty="0"/>
              <a:t>توسعه مبتنی بر برنامه در مقابل توسعه چابک</a:t>
            </a:r>
            <a:endParaRPr lang="en-US" dirty="0"/>
          </a:p>
        </p:txBody>
      </p:sp>
      <p:pic>
        <p:nvPicPr>
          <p:cNvPr id="6" name="Picture 5">
            <a:extLst>
              <a:ext uri="{FF2B5EF4-FFF2-40B4-BE49-F238E27FC236}">
                <a16:creationId xmlns:a16="http://schemas.microsoft.com/office/drawing/2014/main" id="{B76E4900-B92C-42A8-9D0C-C46C75CD0E00}"/>
              </a:ext>
            </a:extLst>
          </p:cNvPr>
          <p:cNvPicPr>
            <a:picLocks noChangeAspect="1"/>
          </p:cNvPicPr>
          <p:nvPr/>
        </p:nvPicPr>
        <p:blipFill>
          <a:blip r:embed="rId3"/>
          <a:stretch>
            <a:fillRect/>
          </a:stretch>
        </p:blipFill>
        <p:spPr>
          <a:xfrm>
            <a:off x="200760" y="1861073"/>
            <a:ext cx="8285278" cy="4212695"/>
          </a:xfrm>
          <a:prstGeom prst="rect">
            <a:avLst/>
          </a:prstGeom>
        </p:spPr>
      </p:pic>
    </p:spTree>
    <p:extLst>
      <p:ext uri="{BB962C8B-B14F-4D97-AF65-F5344CB8AC3E}">
        <p14:creationId xmlns:p14="http://schemas.microsoft.com/office/powerpoint/2010/main" val="3680268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12</a:t>
            </a:fld>
            <a:endParaRPr lang="en-US"/>
          </a:p>
        </p:txBody>
      </p:sp>
      <p:sp>
        <p:nvSpPr>
          <p:cNvPr id="3" name="Content Placeholder 2"/>
          <p:cNvSpPr>
            <a:spLocks noGrp="1"/>
          </p:cNvSpPr>
          <p:nvPr>
            <p:ph idx="1"/>
          </p:nvPr>
        </p:nvSpPr>
        <p:spPr>
          <a:xfrm>
            <a:off x="0" y="1608392"/>
            <a:ext cx="8686800" cy="5249608"/>
          </a:xfrm>
        </p:spPr>
        <p:txBody>
          <a:bodyPr>
            <a:normAutofit fontScale="92500" lnSpcReduction="10000"/>
          </a:bodyPr>
          <a:lstStyle/>
          <a:p>
            <a:pPr algn="r" rtl="1">
              <a:buFont typeface="Arial" panose="020B0604020202020204" pitchFamily="34" charset="0"/>
              <a:buChar char="•"/>
            </a:pPr>
            <a:r>
              <a:rPr lang="fa-IR" sz="3200" b="0" i="0" dirty="0">
                <a:solidFill>
                  <a:srgbClr val="1F1F1F"/>
                </a:solidFill>
                <a:effectLst/>
                <a:latin typeface="Google Sans"/>
              </a:rPr>
              <a:t>توسعه مبتنی بر برنامه: </a:t>
            </a:r>
          </a:p>
          <a:p>
            <a:pPr lvl="1">
              <a:buFont typeface="Arial" panose="020B0604020202020204" pitchFamily="34" charset="0"/>
              <a:buChar char="•"/>
            </a:pPr>
            <a:r>
              <a:rPr lang="fa-IR" sz="2800" b="1" i="0" dirty="0">
                <a:solidFill>
                  <a:srgbClr val="1F1F1F"/>
                </a:solidFill>
                <a:effectLst/>
                <a:latin typeface="Google Sans"/>
              </a:rPr>
              <a:t>رویکرد مبتنی بر برنامه</a:t>
            </a:r>
            <a:r>
              <a:rPr lang="fa-IR" sz="2800" b="0" i="0" dirty="0">
                <a:solidFill>
                  <a:srgbClr val="1F1F1F"/>
                </a:solidFill>
                <a:effectLst/>
                <a:latin typeface="Google Sans"/>
              </a:rPr>
              <a:t> در مهندسی نرم افزار بر اساس </a:t>
            </a:r>
            <a:r>
              <a:rPr lang="fa-IR" sz="2800" b="1" i="0" dirty="0">
                <a:solidFill>
                  <a:srgbClr val="1F1F1F"/>
                </a:solidFill>
                <a:effectLst/>
                <a:latin typeface="Google Sans"/>
              </a:rPr>
              <a:t>مراحل توسعه جداگانه با خروجی هایی ا</a:t>
            </a:r>
            <a:r>
              <a:rPr lang="fa-IR" sz="2800" b="0" i="0" dirty="0">
                <a:solidFill>
                  <a:srgbClr val="1F1F1F"/>
                </a:solidFill>
                <a:effectLst/>
                <a:latin typeface="Google Sans"/>
              </a:rPr>
              <a:t>ست که باید در هر </a:t>
            </a:r>
            <a:r>
              <a:rPr lang="fa-IR" sz="2800" b="1" i="0" dirty="0">
                <a:solidFill>
                  <a:srgbClr val="1F1F1F"/>
                </a:solidFill>
                <a:effectLst/>
                <a:latin typeface="Google Sans"/>
              </a:rPr>
              <a:t>یک از این مراحل از پیش برنامه‌ریزی </a:t>
            </a:r>
            <a:r>
              <a:rPr lang="fa-IR" sz="2800" b="0" i="0" dirty="0">
                <a:solidFill>
                  <a:srgbClr val="1F1F1F"/>
                </a:solidFill>
                <a:effectLst/>
                <a:latin typeface="Google Sans"/>
              </a:rPr>
              <a:t>شود.</a:t>
            </a:r>
          </a:p>
          <a:p>
            <a:pPr lvl="1">
              <a:buFont typeface="Arial" panose="020B0604020202020204" pitchFamily="34" charset="0"/>
              <a:buChar char="•"/>
            </a:pPr>
            <a:r>
              <a:rPr lang="fa-IR" sz="2800" b="0" i="0" dirty="0">
                <a:solidFill>
                  <a:srgbClr val="1F1F1F"/>
                </a:solidFill>
                <a:effectLst/>
                <a:latin typeface="Google Sans"/>
              </a:rPr>
              <a:t>لزوماً مدل </a:t>
            </a:r>
            <a:r>
              <a:rPr lang="fa-IR" sz="2800" i="0" dirty="0">
                <a:solidFill>
                  <a:srgbClr val="1F1F1F"/>
                </a:solidFill>
                <a:effectLst/>
                <a:latin typeface="Google Sans"/>
              </a:rPr>
              <a:t>آبشاری نیست </a:t>
            </a:r>
            <a:r>
              <a:rPr lang="fa-IR" sz="2800" b="0" i="0" dirty="0">
                <a:solidFill>
                  <a:srgbClr val="1F1F1F"/>
                </a:solidFill>
                <a:effectLst/>
                <a:latin typeface="Google Sans"/>
              </a:rPr>
              <a:t>- توسعه افزایشی مبتنی بر برنامه امکان پذیر است.</a:t>
            </a:r>
          </a:p>
          <a:p>
            <a:pPr lvl="1">
              <a:buFont typeface="Arial" panose="020B0604020202020204" pitchFamily="34" charset="0"/>
              <a:buChar char="•"/>
            </a:pPr>
            <a:r>
              <a:rPr lang="fa-IR" sz="2800" b="1" i="0" dirty="0">
                <a:solidFill>
                  <a:srgbClr val="1F1F1F"/>
                </a:solidFill>
                <a:effectLst/>
                <a:latin typeface="Google Sans"/>
              </a:rPr>
              <a:t>تکرار در درون فعالیت ها رخ می دهد.</a:t>
            </a:r>
            <a:endParaRPr lang="en-US" sz="2800" b="1" i="0" dirty="0">
              <a:solidFill>
                <a:srgbClr val="1F1F1F"/>
              </a:solidFill>
              <a:effectLst/>
              <a:latin typeface="Google Sans"/>
            </a:endParaRPr>
          </a:p>
          <a:p>
            <a:pPr lvl="1">
              <a:buFont typeface="Arial" panose="020B0604020202020204" pitchFamily="34" charset="0"/>
              <a:buChar char="•"/>
            </a:pPr>
            <a:r>
              <a:rPr lang="fa-IR" sz="2800" b="1" i="0" dirty="0">
                <a:solidFill>
                  <a:srgbClr val="1F1F1F"/>
                </a:solidFill>
                <a:effectLst/>
                <a:latin typeface="Google Sans"/>
              </a:rPr>
              <a:t>ویژگی‌ها</a:t>
            </a:r>
            <a:r>
              <a:rPr lang="fa-IR" sz="2800" i="0" dirty="0">
                <a:solidFill>
                  <a:srgbClr val="1F1F1F"/>
                </a:solidFill>
                <a:effectLst/>
                <a:latin typeface="Google Sans"/>
              </a:rPr>
              <a:t>:۱)‌هر مرحله قبل از شروع مرحله بعد باید تکمیل شود،۲) مستند‌سازی گسترده،۳) مشارکت محدود مشتری،۴) فرآیند مستقل مدیریت تغییرات</a:t>
            </a:r>
          </a:p>
          <a:p>
            <a:pPr algn="r" rtl="1">
              <a:buFont typeface="Arial" panose="020B0604020202020204" pitchFamily="34" charset="0"/>
              <a:buChar char="•"/>
            </a:pPr>
            <a:r>
              <a:rPr lang="fa-IR" sz="3200" b="0" i="0" dirty="0">
                <a:solidFill>
                  <a:srgbClr val="1F1F1F"/>
                </a:solidFill>
                <a:effectLst/>
                <a:latin typeface="Google Sans"/>
              </a:rPr>
              <a:t>توسعه چابک:</a:t>
            </a:r>
          </a:p>
          <a:p>
            <a:pPr lvl="1">
              <a:buFont typeface="Arial" panose="020B0604020202020204" pitchFamily="34" charset="0"/>
              <a:buChar char="•"/>
            </a:pPr>
            <a:r>
              <a:rPr lang="fa-IR" sz="2800" b="0" i="0" dirty="0">
                <a:solidFill>
                  <a:srgbClr val="1F1F1F"/>
                </a:solidFill>
                <a:effectLst/>
                <a:latin typeface="Google Sans"/>
              </a:rPr>
              <a:t>مشخصات</a:t>
            </a:r>
            <a:r>
              <a:rPr lang="fa-IR" sz="2800" b="1" i="0" dirty="0">
                <a:solidFill>
                  <a:srgbClr val="1F1F1F"/>
                </a:solidFill>
                <a:effectLst/>
                <a:latin typeface="Google Sans"/>
              </a:rPr>
              <a:t>، طراحی، پیاده سازی و تست در هم آمیخته می شوند </a:t>
            </a:r>
            <a:r>
              <a:rPr lang="fa-IR" sz="2800" b="0" i="0" dirty="0">
                <a:solidFill>
                  <a:srgbClr val="1F1F1F"/>
                </a:solidFill>
                <a:effectLst/>
                <a:latin typeface="Google Sans"/>
              </a:rPr>
              <a:t>و </a:t>
            </a:r>
            <a:r>
              <a:rPr lang="fa-IR" sz="2800" b="1" i="0" dirty="0">
                <a:solidFill>
                  <a:srgbClr val="1F1F1F"/>
                </a:solidFill>
                <a:effectLst/>
                <a:latin typeface="Google Sans"/>
              </a:rPr>
              <a:t>خروجی های فرآیند توسعه از طریق مذاکره </a:t>
            </a:r>
            <a:r>
              <a:rPr lang="fa-IR" sz="2800" b="0" i="0" dirty="0">
                <a:solidFill>
                  <a:srgbClr val="1F1F1F"/>
                </a:solidFill>
                <a:effectLst/>
                <a:latin typeface="Google Sans"/>
              </a:rPr>
              <a:t>در طول فرآیند توسعه نرم افزار تصمیم گیری می شوند.</a:t>
            </a:r>
          </a:p>
        </p:txBody>
      </p:sp>
      <p:sp>
        <p:nvSpPr>
          <p:cNvPr id="2" name="Title 1"/>
          <p:cNvSpPr>
            <a:spLocks noGrp="1"/>
          </p:cNvSpPr>
          <p:nvPr>
            <p:ph type="title"/>
          </p:nvPr>
        </p:nvSpPr>
        <p:spPr/>
        <p:txBody>
          <a:bodyPr/>
          <a:lstStyle/>
          <a:p>
            <a:pPr algn="r" rtl="1"/>
            <a:r>
              <a:rPr lang="fa-IR" sz="3200" b="1" i="0" dirty="0">
                <a:solidFill>
                  <a:srgbClr val="1F1F1F"/>
                </a:solidFill>
                <a:effectLst/>
                <a:latin typeface="Google Sans"/>
              </a:rPr>
              <a:t>توسعه مبتنی بر برنامه در مقابل توسعه چابک:</a:t>
            </a:r>
            <a:endParaRPr lang="fa-IR" sz="3200" b="0" i="0" dirty="0">
              <a:solidFill>
                <a:srgbClr val="1F1F1F"/>
              </a:solidFill>
              <a:effectLst/>
              <a:latin typeface="Google Sans"/>
            </a:endParaRPr>
          </a:p>
        </p:txBody>
      </p:sp>
    </p:spTree>
    <p:extLst>
      <p:ext uri="{BB962C8B-B14F-4D97-AF65-F5344CB8AC3E}">
        <p14:creationId xmlns:p14="http://schemas.microsoft.com/office/powerpoint/2010/main" val="179954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13</a:t>
            </a:fld>
            <a:endParaRPr lang="en-US"/>
          </a:p>
        </p:txBody>
      </p:sp>
      <p:sp>
        <p:nvSpPr>
          <p:cNvPr id="3" name="Content Placeholder 2"/>
          <p:cNvSpPr>
            <a:spLocks noGrp="1"/>
          </p:cNvSpPr>
          <p:nvPr>
            <p:ph idx="1"/>
          </p:nvPr>
        </p:nvSpPr>
        <p:spPr>
          <a:xfrm>
            <a:off x="1" y="1608392"/>
            <a:ext cx="8686800" cy="5249608"/>
          </a:xfrm>
        </p:spPr>
        <p:txBody>
          <a:bodyPr>
            <a:normAutofit/>
          </a:bodyPr>
          <a:lstStyle/>
          <a:p>
            <a:pPr marL="0" marR="0" lvl="0" indent="0" algn="r" rtl="1">
              <a:buNone/>
              <a:tabLst>
                <a:tab pos="457200" algn="l"/>
              </a:tabLst>
            </a:pP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مثال مدل آبشاری</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800" b="1" dirty="0">
                <a:effectLst/>
                <a:latin typeface="Calibri" panose="020F0502020204030204" pitchFamily="34" charset="0"/>
                <a:ea typeface="Calibri" panose="020F0502020204030204" pitchFamily="34" charset="0"/>
                <a:cs typeface="B Nazanin" panose="00000400000000000000" pitchFamily="2" charset="-78"/>
              </a:rPr>
              <a:t>پروژه</a:t>
            </a:r>
            <a:r>
              <a:rPr lang="en-US" sz="1800" dirty="0">
                <a:effectLst/>
                <a:latin typeface="Calibri" panose="020F0502020204030204" pitchFamily="34" charset="0"/>
                <a:ea typeface="Calibri" panose="020F0502020204030204" pitchFamily="34" charset="0"/>
                <a:cs typeface="B Nazanin" panose="00000400000000000000" pitchFamily="2" charset="-78"/>
              </a:rPr>
              <a:t>: </a:t>
            </a:r>
            <a:r>
              <a:rPr lang="ar-SA" sz="1800" dirty="0">
                <a:effectLst/>
                <a:latin typeface="Calibri" panose="020F0502020204030204" pitchFamily="34" charset="0"/>
                <a:ea typeface="Calibri" panose="020F0502020204030204" pitchFamily="34" charset="0"/>
                <a:cs typeface="B Nazanin" panose="00000400000000000000" pitchFamily="2" charset="-78"/>
              </a:rPr>
              <a:t>توسعه یک سیستم حقوق و دستمزد برای یک سازمان بزرگ</a:t>
            </a:r>
            <a:r>
              <a:rPr lang="en-US" sz="1800" dirty="0">
                <a:effectLst/>
                <a:latin typeface="Calibri" panose="020F0502020204030204" pitchFamily="34" charset="0"/>
                <a:ea typeface="Calibri" panose="020F0502020204030204" pitchFamily="34" charset="0"/>
                <a:cs typeface="B Nazanin" panose="00000400000000000000" pitchFamily="2" charset="-78"/>
              </a:rPr>
              <a:t>.</a:t>
            </a:r>
            <a:r>
              <a:rPr lang="ar-SA" sz="1800" b="1" dirty="0">
                <a:effectLst/>
                <a:latin typeface="Calibri" panose="020F0502020204030204" pitchFamily="34" charset="0"/>
                <a:ea typeface="Calibri" panose="020F0502020204030204" pitchFamily="34" charset="0"/>
                <a:cs typeface="B Nazanin" panose="00000400000000000000" pitchFamily="2" charset="-78"/>
              </a:rPr>
              <a:t> نتیجه</a:t>
            </a:r>
            <a:r>
              <a:rPr lang="en-US" sz="1800" dirty="0">
                <a:effectLst/>
                <a:latin typeface="Calibri" panose="020F0502020204030204" pitchFamily="34" charset="0"/>
                <a:ea typeface="Calibri" panose="020F0502020204030204" pitchFamily="34" charset="0"/>
                <a:cs typeface="B Nazanin" panose="00000400000000000000" pitchFamily="2" charset="-78"/>
              </a:rPr>
              <a:t>: </a:t>
            </a:r>
            <a:r>
              <a:rPr lang="ar-SA" sz="1800" dirty="0">
                <a:effectLst/>
                <a:latin typeface="Calibri" panose="020F0502020204030204" pitchFamily="34" charset="0"/>
                <a:ea typeface="Calibri" panose="020F0502020204030204" pitchFamily="34" charset="0"/>
                <a:cs typeface="B Nazanin" panose="00000400000000000000" pitchFamily="2" charset="-78"/>
              </a:rPr>
              <a:t>محصول نهایی پس از تکمیل همه مراحل تحویل داده می‌شود و امکان تغییرات در طول مسیر محدود است</a:t>
            </a:r>
            <a:r>
              <a:rPr lang="en-US" sz="1800" dirty="0">
                <a:effectLst/>
                <a:latin typeface="Calibri" panose="020F0502020204030204" pitchFamily="34" charset="0"/>
                <a:ea typeface="Calibri" panose="020F0502020204030204" pitchFamily="34"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800" b="1" dirty="0">
                <a:effectLst/>
                <a:latin typeface="Calibri" panose="020F0502020204030204" pitchFamily="34" charset="0"/>
                <a:ea typeface="Calibri" panose="020F0502020204030204" pitchFamily="34" charset="0"/>
                <a:cs typeface="B Nazanin" panose="00000400000000000000" pitchFamily="2" charset="-78"/>
              </a:rPr>
              <a:t>فرآیند</a:t>
            </a:r>
            <a:r>
              <a:rPr lang="en-US" sz="1800" dirty="0">
                <a:effectLst/>
                <a:latin typeface="Calibri" panose="020F0502020204030204" pitchFamily="34" charset="0"/>
                <a:ea typeface="Calibri" panose="020F0502020204030204" pitchFamily="34" charset="0"/>
                <a:cs typeface="B Nazanin" panose="00000400000000000000" pitchFamily="2" charset="-78"/>
              </a:rPr>
              <a:t>:</a:t>
            </a:r>
            <a:r>
              <a:rPr lang="fa-IR" sz="1800" dirty="0">
                <a:effectLst/>
                <a:latin typeface="Calibri" panose="020F0502020204030204" pitchFamily="34" charset="0"/>
                <a:ea typeface="Calibri" panose="020F0502020204030204" pitchFamily="34" charset="0"/>
                <a:cs typeface="B Nazanin" panose="00000400000000000000" pitchFamily="2" charset="-78"/>
              </a:rPr>
              <a:t> </a:t>
            </a:r>
            <a:r>
              <a:rPr lang="ar-SA" sz="1800" b="1" dirty="0">
                <a:effectLst/>
                <a:latin typeface="Calibri" panose="020F0502020204030204" pitchFamily="34" charset="0"/>
                <a:ea typeface="Calibri" panose="020F0502020204030204" pitchFamily="34" charset="0"/>
                <a:cs typeface="B Nazanin" panose="00000400000000000000" pitchFamily="2" charset="-78"/>
              </a:rPr>
              <a:t>مرحله </a:t>
            </a:r>
            <a:r>
              <a:rPr lang="fa-IR" sz="1800" b="1" dirty="0">
                <a:effectLst/>
                <a:latin typeface="Calibri" panose="020F0502020204030204" pitchFamily="34" charset="0"/>
                <a:ea typeface="Calibri" panose="020F0502020204030204" pitchFamily="34" charset="0"/>
                <a:cs typeface="B Nazanin" panose="00000400000000000000" pitchFamily="2" charset="-78"/>
              </a:rPr>
              <a:t>۱ </a:t>
            </a:r>
            <a:r>
              <a:rPr lang="ar-SA" sz="1800" b="1" dirty="0">
                <a:effectLst/>
                <a:latin typeface="Calibri" panose="020F0502020204030204" pitchFamily="34" charset="0"/>
                <a:ea typeface="Calibri" panose="020F0502020204030204" pitchFamily="34" charset="0"/>
                <a:cs typeface="B Nazanin" panose="00000400000000000000" pitchFamily="2" charset="-78"/>
              </a:rPr>
              <a:t>جمع‌آوری نیازمندی‌ها</a:t>
            </a:r>
            <a:r>
              <a:rPr lang="fa-IR" sz="1800" b="1" dirty="0">
                <a:effectLst/>
                <a:latin typeface="Calibri" panose="020F0502020204030204" pitchFamily="34" charset="0"/>
                <a:ea typeface="Calibri" panose="020F0502020204030204" pitchFamily="34" charset="0"/>
                <a:cs typeface="B Nazanin" panose="00000400000000000000" pitchFamily="2" charset="-78"/>
              </a:rPr>
              <a:t>-</a:t>
            </a:r>
            <a:r>
              <a:rPr lang="ar-SA" sz="1800" dirty="0">
                <a:effectLst/>
                <a:latin typeface="Calibri" panose="020F0502020204030204" pitchFamily="34" charset="0"/>
                <a:ea typeface="Calibri" panose="020F0502020204030204" pitchFamily="34" charset="0"/>
                <a:cs typeface="B Nazanin" panose="00000400000000000000" pitchFamily="2" charset="-78"/>
              </a:rPr>
              <a:t> </a:t>
            </a:r>
            <a:r>
              <a:rPr lang="ar-SA" b="1" dirty="0">
                <a:effectLst/>
                <a:latin typeface="Calibri" panose="020F0502020204030204" pitchFamily="34" charset="0"/>
                <a:ea typeface="Calibri" panose="020F0502020204030204" pitchFamily="34" charset="0"/>
                <a:cs typeface="B Nazanin" panose="00000400000000000000" pitchFamily="2" charset="-78"/>
              </a:rPr>
              <a:t>مرحله </a:t>
            </a:r>
            <a:r>
              <a:rPr lang="fa-IR" b="1" dirty="0">
                <a:effectLst/>
                <a:latin typeface="Calibri" panose="020F0502020204030204" pitchFamily="34" charset="0"/>
                <a:ea typeface="Calibri" panose="020F0502020204030204" pitchFamily="34" charset="0"/>
                <a:cs typeface="B Nazanin" panose="00000400000000000000" pitchFamily="2" charset="-78"/>
              </a:rPr>
              <a:t>۲: </a:t>
            </a:r>
            <a:r>
              <a:rPr lang="ar-SA" b="1" dirty="0">
                <a:effectLst/>
                <a:latin typeface="Calibri" panose="020F0502020204030204" pitchFamily="34" charset="0"/>
                <a:ea typeface="Calibri" panose="020F0502020204030204" pitchFamily="34" charset="0"/>
                <a:cs typeface="B Nazanin" panose="00000400000000000000" pitchFamily="2" charset="-78"/>
              </a:rPr>
              <a:t>طراحی سیستم</a:t>
            </a:r>
            <a:r>
              <a:rPr lang="fa-IR" b="1" dirty="0">
                <a:effectLst/>
                <a:latin typeface="Calibri" panose="020F0502020204030204" pitchFamily="34" charset="0"/>
                <a:ea typeface="Calibri" panose="020F0502020204030204" pitchFamily="34" charset="0"/>
                <a:cs typeface="B Nazanin" panose="00000400000000000000" pitchFamily="2" charset="-78"/>
              </a:rPr>
              <a:t> -</a:t>
            </a:r>
            <a:r>
              <a:rPr lang="ar-SA" b="1" dirty="0">
                <a:effectLst/>
                <a:latin typeface="Calibri" panose="020F0502020204030204" pitchFamily="34" charset="0"/>
                <a:ea typeface="Calibri" panose="020F0502020204030204" pitchFamily="34" charset="0"/>
                <a:cs typeface="B Nazanin" panose="00000400000000000000" pitchFamily="2" charset="-78"/>
              </a:rPr>
              <a:t>مرحله </a:t>
            </a:r>
            <a:r>
              <a:rPr lang="fa-IR" b="1" dirty="0">
                <a:effectLst/>
                <a:latin typeface="Calibri" panose="020F0502020204030204" pitchFamily="34" charset="0"/>
                <a:ea typeface="Calibri" panose="020F0502020204030204" pitchFamily="34" charset="0"/>
                <a:cs typeface="B Nazanin" panose="00000400000000000000" pitchFamily="2" charset="-78"/>
              </a:rPr>
              <a:t>۳- </a:t>
            </a:r>
            <a:r>
              <a:rPr lang="ar-SA" b="1" dirty="0">
                <a:effectLst/>
                <a:latin typeface="Calibri" panose="020F0502020204030204" pitchFamily="34" charset="0"/>
                <a:ea typeface="Calibri" panose="020F0502020204030204" pitchFamily="34" charset="0"/>
                <a:cs typeface="B Nazanin" panose="00000400000000000000" pitchFamily="2" charset="-78"/>
              </a:rPr>
              <a:t>مرحله </a:t>
            </a:r>
            <a:r>
              <a:rPr lang="fa-IR" b="1" dirty="0">
                <a:effectLst/>
                <a:latin typeface="Calibri" panose="020F0502020204030204" pitchFamily="34" charset="0"/>
                <a:ea typeface="Calibri" panose="020F0502020204030204" pitchFamily="34" charset="0"/>
                <a:cs typeface="B Nazanin" panose="00000400000000000000" pitchFamily="2" charset="-78"/>
              </a:rPr>
              <a:t>۴: </a:t>
            </a:r>
            <a:r>
              <a:rPr lang="ar-SA" b="1" dirty="0">
                <a:effectLst/>
                <a:latin typeface="Calibri" panose="020F0502020204030204" pitchFamily="34" charset="0"/>
                <a:ea typeface="Calibri" panose="020F0502020204030204" pitchFamily="34" charset="0"/>
                <a:cs typeface="B Nazanin" panose="00000400000000000000" pitchFamily="2" charset="-78"/>
              </a:rPr>
              <a:t>آزمایش</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r" rtl="1">
              <a:buNone/>
              <a:tabLst>
                <a:tab pos="457200" algn="l"/>
              </a:tabLst>
            </a:pPr>
            <a:r>
              <a:rPr lang="ar-SA" sz="2000" b="1" dirty="0">
                <a:effectLst/>
                <a:latin typeface="Times New Roman" panose="02020603050405020304" pitchFamily="18" charset="0"/>
                <a:ea typeface="Times New Roman" panose="02020603050405020304" pitchFamily="18" charset="0"/>
                <a:cs typeface="B Nazanin" panose="00000400000000000000" pitchFamily="2" charset="-78"/>
              </a:rPr>
              <a:t>مثال توسعه افزایشی مبتنی بر برنامه‌ریزی</a:t>
            </a:r>
            <a:r>
              <a:rPr lang="en-US" sz="20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2000" dirty="0">
              <a:effectLst/>
              <a:latin typeface="Times New Roman" panose="02020603050405020304" pitchFamily="18" charset="0"/>
              <a:ea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800" b="1" dirty="0">
                <a:effectLst/>
                <a:latin typeface="Calibri" panose="020F0502020204030204" pitchFamily="34" charset="0"/>
                <a:ea typeface="Calibri" panose="020F0502020204030204" pitchFamily="34" charset="0"/>
                <a:cs typeface="B Nazanin" panose="00000400000000000000" pitchFamily="2" charset="-78"/>
              </a:rPr>
              <a:t>پروژه</a:t>
            </a:r>
            <a:r>
              <a:rPr lang="en-US" sz="1800" dirty="0">
                <a:effectLst/>
                <a:latin typeface="Calibri" panose="020F0502020204030204" pitchFamily="34" charset="0"/>
                <a:ea typeface="Calibri" panose="020F0502020204030204" pitchFamily="34" charset="0"/>
                <a:cs typeface="B Nazanin" panose="00000400000000000000" pitchFamily="2" charset="-78"/>
              </a:rPr>
              <a:t>: </a:t>
            </a:r>
            <a:r>
              <a:rPr lang="ar-SA" sz="1800" dirty="0">
                <a:effectLst/>
                <a:latin typeface="Calibri" panose="020F0502020204030204" pitchFamily="34" charset="0"/>
                <a:ea typeface="Calibri" panose="020F0502020204030204" pitchFamily="34" charset="0"/>
                <a:cs typeface="B Nazanin" panose="00000400000000000000" pitchFamily="2" charset="-78"/>
              </a:rPr>
              <a:t>توسعه </a:t>
            </a:r>
            <a:r>
              <a:rPr lang="ar-SA" sz="1800" b="1" dirty="0">
                <a:effectLst/>
                <a:latin typeface="Calibri" panose="020F0502020204030204" pitchFamily="34" charset="0"/>
                <a:ea typeface="Calibri" panose="020F0502020204030204" pitchFamily="34" charset="0"/>
                <a:cs typeface="B Nazanin" panose="00000400000000000000" pitchFamily="2" charset="-78"/>
              </a:rPr>
              <a:t>سیستم درخواست وام آنلاین</a:t>
            </a:r>
            <a:r>
              <a:rPr lang="ar-SA" sz="1800" dirty="0">
                <a:effectLst/>
                <a:latin typeface="Calibri" panose="020F0502020204030204" pitchFamily="34" charset="0"/>
                <a:ea typeface="Calibri" panose="020F0502020204030204" pitchFamily="34" charset="0"/>
                <a:cs typeface="B Nazanin" panose="00000400000000000000" pitchFamily="2" charset="-78"/>
              </a:rPr>
              <a:t> برای یک بانک</a:t>
            </a:r>
            <a:r>
              <a:rPr lang="en-US" sz="1800" dirty="0">
                <a:effectLst/>
                <a:latin typeface="Calibri" panose="020F0502020204030204" pitchFamily="34" charset="0"/>
                <a:ea typeface="Calibri" panose="020F0502020204030204" pitchFamily="34"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800" b="1" dirty="0">
                <a:effectLst/>
                <a:latin typeface="Calibri" panose="020F0502020204030204" pitchFamily="34" charset="0"/>
                <a:ea typeface="Calibri" panose="020F0502020204030204" pitchFamily="34" charset="0"/>
                <a:cs typeface="B Nazanin" panose="00000400000000000000" pitchFamily="2" charset="-78"/>
              </a:rPr>
              <a:t>فرآیند</a:t>
            </a:r>
            <a:r>
              <a:rPr lang="en-US" sz="1800" dirty="0">
                <a:effectLst/>
                <a:latin typeface="Calibri" panose="020F0502020204030204" pitchFamily="34" charset="0"/>
                <a:ea typeface="Calibri" panose="020F0502020204030204" pitchFamily="34" charset="0"/>
                <a:cs typeface="B Nazanin" panose="00000400000000000000" pitchFamily="2" charset="-78"/>
              </a:rPr>
              <a:t>:</a:t>
            </a:r>
            <a:r>
              <a:rPr lang="fa-IR" sz="1800" dirty="0">
                <a:effectLst/>
                <a:latin typeface="Calibri" panose="020F0502020204030204" pitchFamily="34" charset="0"/>
                <a:ea typeface="Calibri" panose="020F0502020204030204" pitchFamily="34" charset="0"/>
                <a:cs typeface="B Nazanin" panose="00000400000000000000" pitchFamily="2" charset="-78"/>
              </a:rPr>
              <a:t> </a:t>
            </a:r>
            <a:r>
              <a:rPr lang="ar-SA" sz="1800" dirty="0">
                <a:effectLst/>
                <a:latin typeface="Calibri" panose="020F0502020204030204" pitchFamily="34" charset="0"/>
                <a:ea typeface="Calibri" panose="020F0502020204030204" pitchFamily="34" charset="0"/>
                <a:cs typeface="B Nazanin" panose="00000400000000000000" pitchFamily="2" charset="-78"/>
              </a:rPr>
              <a:t>تیم توسعه پروژه را به </a:t>
            </a:r>
            <a:r>
              <a:rPr lang="ar-SA" sz="1800" b="1" dirty="0">
                <a:effectLst/>
                <a:latin typeface="Calibri" panose="020F0502020204030204" pitchFamily="34" charset="0"/>
                <a:ea typeface="Calibri" panose="020F0502020204030204" pitchFamily="34" charset="0"/>
                <a:cs typeface="B Nazanin" panose="00000400000000000000" pitchFamily="2" charset="-78"/>
              </a:rPr>
              <a:t>سه مرحله افزایشی</a:t>
            </a:r>
            <a:r>
              <a:rPr lang="ar-SA" sz="1800" dirty="0">
                <a:effectLst/>
                <a:latin typeface="Calibri" panose="020F0502020204030204" pitchFamily="34" charset="0"/>
                <a:ea typeface="Calibri" panose="020F0502020204030204" pitchFamily="34" charset="0"/>
                <a:cs typeface="B Nazanin" panose="00000400000000000000" pitchFamily="2" charset="-78"/>
              </a:rPr>
              <a:t> تقسیم می‌کند</a:t>
            </a:r>
            <a:r>
              <a:rPr lang="en-US" sz="1800" dirty="0">
                <a:effectLst/>
                <a:latin typeface="Calibri" panose="020F0502020204030204" pitchFamily="34" charset="0"/>
                <a:ea typeface="Calibri" panose="020F0502020204030204" pitchFamily="34"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r" rtl="1">
              <a:lnSpc>
                <a:spcPct val="107000"/>
              </a:lnSpc>
              <a:spcBef>
                <a:spcPts val="0"/>
              </a:spcBef>
              <a:spcAft>
                <a:spcPts val="800"/>
              </a:spcAft>
              <a:buFont typeface="+mj-lt"/>
              <a:buAutoNum type="arabicPeriod"/>
              <a:tabLst>
                <a:tab pos="1828800" algn="l"/>
              </a:tabLst>
            </a:pPr>
            <a:r>
              <a:rPr lang="ar-SA" sz="1800" b="1" dirty="0">
                <a:effectLst/>
                <a:latin typeface="Calibri" panose="020F0502020204030204" pitchFamily="34" charset="0"/>
                <a:ea typeface="Calibri" panose="020F0502020204030204" pitchFamily="34" charset="0"/>
                <a:cs typeface="B Nazanin" panose="00000400000000000000" pitchFamily="2" charset="-78"/>
              </a:rPr>
              <a:t>ماژول ثبت‌نام کاربر</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r" rtl="1">
              <a:lnSpc>
                <a:spcPct val="107000"/>
              </a:lnSpc>
              <a:spcBef>
                <a:spcPts val="0"/>
              </a:spcBef>
              <a:spcAft>
                <a:spcPts val="800"/>
              </a:spcAft>
              <a:buFont typeface="+mj-lt"/>
              <a:buAutoNum type="arabicPeriod"/>
              <a:tabLst>
                <a:tab pos="1828800" algn="l"/>
              </a:tabLst>
            </a:pPr>
            <a:r>
              <a:rPr lang="ar-SA" sz="1800" b="1" dirty="0">
                <a:effectLst/>
                <a:latin typeface="Calibri" panose="020F0502020204030204" pitchFamily="34" charset="0"/>
                <a:ea typeface="Calibri" panose="020F0502020204030204" pitchFamily="34" charset="0"/>
                <a:cs typeface="B Nazanin" panose="00000400000000000000" pitchFamily="2" charset="-78"/>
              </a:rPr>
              <a:t>ارائه درخواست وام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1600200" marR="0" lvl="3" indent="-228600" algn="r" rtl="1">
              <a:lnSpc>
                <a:spcPct val="107000"/>
              </a:lnSpc>
              <a:spcBef>
                <a:spcPts val="0"/>
              </a:spcBef>
              <a:spcAft>
                <a:spcPts val="800"/>
              </a:spcAft>
              <a:buFont typeface="+mj-lt"/>
              <a:buAutoNum type="arabicPeriod"/>
              <a:tabLst>
                <a:tab pos="1828800" algn="l"/>
              </a:tabLst>
            </a:pPr>
            <a:r>
              <a:rPr lang="ar-SA" sz="1800" b="1" dirty="0">
                <a:effectLst/>
                <a:latin typeface="Calibri" panose="020F0502020204030204" pitchFamily="34" charset="0"/>
                <a:ea typeface="Calibri" panose="020F0502020204030204" pitchFamily="34" charset="0"/>
                <a:cs typeface="B Nazanin" panose="00000400000000000000" pitchFamily="2" charset="-78"/>
              </a:rPr>
              <a:t>فرآیند تأیید وام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lnSpc>
                <a:spcPct val="107000"/>
              </a:lnSpc>
              <a:spcBef>
                <a:spcPts val="0"/>
              </a:spcBef>
              <a:spcAft>
                <a:spcPts val="800"/>
              </a:spcAft>
              <a:buSzPts val="1000"/>
              <a:buFont typeface="Courier New" panose="02070309020205020404" pitchFamily="49" charset="0"/>
              <a:buChar char="o"/>
              <a:tabLst>
                <a:tab pos="914400" algn="l"/>
              </a:tabLst>
            </a:pPr>
            <a:r>
              <a:rPr lang="ar-SA" sz="1800" b="1" dirty="0">
                <a:effectLst/>
                <a:latin typeface="Calibri" panose="020F0502020204030204" pitchFamily="34" charset="0"/>
                <a:ea typeface="Calibri" panose="020F0502020204030204" pitchFamily="34" charset="0"/>
                <a:cs typeface="B Nazanin" panose="00000400000000000000" pitchFamily="2" charset="-78"/>
              </a:rPr>
              <a:t>نتیجه</a:t>
            </a:r>
            <a:r>
              <a:rPr lang="en-US" sz="1800" dirty="0">
                <a:effectLst/>
                <a:latin typeface="Calibri" panose="020F0502020204030204" pitchFamily="34" charset="0"/>
                <a:ea typeface="Calibri" panose="020F0502020204030204" pitchFamily="34" charset="0"/>
                <a:cs typeface="B Nazanin" panose="00000400000000000000" pitchFamily="2" charset="-78"/>
              </a:rPr>
              <a:t>: </a:t>
            </a:r>
            <a:r>
              <a:rPr lang="ar-SA" sz="1800" dirty="0">
                <a:effectLst/>
                <a:latin typeface="Calibri" panose="020F0502020204030204" pitchFamily="34" charset="0"/>
                <a:ea typeface="Calibri" panose="020F0502020204030204" pitchFamily="34" charset="0"/>
                <a:cs typeface="B Nazanin" panose="00000400000000000000" pitchFamily="2" charset="-78"/>
              </a:rPr>
              <a:t>مرحله اول (ثبت‌نام کاربر) تکمیل و آزمایش می‌شود قبل از شروع مرحله بعد. هرچند توسعه به‌صورت افزایشی انجام می‌شود، اما هر مرحله به‌طور دقیق برنامه‌ریزی شده است</a:t>
            </a:r>
            <a:r>
              <a:rPr lang="en-US" sz="1800" dirty="0">
                <a:effectLst/>
                <a:latin typeface="Calibri" panose="020F0502020204030204" pitchFamily="34" charset="0"/>
                <a:ea typeface="Calibri" panose="020F0502020204030204" pitchFamily="34" charset="0"/>
                <a:cs typeface="B Nazanin" panose="00000400000000000000" pitchFamily="2" charset="-78"/>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p:txBody>
          <a:bodyPr/>
          <a:lstStyle/>
          <a:p>
            <a:pPr marL="0" marR="0" algn="r" rtl="1">
              <a:lnSpc>
                <a:spcPct val="107000"/>
              </a:lnSpc>
              <a:spcBef>
                <a:spcPts val="200"/>
              </a:spcBef>
              <a:spcAft>
                <a:spcPts val="0"/>
              </a:spcAft>
            </a:pPr>
            <a:r>
              <a:rPr lang="ar-SA" sz="3200" b="0" dirty="0">
                <a:solidFill>
                  <a:srgbClr val="1F3763"/>
                </a:solidFill>
                <a:effectLst/>
                <a:latin typeface="Calibri Light" panose="020F0302020204030204" pitchFamily="34" charset="0"/>
                <a:ea typeface="Times New Roman" panose="02020603050405020304" pitchFamily="18" charset="0"/>
                <a:cs typeface="B Nazanin" panose="00000400000000000000" pitchFamily="2" charset="-78"/>
              </a:rPr>
              <a:t>مثال‌های توسعه مبتنی بر برنامه‌ریزی</a:t>
            </a:r>
            <a:endParaRPr lang="en-US" sz="3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98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3ACA480-5074-4273-871A-32F11B1E89FE}"/>
              </a:ext>
            </a:extLst>
          </p:cNvPr>
          <p:cNvSpPr>
            <a:spLocks noGrp="1"/>
          </p:cNvSpPr>
          <p:nvPr>
            <p:ph type="sldNum" sz="quarter" idx="12"/>
          </p:nvPr>
        </p:nvSpPr>
        <p:spPr/>
        <p:txBody>
          <a:bodyPr/>
          <a:lstStyle/>
          <a:p>
            <a:fld id="{401CF334-2D5C-4859-84A6-CA7E6E43FAEB}" type="slidenum">
              <a:rPr lang="en-US" smtClean="0"/>
              <a:pPr/>
              <a:t>14</a:t>
            </a:fld>
            <a:endParaRPr lang="en-US" dirty="0"/>
          </a:p>
        </p:txBody>
      </p:sp>
      <p:graphicFrame>
        <p:nvGraphicFramePr>
          <p:cNvPr id="5" name="Content Placeholder 4">
            <a:extLst>
              <a:ext uri="{FF2B5EF4-FFF2-40B4-BE49-F238E27FC236}">
                <a16:creationId xmlns:a16="http://schemas.microsoft.com/office/drawing/2014/main" id="{B07CC020-707A-4FC1-A6AB-E21B6832FCB2}"/>
              </a:ext>
            </a:extLst>
          </p:cNvPr>
          <p:cNvGraphicFramePr>
            <a:graphicFrameLocks noGrp="1"/>
          </p:cNvGraphicFramePr>
          <p:nvPr>
            <p:ph idx="1"/>
            <p:extLst>
              <p:ext uri="{D42A27DB-BD31-4B8C-83A1-F6EECF244321}">
                <p14:modId xmlns:p14="http://schemas.microsoft.com/office/powerpoint/2010/main" val="2021488180"/>
              </p:ext>
            </p:extLst>
          </p:nvPr>
        </p:nvGraphicFramePr>
        <p:xfrm>
          <a:off x="96818" y="1635162"/>
          <a:ext cx="8589981" cy="4943952"/>
        </p:xfrm>
        <a:graphic>
          <a:graphicData uri="http://schemas.openxmlformats.org/drawingml/2006/table">
            <a:tbl>
              <a:tblPr firstRow="1" firstCol="1" bandRow="1">
                <a:tableStyleId>{912C8C85-51F0-491E-9774-3900AFEF0FD7}</a:tableStyleId>
              </a:tblPr>
              <a:tblGrid>
                <a:gridCol w="2863327">
                  <a:extLst>
                    <a:ext uri="{9D8B030D-6E8A-4147-A177-3AD203B41FA5}">
                      <a16:colId xmlns:a16="http://schemas.microsoft.com/office/drawing/2014/main" val="1518480137"/>
                    </a:ext>
                  </a:extLst>
                </a:gridCol>
                <a:gridCol w="2863327">
                  <a:extLst>
                    <a:ext uri="{9D8B030D-6E8A-4147-A177-3AD203B41FA5}">
                      <a16:colId xmlns:a16="http://schemas.microsoft.com/office/drawing/2014/main" val="1545881662"/>
                    </a:ext>
                  </a:extLst>
                </a:gridCol>
                <a:gridCol w="2863327">
                  <a:extLst>
                    <a:ext uri="{9D8B030D-6E8A-4147-A177-3AD203B41FA5}">
                      <a16:colId xmlns:a16="http://schemas.microsoft.com/office/drawing/2014/main" val="1752277375"/>
                    </a:ext>
                  </a:extLst>
                </a:gridCol>
              </a:tblGrid>
              <a:tr h="446926">
                <a:tc>
                  <a:txBody>
                    <a:bodyPr/>
                    <a:lstStyle/>
                    <a:p>
                      <a:pPr marL="0" marR="0" algn="ctr">
                        <a:lnSpc>
                          <a:spcPct val="107000"/>
                        </a:lnSpc>
                        <a:spcBef>
                          <a:spcPts val="0"/>
                        </a:spcBef>
                        <a:spcAft>
                          <a:spcPts val="0"/>
                        </a:spcAft>
                      </a:pPr>
                      <a:r>
                        <a:rPr lang="ar-SA" sz="2400">
                          <a:effectLst/>
                          <a:cs typeface="B Nazanin" panose="00000400000000000000" pitchFamily="2" charset="-78"/>
                        </a:rPr>
                        <a:t>جنبه</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a:lnSpc>
                          <a:spcPct val="107000"/>
                        </a:lnSpc>
                        <a:spcBef>
                          <a:spcPts val="0"/>
                        </a:spcBef>
                        <a:spcAft>
                          <a:spcPts val="0"/>
                        </a:spcAft>
                      </a:pPr>
                      <a:r>
                        <a:rPr lang="ar-SA" sz="2400">
                          <a:effectLst/>
                          <a:cs typeface="B Nazanin" panose="00000400000000000000" pitchFamily="2" charset="-78"/>
                        </a:rPr>
                        <a:t>توسعه مبتنی بر برنامه‌ریزی</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a:lnSpc>
                          <a:spcPct val="107000"/>
                        </a:lnSpc>
                        <a:spcBef>
                          <a:spcPts val="0"/>
                        </a:spcBef>
                        <a:spcAft>
                          <a:spcPts val="0"/>
                        </a:spcAft>
                      </a:pPr>
                      <a:r>
                        <a:rPr lang="ar-SA" sz="2400">
                          <a:effectLst/>
                          <a:cs typeface="B Nazanin" panose="00000400000000000000" pitchFamily="2" charset="-78"/>
                        </a:rPr>
                        <a:t>توسعه چابک</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2093840789"/>
                  </a:ext>
                </a:extLst>
              </a:tr>
              <a:tr h="919295">
                <a:tc>
                  <a:txBody>
                    <a:bodyPr/>
                    <a:lstStyle/>
                    <a:p>
                      <a:pPr marL="0" marR="0">
                        <a:lnSpc>
                          <a:spcPct val="107000"/>
                        </a:lnSpc>
                        <a:spcBef>
                          <a:spcPts val="0"/>
                        </a:spcBef>
                        <a:spcAft>
                          <a:spcPts val="0"/>
                        </a:spcAft>
                      </a:pPr>
                      <a:r>
                        <a:rPr lang="ar-SA" sz="2400">
                          <a:effectLst/>
                          <a:cs typeface="B Nazanin" panose="00000400000000000000" pitchFamily="2" charset="-78"/>
                        </a:rPr>
                        <a:t>جریان فرآیند</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ar-SA" sz="2400">
                          <a:effectLst/>
                          <a:cs typeface="B Nazanin" panose="00000400000000000000" pitchFamily="2" charset="-78"/>
                        </a:rPr>
                        <a:t>متوالی یا مرحله‌ای (مثل آبشاری یا افزایشی)</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ar-SA" sz="2400">
                          <a:effectLst/>
                          <a:cs typeface="B Nazanin" panose="00000400000000000000" pitchFamily="2" charset="-78"/>
                        </a:rPr>
                        <a:t>تکراری و افزایشی</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275259722"/>
                  </a:ext>
                </a:extLst>
              </a:tr>
              <a:tr h="446926">
                <a:tc>
                  <a:txBody>
                    <a:bodyPr/>
                    <a:lstStyle/>
                    <a:p>
                      <a:pPr marL="0" marR="0">
                        <a:lnSpc>
                          <a:spcPct val="107000"/>
                        </a:lnSpc>
                        <a:spcBef>
                          <a:spcPts val="0"/>
                        </a:spcBef>
                        <a:spcAft>
                          <a:spcPts val="0"/>
                        </a:spcAft>
                      </a:pPr>
                      <a:r>
                        <a:rPr lang="ar-SA" sz="2400">
                          <a:effectLst/>
                          <a:cs typeface="B Nazanin" panose="00000400000000000000" pitchFamily="2" charset="-78"/>
                        </a:rPr>
                        <a:t>مستندسازی</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ar-SA" sz="2400">
                          <a:effectLst/>
                          <a:cs typeface="B Nazanin" panose="00000400000000000000" pitchFamily="2" charset="-78"/>
                        </a:rPr>
                        <a:t>گسترده و دقیق در ابتدا</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ar-SA" sz="2400">
                          <a:effectLst/>
                          <a:cs typeface="B Nazanin" panose="00000400000000000000" pitchFamily="2" charset="-78"/>
                        </a:rPr>
                        <a:t>سبک و حداقلی</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12789263"/>
                  </a:ext>
                </a:extLst>
              </a:tr>
              <a:tr h="446926">
                <a:tc>
                  <a:txBody>
                    <a:bodyPr/>
                    <a:lstStyle/>
                    <a:p>
                      <a:pPr marL="0" marR="0">
                        <a:lnSpc>
                          <a:spcPct val="107000"/>
                        </a:lnSpc>
                        <a:spcBef>
                          <a:spcPts val="0"/>
                        </a:spcBef>
                        <a:spcAft>
                          <a:spcPts val="0"/>
                        </a:spcAft>
                      </a:pPr>
                      <a:r>
                        <a:rPr lang="ar-SA" sz="2400">
                          <a:effectLst/>
                          <a:cs typeface="B Nazanin" panose="00000400000000000000" pitchFamily="2" charset="-78"/>
                        </a:rPr>
                        <a:t>مشارکت مشتری</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ar-SA" sz="2400">
                          <a:effectLst/>
                          <a:cs typeface="B Nazanin" panose="00000400000000000000" pitchFamily="2" charset="-78"/>
                        </a:rPr>
                        <a:t>محدود به مرحله نیازمندی‌ها</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ar-SA" sz="2400">
                          <a:effectLst/>
                          <a:cs typeface="B Nazanin" panose="00000400000000000000" pitchFamily="2" charset="-78"/>
                        </a:rPr>
                        <a:t>همکاری مداوم با مشتری</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3615810132"/>
                  </a:ext>
                </a:extLst>
              </a:tr>
              <a:tr h="919295">
                <a:tc>
                  <a:txBody>
                    <a:bodyPr/>
                    <a:lstStyle/>
                    <a:p>
                      <a:pPr marL="0" marR="0">
                        <a:lnSpc>
                          <a:spcPct val="107000"/>
                        </a:lnSpc>
                        <a:spcBef>
                          <a:spcPts val="0"/>
                        </a:spcBef>
                        <a:spcAft>
                          <a:spcPts val="0"/>
                        </a:spcAft>
                      </a:pPr>
                      <a:r>
                        <a:rPr lang="ar-SA" sz="2400" dirty="0">
                          <a:effectLst/>
                          <a:cs typeface="B Nazanin" panose="00000400000000000000" pitchFamily="2" charset="-78"/>
                        </a:rPr>
                        <a:t>انعطاف‌پذیری در تغییرات</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ar-SA" sz="2400" dirty="0">
                          <a:effectLst/>
                          <a:cs typeface="B Nazanin" panose="00000400000000000000" pitchFamily="2" charset="-78"/>
                        </a:rPr>
                        <a:t>پایین – تغییرات از طریق درخواست‌های رسمی مدیریت می‌شوند</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ar-SA" sz="2400">
                          <a:effectLst/>
                          <a:cs typeface="B Nazanin" panose="00000400000000000000" pitchFamily="2" charset="-78"/>
                        </a:rPr>
                        <a:t>بالا – تغییرات در طول فرآیند پذیرفته می‌شوند</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321556305"/>
                  </a:ext>
                </a:extLst>
              </a:tr>
              <a:tr h="919295">
                <a:tc>
                  <a:txBody>
                    <a:bodyPr/>
                    <a:lstStyle/>
                    <a:p>
                      <a:pPr marL="0" marR="0">
                        <a:lnSpc>
                          <a:spcPct val="107000"/>
                        </a:lnSpc>
                        <a:spcBef>
                          <a:spcPts val="0"/>
                        </a:spcBef>
                        <a:spcAft>
                          <a:spcPts val="0"/>
                        </a:spcAft>
                      </a:pPr>
                      <a:r>
                        <a:rPr lang="ar-SA" sz="2400">
                          <a:effectLst/>
                          <a:cs typeface="B Nazanin" panose="00000400000000000000" pitchFamily="2" charset="-78"/>
                        </a:rPr>
                        <a:t>روش تحویل</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ar-SA" sz="2400">
                          <a:effectLst/>
                          <a:cs typeface="B Nazanin" panose="00000400000000000000" pitchFamily="2" charset="-78"/>
                        </a:rPr>
                        <a:t>تحویل کل محصول یا افزونه‌های بزرگ</a:t>
                      </a:r>
                      <a:endParaRPr lang="en-US" sz="200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nSpc>
                          <a:spcPct val="107000"/>
                        </a:lnSpc>
                        <a:spcBef>
                          <a:spcPts val="0"/>
                        </a:spcBef>
                        <a:spcAft>
                          <a:spcPts val="0"/>
                        </a:spcAft>
                      </a:pPr>
                      <a:r>
                        <a:rPr lang="ar-SA" sz="2400" dirty="0">
                          <a:effectLst/>
                          <a:cs typeface="B Nazanin" panose="00000400000000000000" pitchFamily="2" charset="-78"/>
                        </a:rPr>
                        <a:t>تحویل مداوم بخش‌های کوچک (نرم‌افزار قابل استفاده در هر اسپرینت)</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val="823854008"/>
                  </a:ext>
                </a:extLst>
              </a:tr>
            </a:tbl>
          </a:graphicData>
        </a:graphic>
      </p:graphicFrame>
      <p:sp>
        <p:nvSpPr>
          <p:cNvPr id="4" name="Title 3">
            <a:extLst>
              <a:ext uri="{FF2B5EF4-FFF2-40B4-BE49-F238E27FC236}">
                <a16:creationId xmlns:a16="http://schemas.microsoft.com/office/drawing/2014/main" id="{1204180A-A5AD-4E51-A6CC-503B7A2B8D76}"/>
              </a:ext>
            </a:extLst>
          </p:cNvPr>
          <p:cNvSpPr>
            <a:spLocks noGrp="1"/>
          </p:cNvSpPr>
          <p:nvPr>
            <p:ph type="title"/>
          </p:nvPr>
        </p:nvSpPr>
        <p:spPr>
          <a:xfrm>
            <a:off x="-70568" y="992861"/>
            <a:ext cx="8686801" cy="782220"/>
          </a:xfrm>
        </p:spPr>
        <p:txBody>
          <a:bodyPr/>
          <a:lstStyle/>
          <a:p>
            <a:r>
              <a:rPr lang="fa-IR" dirty="0"/>
              <a:t>مقایسه توسعه مبتنی بر برنامه‌ریزی و توسعه چابک</a:t>
            </a:r>
            <a:endParaRPr lang="en-US" dirty="0"/>
          </a:p>
        </p:txBody>
      </p:sp>
    </p:spTree>
    <p:extLst>
      <p:ext uri="{BB962C8B-B14F-4D97-AF65-F5344CB8AC3E}">
        <p14:creationId xmlns:p14="http://schemas.microsoft.com/office/powerpoint/2010/main" val="244113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cs typeface="B Nazanin" panose="00000400000000000000" pitchFamily="2" charset="-78"/>
              </a:rPr>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cs typeface="B Nazanin" panose="00000400000000000000" pitchFamily="2" charset="-78"/>
              </a:rPr>
              <a:pPr>
                <a:defRPr/>
              </a:pPr>
              <a:t>15</a:t>
            </a:fld>
            <a:endParaRPr lang="en-US">
              <a:cs typeface="B Nazanin" panose="00000400000000000000" pitchFamily="2" charset="-78"/>
            </a:endParaRPr>
          </a:p>
        </p:txBody>
      </p:sp>
      <p:sp>
        <p:nvSpPr>
          <p:cNvPr id="15362" name="Title 1"/>
          <p:cNvSpPr>
            <a:spLocks noGrp="1"/>
          </p:cNvSpPr>
          <p:nvPr>
            <p:ph type="title"/>
          </p:nvPr>
        </p:nvSpPr>
        <p:spPr/>
        <p:txBody>
          <a:bodyPr/>
          <a:lstStyle/>
          <a:p>
            <a:r>
              <a:rPr lang="en-US" dirty="0">
                <a:cs typeface="B Nazanin" panose="00000400000000000000" pitchFamily="2" charset="-78"/>
              </a:rPr>
              <a:t>Plan-driven and agile specification</a:t>
            </a:r>
            <a:r>
              <a:rPr lang="en-GB" dirty="0">
                <a:cs typeface="B Nazanin" panose="00000400000000000000" pitchFamily="2" charset="-78"/>
              </a:rPr>
              <a:t> </a:t>
            </a:r>
            <a:endParaRPr lang="en-US" dirty="0">
              <a:cs typeface="B Nazanin" panose="00000400000000000000" pitchFamily="2" charset="-78"/>
            </a:endParaRPr>
          </a:p>
        </p:txBody>
      </p:sp>
      <p:pic>
        <p:nvPicPr>
          <p:cNvPr id="4" name="Picture 3" descr="3.2 PlanBasedAgile.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783773" y="1593145"/>
            <a:ext cx="6264904" cy="4763205"/>
          </a:xfrm>
          <a:prstGeom prst="rect">
            <a:avLst/>
          </a:prstGeom>
        </p:spPr>
      </p:pic>
      <p:sp>
        <p:nvSpPr>
          <p:cNvPr id="2" name="TextBox 1">
            <a:extLst>
              <a:ext uri="{FF2B5EF4-FFF2-40B4-BE49-F238E27FC236}">
                <a16:creationId xmlns:a16="http://schemas.microsoft.com/office/drawing/2014/main" id="{DE62FCB5-45CC-4E6E-B6BB-D8A2819A46EA}"/>
              </a:ext>
            </a:extLst>
          </p:cNvPr>
          <p:cNvSpPr txBox="1"/>
          <p:nvPr/>
        </p:nvSpPr>
        <p:spPr>
          <a:xfrm>
            <a:off x="812790" y="2395805"/>
            <a:ext cx="1591732"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a-IR" dirty="0">
                <a:cs typeface="B Nazanin" panose="00000400000000000000" pitchFamily="2" charset="-78"/>
              </a:rPr>
              <a:t>مهندسی نیازمندی‌ها</a:t>
            </a:r>
            <a:endParaRPr lang="en-US" dirty="0">
              <a:cs typeface="B Nazanin" panose="00000400000000000000" pitchFamily="2" charset="-78"/>
            </a:endParaRPr>
          </a:p>
        </p:txBody>
      </p:sp>
      <p:sp>
        <p:nvSpPr>
          <p:cNvPr id="7" name="TextBox 6">
            <a:extLst>
              <a:ext uri="{FF2B5EF4-FFF2-40B4-BE49-F238E27FC236}">
                <a16:creationId xmlns:a16="http://schemas.microsoft.com/office/drawing/2014/main" id="{18AFCC23-81A9-4725-9838-4E739799B661}"/>
              </a:ext>
            </a:extLst>
          </p:cNvPr>
          <p:cNvSpPr txBox="1"/>
          <p:nvPr/>
        </p:nvSpPr>
        <p:spPr>
          <a:xfrm>
            <a:off x="3124200" y="2438399"/>
            <a:ext cx="1591732"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a-IR" dirty="0">
                <a:cs typeface="B Nazanin" panose="00000400000000000000" pitchFamily="2" charset="-78"/>
              </a:rPr>
              <a:t>مشخص کردن نیازمندی‌ها</a:t>
            </a:r>
            <a:endParaRPr lang="en-US" dirty="0">
              <a:cs typeface="B Nazanin" panose="00000400000000000000" pitchFamily="2" charset="-78"/>
            </a:endParaRPr>
          </a:p>
        </p:txBody>
      </p:sp>
      <p:sp>
        <p:nvSpPr>
          <p:cNvPr id="8" name="TextBox 7">
            <a:extLst>
              <a:ext uri="{FF2B5EF4-FFF2-40B4-BE49-F238E27FC236}">
                <a16:creationId xmlns:a16="http://schemas.microsoft.com/office/drawing/2014/main" id="{62A4B78C-700F-4065-9F02-501EE93F8379}"/>
              </a:ext>
            </a:extLst>
          </p:cNvPr>
          <p:cNvSpPr txBox="1"/>
          <p:nvPr/>
        </p:nvSpPr>
        <p:spPr>
          <a:xfrm>
            <a:off x="5365839" y="2420769"/>
            <a:ext cx="1711855"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a-IR" sz="2000" dirty="0">
                <a:cs typeface="B Nazanin" panose="00000400000000000000" pitchFamily="2" charset="-78"/>
              </a:rPr>
              <a:t>طراحی و پیاده سازی</a:t>
            </a:r>
            <a:endParaRPr lang="en-US" sz="2000" dirty="0">
              <a:cs typeface="B Nazanin" panose="00000400000000000000" pitchFamily="2" charset="-78"/>
            </a:endParaRPr>
          </a:p>
        </p:txBody>
      </p:sp>
      <p:sp>
        <p:nvSpPr>
          <p:cNvPr id="9" name="TextBox 8">
            <a:extLst>
              <a:ext uri="{FF2B5EF4-FFF2-40B4-BE49-F238E27FC236}">
                <a16:creationId xmlns:a16="http://schemas.microsoft.com/office/drawing/2014/main" id="{40E3AF5E-D8AD-42EF-A498-57ADCCDB34AF}"/>
              </a:ext>
            </a:extLst>
          </p:cNvPr>
          <p:cNvSpPr txBox="1"/>
          <p:nvPr/>
        </p:nvSpPr>
        <p:spPr>
          <a:xfrm>
            <a:off x="4807056" y="5124990"/>
            <a:ext cx="1608667"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a-IR" sz="2000" dirty="0">
                <a:cs typeface="B Nazanin" panose="00000400000000000000" pitchFamily="2" charset="-78"/>
              </a:rPr>
              <a:t>طراحی و پیاده‌سازی </a:t>
            </a:r>
            <a:endParaRPr lang="en-US" sz="2000" dirty="0">
              <a:cs typeface="B Nazanin" panose="00000400000000000000" pitchFamily="2" charset="-78"/>
            </a:endParaRPr>
          </a:p>
        </p:txBody>
      </p:sp>
      <p:sp>
        <p:nvSpPr>
          <p:cNvPr id="10" name="TextBox 9">
            <a:extLst>
              <a:ext uri="{FF2B5EF4-FFF2-40B4-BE49-F238E27FC236}">
                <a16:creationId xmlns:a16="http://schemas.microsoft.com/office/drawing/2014/main" id="{7E396CC8-5A4C-4799-B5B8-060DEE41E16D}"/>
              </a:ext>
            </a:extLst>
          </p:cNvPr>
          <p:cNvSpPr txBox="1"/>
          <p:nvPr/>
        </p:nvSpPr>
        <p:spPr>
          <a:xfrm>
            <a:off x="1795252" y="5124990"/>
            <a:ext cx="1737360"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a-IR" sz="2000" dirty="0">
                <a:cs typeface="B Nazanin" panose="00000400000000000000" pitchFamily="2" charset="-78"/>
              </a:rPr>
              <a:t>مهندسی نیازمندی‌ها</a:t>
            </a:r>
            <a:endParaRPr lang="en-US" sz="2000" dirty="0">
              <a:cs typeface="B Nazanin" panose="00000400000000000000" pitchFamily="2" charset="-78"/>
            </a:endParaRPr>
          </a:p>
        </p:txBody>
      </p:sp>
      <p:sp>
        <p:nvSpPr>
          <p:cNvPr id="11" name="TextBox 10">
            <a:extLst>
              <a:ext uri="{FF2B5EF4-FFF2-40B4-BE49-F238E27FC236}">
                <a16:creationId xmlns:a16="http://schemas.microsoft.com/office/drawing/2014/main" id="{2735B971-63AE-4937-BFBD-4370CD316BB0}"/>
              </a:ext>
            </a:extLst>
          </p:cNvPr>
          <p:cNvSpPr txBox="1"/>
          <p:nvPr/>
        </p:nvSpPr>
        <p:spPr>
          <a:xfrm>
            <a:off x="2608107" y="3787414"/>
            <a:ext cx="3023405" cy="461665"/>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a-IR" sz="2400" dirty="0">
                <a:cs typeface="B Nazanin" panose="00000400000000000000" pitchFamily="2" charset="-78"/>
              </a:rPr>
              <a:t>درخواست تغییر نیازمندی‌ها</a:t>
            </a:r>
            <a:endParaRPr lang="en-US" sz="2400" dirty="0">
              <a:cs typeface="B Nazanin" panose="00000400000000000000" pitchFamily="2" charset="-78"/>
            </a:endParaRPr>
          </a:p>
        </p:txBody>
      </p:sp>
      <p:sp>
        <p:nvSpPr>
          <p:cNvPr id="12" name="TextBox 11">
            <a:extLst>
              <a:ext uri="{FF2B5EF4-FFF2-40B4-BE49-F238E27FC236}">
                <a16:creationId xmlns:a16="http://schemas.microsoft.com/office/drawing/2014/main" id="{A98F789C-B190-476A-B62E-44501DFF6E1D}"/>
              </a:ext>
            </a:extLst>
          </p:cNvPr>
          <p:cNvSpPr txBox="1"/>
          <p:nvPr/>
        </p:nvSpPr>
        <p:spPr>
          <a:xfrm>
            <a:off x="258045" y="1557083"/>
            <a:ext cx="3023405"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a-IR" dirty="0">
                <a:cs typeface="B Nazanin" panose="00000400000000000000" pitchFamily="2" charset="-78"/>
              </a:rPr>
              <a:t>توسعه مبتنی بر برنامه</a:t>
            </a:r>
            <a:endParaRPr lang="en-US" dirty="0">
              <a:cs typeface="B Nazanin" panose="00000400000000000000" pitchFamily="2" charset="-78"/>
            </a:endParaRPr>
          </a:p>
        </p:txBody>
      </p:sp>
      <p:sp>
        <p:nvSpPr>
          <p:cNvPr id="13" name="TextBox 12">
            <a:extLst>
              <a:ext uri="{FF2B5EF4-FFF2-40B4-BE49-F238E27FC236}">
                <a16:creationId xmlns:a16="http://schemas.microsoft.com/office/drawing/2014/main" id="{A5136B82-588E-4563-A61D-664038A26AED}"/>
              </a:ext>
            </a:extLst>
          </p:cNvPr>
          <p:cNvSpPr txBox="1"/>
          <p:nvPr/>
        </p:nvSpPr>
        <p:spPr>
          <a:xfrm>
            <a:off x="113346" y="4577146"/>
            <a:ext cx="3023405"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fa-IR" dirty="0">
                <a:cs typeface="B Nazanin" panose="00000400000000000000" pitchFamily="2" charset="-78"/>
              </a:rPr>
              <a:t>توسعه چابک</a:t>
            </a:r>
            <a:endParaRPr lang="en-US" dirty="0">
              <a:cs typeface="B Nazanin" panose="00000400000000000000" pitchFamily="2" charset="-78"/>
            </a:endParaRPr>
          </a:p>
        </p:txBody>
      </p:sp>
      <p:sp>
        <p:nvSpPr>
          <p:cNvPr id="14" name="TextBox 13">
            <a:extLst>
              <a:ext uri="{FF2B5EF4-FFF2-40B4-BE49-F238E27FC236}">
                <a16:creationId xmlns:a16="http://schemas.microsoft.com/office/drawing/2014/main" id="{5F730FC1-B593-45FA-B320-EA950E0C9445}"/>
              </a:ext>
            </a:extLst>
          </p:cNvPr>
          <p:cNvSpPr txBox="1"/>
          <p:nvPr/>
        </p:nvSpPr>
        <p:spPr>
          <a:xfrm>
            <a:off x="4370499" y="5220895"/>
            <a:ext cx="574034"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endParaRPr lang="en-US" dirty="0">
              <a:cs typeface="B Nazani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16</a:t>
            </a:fld>
            <a:endParaRPr lang="en-US"/>
          </a:p>
        </p:txBody>
      </p:sp>
      <p:sp>
        <p:nvSpPr>
          <p:cNvPr id="3" name="Content Placeholder 2"/>
          <p:cNvSpPr>
            <a:spLocks noGrp="1"/>
          </p:cNvSpPr>
          <p:nvPr>
            <p:ph idx="1"/>
          </p:nvPr>
        </p:nvSpPr>
        <p:spPr>
          <a:xfrm>
            <a:off x="109509" y="1500273"/>
            <a:ext cx="8767791" cy="5357727"/>
          </a:xfrm>
        </p:spPr>
        <p:txBody>
          <a:bodyPr>
            <a:normAutofit/>
          </a:bodyPr>
          <a:lstStyle/>
          <a:p>
            <a:pPr algn="r" rtl="1"/>
            <a:r>
              <a:rPr lang="fa-IR" sz="3200" b="1" i="0" dirty="0">
                <a:solidFill>
                  <a:srgbClr val="1F1F1F"/>
                </a:solidFill>
                <a:effectLst/>
                <a:latin typeface="Google Sans"/>
              </a:rPr>
              <a:t>انتخاب رویکرد مناسب: </a:t>
            </a:r>
            <a:r>
              <a:rPr lang="fa-IR" sz="3200" b="0" i="0" dirty="0">
                <a:solidFill>
                  <a:srgbClr val="1F1F1F"/>
                </a:solidFill>
                <a:effectLst/>
                <a:latin typeface="Google Sans"/>
              </a:rPr>
              <a:t>فرآیندهای مبتنی بر برنامه و چابک </a:t>
            </a:r>
          </a:p>
          <a:p>
            <a:pPr algn="r" rtl="1"/>
            <a:r>
              <a:rPr lang="fa-IR" sz="2800" b="0" i="0" dirty="0">
                <a:solidFill>
                  <a:srgbClr val="1F1F1F"/>
                </a:solidFill>
                <a:effectLst/>
                <a:latin typeface="Google Sans"/>
              </a:rPr>
              <a:t>آیا </a:t>
            </a:r>
            <a:r>
              <a:rPr lang="fa-IR" sz="2800" b="1" i="0" dirty="0">
                <a:solidFill>
                  <a:srgbClr val="1F1F1F"/>
                </a:solidFill>
                <a:effectLst/>
                <a:latin typeface="Google Sans"/>
              </a:rPr>
              <a:t>داشتن مشخصات و طراحی </a:t>
            </a:r>
            <a:r>
              <a:rPr lang="fa-IR" sz="2800" b="0" i="0" dirty="0">
                <a:solidFill>
                  <a:srgbClr val="1F1F1F"/>
                </a:solidFill>
                <a:effectLst/>
                <a:latin typeface="Google Sans"/>
              </a:rPr>
              <a:t>بسیار دقیق قبل از رفتن به پیاده سازی مهم است؟ در این صورت، احتمالاً باید </a:t>
            </a:r>
            <a:r>
              <a:rPr lang="fa-IR" sz="2800" b="1" i="0" dirty="0">
                <a:solidFill>
                  <a:srgbClr val="1F1F1F"/>
                </a:solidFill>
                <a:effectLst/>
                <a:latin typeface="Google Sans"/>
              </a:rPr>
              <a:t>از رویکرد مبتنی بر برنامه </a:t>
            </a:r>
            <a:r>
              <a:rPr lang="fa-IR" sz="2800" b="0" i="0" dirty="0">
                <a:solidFill>
                  <a:srgbClr val="1F1F1F"/>
                </a:solidFill>
                <a:effectLst/>
                <a:latin typeface="Google Sans"/>
              </a:rPr>
              <a:t>استفاده کنید.</a:t>
            </a:r>
          </a:p>
          <a:p>
            <a:pPr marL="742950" lvl="1" indent="-285750" algn="r" rtl="1">
              <a:buFont typeface="Arial" panose="020B0604020202020204" pitchFamily="34" charset="0"/>
              <a:buChar char="•"/>
            </a:pPr>
            <a:r>
              <a:rPr lang="fa-IR" sz="2800" b="0" i="0" dirty="0">
                <a:solidFill>
                  <a:srgbClr val="1F1F1F"/>
                </a:solidFill>
                <a:effectLst/>
                <a:latin typeface="Google Sans"/>
              </a:rPr>
              <a:t>آیا </a:t>
            </a:r>
            <a:r>
              <a:rPr lang="fa-IR" sz="2800" b="1" i="0" dirty="0">
                <a:solidFill>
                  <a:srgbClr val="1F1F1F"/>
                </a:solidFill>
                <a:effectLst/>
                <a:latin typeface="Google Sans"/>
              </a:rPr>
              <a:t>استراتژی تحویل افزایشی </a:t>
            </a:r>
            <a:r>
              <a:rPr lang="fa-IR" sz="2800" b="0" i="0" dirty="0">
                <a:solidFill>
                  <a:srgbClr val="1F1F1F"/>
                </a:solidFill>
                <a:effectLst/>
                <a:latin typeface="Google Sans"/>
              </a:rPr>
              <a:t>که نرم افزار را به مشتریان تحویل می دهید و </a:t>
            </a:r>
            <a:r>
              <a:rPr lang="fa-IR" sz="2800" b="1" i="0" dirty="0">
                <a:solidFill>
                  <a:srgbClr val="1F1F1F"/>
                </a:solidFill>
                <a:effectLst/>
                <a:latin typeface="Google Sans"/>
              </a:rPr>
              <a:t>بازخورد سریع </a:t>
            </a:r>
            <a:r>
              <a:rPr lang="fa-IR" sz="2800" b="0" i="0" dirty="0">
                <a:solidFill>
                  <a:srgbClr val="1F1F1F"/>
                </a:solidFill>
                <a:effectLst/>
                <a:latin typeface="Google Sans"/>
              </a:rPr>
              <a:t>از آنها دریافت می کنید، واقع بینانه است؟ در این صورت، استفاده از </a:t>
            </a:r>
            <a:r>
              <a:rPr lang="fa-IR" sz="2800" b="1" i="0" dirty="0">
                <a:solidFill>
                  <a:srgbClr val="1F1F1F"/>
                </a:solidFill>
                <a:effectLst/>
                <a:latin typeface="Google Sans"/>
              </a:rPr>
              <a:t>روش های چابک </a:t>
            </a:r>
            <a:r>
              <a:rPr lang="fa-IR" sz="2800" b="0" i="0" dirty="0">
                <a:solidFill>
                  <a:srgbClr val="1F1F1F"/>
                </a:solidFill>
                <a:effectLst/>
                <a:latin typeface="Google Sans"/>
              </a:rPr>
              <a:t>را در نظر بگیرید.</a:t>
            </a:r>
          </a:p>
          <a:p>
            <a:pPr marL="742950" lvl="1" indent="-285750" algn="r" rtl="1">
              <a:buFont typeface="Arial" panose="020B0604020202020204" pitchFamily="34" charset="0"/>
              <a:buChar char="•"/>
            </a:pPr>
            <a:r>
              <a:rPr lang="fa-IR" sz="2800" b="1" i="0" dirty="0">
                <a:solidFill>
                  <a:srgbClr val="1F1F1F"/>
                </a:solidFill>
                <a:effectLst/>
                <a:latin typeface="Google Sans"/>
              </a:rPr>
              <a:t>اندازه سیستمی </a:t>
            </a:r>
            <a:r>
              <a:rPr lang="fa-IR" sz="2800" b="0" i="0" dirty="0">
                <a:solidFill>
                  <a:srgbClr val="1F1F1F"/>
                </a:solidFill>
                <a:effectLst/>
                <a:latin typeface="Google Sans"/>
              </a:rPr>
              <a:t>که در حال توسعه است چقدر است؟ </a:t>
            </a:r>
            <a:r>
              <a:rPr lang="fa-IR" sz="2800" b="1" i="0" dirty="0">
                <a:solidFill>
                  <a:srgbClr val="1F1F1F"/>
                </a:solidFill>
                <a:effectLst/>
                <a:latin typeface="Google Sans"/>
              </a:rPr>
              <a:t>روش‌های چابک </a:t>
            </a:r>
            <a:r>
              <a:rPr lang="fa-IR" sz="2800" b="0" i="0" dirty="0">
                <a:solidFill>
                  <a:srgbClr val="1F1F1F"/>
                </a:solidFill>
                <a:effectLst/>
                <a:latin typeface="Google Sans"/>
              </a:rPr>
              <a:t>زمانی مؤثرتر هستند که سیستم بتواند با یک </a:t>
            </a:r>
            <a:r>
              <a:rPr lang="fa-IR" sz="2800" b="1" i="0" dirty="0">
                <a:solidFill>
                  <a:srgbClr val="1F1F1F"/>
                </a:solidFill>
                <a:effectLst/>
                <a:latin typeface="Google Sans"/>
              </a:rPr>
              <a:t>تیم کوچک </a:t>
            </a:r>
            <a:r>
              <a:rPr lang="fa-IR" sz="2800" b="0" i="0" dirty="0">
                <a:solidFill>
                  <a:srgbClr val="1F1F1F"/>
                </a:solidFill>
                <a:effectLst/>
                <a:latin typeface="Google Sans"/>
              </a:rPr>
              <a:t>هم مکان که می‌توانند به صورت غیررسمی ارتباط برقرار کنند، توسعه یابد. </a:t>
            </a:r>
          </a:p>
          <a:p>
            <a:pPr marL="941832" lvl="2" indent="-285750">
              <a:buFont typeface="Arial" panose="020B0604020202020204" pitchFamily="34" charset="0"/>
              <a:buChar char="•"/>
            </a:pPr>
            <a:r>
              <a:rPr lang="fa-IR" sz="2500" b="0" i="0" dirty="0">
                <a:solidFill>
                  <a:srgbClr val="1F1F1F"/>
                </a:solidFill>
                <a:effectLst/>
                <a:latin typeface="Google Sans"/>
              </a:rPr>
              <a:t>سیستم بزرگ -&gt; ریکرد مبتنی بر برنامه</a:t>
            </a:r>
          </a:p>
        </p:txBody>
      </p:sp>
      <p:sp>
        <p:nvSpPr>
          <p:cNvPr id="2" name="Title 1"/>
          <p:cNvSpPr>
            <a:spLocks noGrp="1"/>
          </p:cNvSpPr>
          <p:nvPr>
            <p:ph type="title"/>
          </p:nvPr>
        </p:nvSpPr>
        <p:spPr/>
        <p:txBody>
          <a:bodyPr/>
          <a:lstStyle/>
          <a:p>
            <a:r>
              <a:rPr lang="fa-IR" dirty="0"/>
              <a:t>مسائل سازمانی انسانی و فنی</a:t>
            </a:r>
            <a:endParaRPr lang="en-US" dirty="0"/>
          </a:p>
        </p:txBody>
      </p:sp>
    </p:spTree>
    <p:extLst>
      <p:ext uri="{BB962C8B-B14F-4D97-AF65-F5344CB8AC3E}">
        <p14:creationId xmlns:p14="http://schemas.microsoft.com/office/powerpoint/2010/main" val="223978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17</a:t>
            </a:fld>
            <a:endParaRPr lang="en-US"/>
          </a:p>
        </p:txBody>
      </p:sp>
      <p:sp>
        <p:nvSpPr>
          <p:cNvPr id="3" name="Content Placeholder 2"/>
          <p:cNvSpPr>
            <a:spLocks noGrp="1"/>
          </p:cNvSpPr>
          <p:nvPr>
            <p:ph idx="1"/>
          </p:nvPr>
        </p:nvSpPr>
        <p:spPr>
          <a:xfrm>
            <a:off x="287383" y="1600200"/>
            <a:ext cx="8640717" cy="4525963"/>
          </a:xfrm>
        </p:spPr>
        <p:txBody>
          <a:bodyPr/>
          <a:lstStyle/>
          <a:p>
            <a:pPr algn="r" rtl="1">
              <a:buFont typeface="Arial" panose="020B0604020202020204" pitchFamily="34" charset="0"/>
              <a:buChar char="•"/>
            </a:pPr>
            <a:r>
              <a:rPr lang="fa-IR" sz="3200" b="1" i="0" dirty="0">
                <a:solidFill>
                  <a:srgbClr val="1F1F1F"/>
                </a:solidFill>
                <a:effectLst/>
                <a:latin typeface="Google Sans"/>
              </a:rPr>
              <a:t>نوع سیستمی که در حال توسعه است:</a:t>
            </a:r>
            <a:r>
              <a:rPr lang="fa-IR" sz="3200" b="0" i="0" dirty="0">
                <a:solidFill>
                  <a:srgbClr val="1F1F1F"/>
                </a:solidFill>
                <a:effectLst/>
                <a:latin typeface="Google Sans"/>
              </a:rPr>
              <a:t> رویکردهای مبتنی بر برنامه ممکن است برای سیستم هایی که قبل از پیاده سازی نیاز به تجزیه و تحلیل زیادی دارند (به عنوان مثال، سیستم </a:t>
            </a:r>
            <a:r>
              <a:rPr lang="fa-IR" sz="3200" dirty="0">
                <a:solidFill>
                  <a:srgbClr val="1F1F1F"/>
                </a:solidFill>
                <a:latin typeface="Google Sans"/>
              </a:rPr>
              <a:t>بلادرنگ</a:t>
            </a:r>
            <a:r>
              <a:rPr lang="fa-IR" sz="3200" b="0" i="0" dirty="0">
                <a:solidFill>
                  <a:srgbClr val="1F1F1F"/>
                </a:solidFill>
                <a:effectLst/>
                <a:latin typeface="Google Sans"/>
              </a:rPr>
              <a:t> با الزامات زمان بندی پیچیده) مورد نیاز باشد.</a:t>
            </a:r>
          </a:p>
          <a:p>
            <a:pPr algn="r" rtl="1">
              <a:buFont typeface="Arial" panose="020B0604020202020204" pitchFamily="34" charset="0"/>
              <a:buChar char="•"/>
            </a:pPr>
            <a:r>
              <a:rPr lang="fa-IR" sz="3200" b="1" i="0" dirty="0">
                <a:solidFill>
                  <a:srgbClr val="1F1F1F"/>
                </a:solidFill>
                <a:effectLst/>
                <a:latin typeface="Google Sans"/>
              </a:rPr>
              <a:t>عمر مفید مورد انتظار سیستم:</a:t>
            </a:r>
            <a:r>
              <a:rPr lang="fa-IR" sz="3200" b="0" i="0" dirty="0">
                <a:solidFill>
                  <a:srgbClr val="1F1F1F"/>
                </a:solidFill>
                <a:effectLst/>
                <a:latin typeface="Google Sans"/>
              </a:rPr>
              <a:t> </a:t>
            </a:r>
            <a:r>
              <a:rPr lang="fa-IR" sz="3200" b="1" i="0" dirty="0">
                <a:solidFill>
                  <a:srgbClr val="1F1F1F"/>
                </a:solidFill>
                <a:effectLst/>
                <a:latin typeface="Google Sans"/>
              </a:rPr>
              <a:t>سیستم های با عمر طولانی ممکن است به مستندات طراحی بیشتری </a:t>
            </a:r>
            <a:r>
              <a:rPr lang="fa-IR" sz="3200" b="0" i="0" dirty="0">
                <a:solidFill>
                  <a:srgbClr val="1F1F1F"/>
                </a:solidFill>
                <a:effectLst/>
                <a:latin typeface="Google Sans"/>
              </a:rPr>
              <a:t>نیاز داشته باشند تا بتوانند اهداف اصلی توسعه دهندگان سیستم را به تیم پشتیبانی منتقل کنند.</a:t>
            </a:r>
          </a:p>
        </p:txBody>
      </p:sp>
      <p:sp>
        <p:nvSpPr>
          <p:cNvPr id="2" name="Title 1"/>
          <p:cNvSpPr>
            <a:spLocks noGrp="1"/>
          </p:cNvSpPr>
          <p:nvPr>
            <p:ph type="title"/>
          </p:nvPr>
        </p:nvSpPr>
        <p:spPr/>
        <p:txBody>
          <a:bodyPr/>
          <a:lstStyle/>
          <a:p>
            <a:r>
              <a:rPr lang="fa-IR" dirty="0"/>
              <a:t>مسائل سازمانی انسانی و فنی</a:t>
            </a:r>
            <a:endParaRPr lang="en-US" dirty="0"/>
          </a:p>
        </p:txBody>
      </p:sp>
    </p:spTree>
    <p:extLst>
      <p:ext uri="{BB962C8B-B14F-4D97-AF65-F5344CB8AC3E}">
        <p14:creationId xmlns:p14="http://schemas.microsoft.com/office/powerpoint/2010/main" val="289366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18</a:t>
            </a:fld>
            <a:endParaRPr lang="en-US"/>
          </a:p>
        </p:txBody>
      </p:sp>
      <p:sp>
        <p:nvSpPr>
          <p:cNvPr id="3" name="Content Placeholder 2"/>
          <p:cNvSpPr>
            <a:spLocks noGrp="1"/>
          </p:cNvSpPr>
          <p:nvPr>
            <p:ph idx="1"/>
          </p:nvPr>
        </p:nvSpPr>
        <p:spPr>
          <a:xfrm>
            <a:off x="287383" y="1600200"/>
            <a:ext cx="8640717" cy="4525963"/>
          </a:xfrm>
        </p:spPr>
        <p:txBody>
          <a:bodyPr>
            <a:normAutofit/>
          </a:bodyPr>
          <a:lstStyle/>
          <a:p>
            <a:pPr algn="r" rtl="1">
              <a:buFont typeface="Arial" panose="020B0604020202020204" pitchFamily="34" charset="0"/>
              <a:buChar char="•"/>
            </a:pPr>
            <a:r>
              <a:rPr lang="fa-IR" sz="3600" b="1" i="0" dirty="0">
                <a:solidFill>
                  <a:srgbClr val="1F1F1F"/>
                </a:solidFill>
                <a:effectLst/>
                <a:latin typeface="Google Sans"/>
              </a:rPr>
              <a:t>فناوری های موجود برای پشتیبانی از توسعه سیستم:</a:t>
            </a:r>
            <a:r>
              <a:rPr lang="fa-IR" sz="3600" b="0" i="0" dirty="0">
                <a:solidFill>
                  <a:srgbClr val="1F1F1F"/>
                </a:solidFill>
                <a:effectLst/>
                <a:latin typeface="Google Sans"/>
              </a:rPr>
              <a:t> روش های چابک برای پیگیری یک طراحی در حال تکامل به ابزارهای خوبی نیاز دارند.</a:t>
            </a:r>
          </a:p>
          <a:p>
            <a:pPr algn="r" rtl="1">
              <a:buFont typeface="Arial" panose="020B0604020202020204" pitchFamily="34" charset="0"/>
              <a:buChar char="•"/>
            </a:pPr>
            <a:r>
              <a:rPr lang="fa-IR" sz="3600" b="1" i="0" dirty="0">
                <a:solidFill>
                  <a:srgbClr val="1F1F1F"/>
                </a:solidFill>
                <a:effectLst/>
                <a:latin typeface="Google Sans"/>
              </a:rPr>
              <a:t>نحوه سازماندهی تیم توسعه:</a:t>
            </a:r>
            <a:r>
              <a:rPr lang="fa-IR" sz="3600" b="0" i="0" dirty="0">
                <a:solidFill>
                  <a:srgbClr val="1F1F1F"/>
                </a:solidFill>
                <a:effectLst/>
                <a:latin typeface="Google Sans"/>
              </a:rPr>
              <a:t> اگر تیم توسعه توزیع شده باشد یا بخشی از توسعه برون سپاری شده باشد، ممکن است نیاز به تهیه </a:t>
            </a:r>
            <a:r>
              <a:rPr lang="fa-IR" sz="3600" b="1" i="0" dirty="0">
                <a:solidFill>
                  <a:srgbClr val="1F1F1F"/>
                </a:solidFill>
                <a:effectLst/>
                <a:latin typeface="Google Sans"/>
              </a:rPr>
              <a:t>اسناد طراحی </a:t>
            </a:r>
            <a:r>
              <a:rPr lang="fa-IR" sz="3600" b="0" i="0" dirty="0">
                <a:solidFill>
                  <a:srgbClr val="1F1F1F"/>
                </a:solidFill>
                <a:effectLst/>
                <a:latin typeface="Google Sans"/>
              </a:rPr>
              <a:t>برای برقراری ارتباط بین تیم های توسعه داشته باشید.</a:t>
            </a:r>
          </a:p>
        </p:txBody>
      </p:sp>
      <p:sp>
        <p:nvSpPr>
          <p:cNvPr id="2" name="Title 1"/>
          <p:cNvSpPr>
            <a:spLocks noGrp="1"/>
          </p:cNvSpPr>
          <p:nvPr>
            <p:ph type="title"/>
          </p:nvPr>
        </p:nvSpPr>
        <p:spPr/>
        <p:txBody>
          <a:bodyPr/>
          <a:lstStyle/>
          <a:p>
            <a:r>
              <a:rPr lang="fa-IR" dirty="0"/>
              <a:t>مسائل سازمانی انسانی و فنی</a:t>
            </a:r>
            <a:endParaRPr lang="en-US" dirty="0"/>
          </a:p>
        </p:txBody>
      </p:sp>
    </p:spTree>
    <p:extLst>
      <p:ext uri="{BB962C8B-B14F-4D97-AF65-F5344CB8AC3E}">
        <p14:creationId xmlns:p14="http://schemas.microsoft.com/office/powerpoint/2010/main" val="32923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19</a:t>
            </a:fld>
            <a:endParaRPr lang="en-US"/>
          </a:p>
        </p:txBody>
      </p:sp>
      <p:sp>
        <p:nvSpPr>
          <p:cNvPr id="3" name="Content Placeholder 2"/>
          <p:cNvSpPr>
            <a:spLocks noGrp="1"/>
          </p:cNvSpPr>
          <p:nvPr>
            <p:ph idx="1"/>
          </p:nvPr>
        </p:nvSpPr>
        <p:spPr>
          <a:xfrm>
            <a:off x="107576" y="1506071"/>
            <a:ext cx="8579224" cy="5430557"/>
          </a:xfrm>
        </p:spPr>
        <p:txBody>
          <a:bodyPr/>
          <a:lstStyle/>
          <a:p>
            <a:pPr algn="r" rtl="1">
              <a:buFont typeface="Arial" panose="020B0604020202020204" pitchFamily="34" charset="0"/>
              <a:buChar char="•"/>
            </a:pPr>
            <a:r>
              <a:rPr lang="fa-IR" sz="2800" b="1" i="0" dirty="0">
                <a:solidFill>
                  <a:srgbClr val="1F1F1F"/>
                </a:solidFill>
                <a:effectLst/>
                <a:latin typeface="Google Sans"/>
              </a:rPr>
              <a:t>ملاحظات فرهنگی و سازمانی:</a:t>
            </a:r>
            <a:r>
              <a:rPr lang="fa-IR" sz="2800" b="0" i="0" dirty="0">
                <a:solidFill>
                  <a:srgbClr val="1F1F1F"/>
                </a:solidFill>
                <a:effectLst/>
                <a:latin typeface="Google Sans"/>
              </a:rPr>
              <a:t> سازمان های مهندسی سنتی فرهنگ توسعه مبتنی بر برنامه را دارند، زیرا این امر در مهندسی رایج است.</a:t>
            </a:r>
          </a:p>
          <a:p>
            <a:pPr algn="r" rtl="1">
              <a:buFont typeface="Arial" panose="020B0604020202020204" pitchFamily="34" charset="0"/>
              <a:buChar char="•"/>
            </a:pPr>
            <a:r>
              <a:rPr lang="fa-IR" sz="2800" b="1" i="0" dirty="0">
                <a:solidFill>
                  <a:srgbClr val="1F1F1F"/>
                </a:solidFill>
                <a:effectLst/>
                <a:latin typeface="Google Sans"/>
              </a:rPr>
              <a:t>مهارت طراحان و برنامه نویسان در تیم توسعه چقدر است؟</a:t>
            </a:r>
            <a:r>
              <a:rPr lang="fa-IR" sz="2800" b="0" i="0" dirty="0">
                <a:solidFill>
                  <a:srgbClr val="1F1F1F"/>
                </a:solidFill>
                <a:effectLst/>
                <a:latin typeface="Google Sans"/>
              </a:rPr>
              <a:t> گاهی اوقات استدلال می شود که </a:t>
            </a:r>
            <a:r>
              <a:rPr lang="fa-IR" sz="2800" b="1" i="0" dirty="0">
                <a:solidFill>
                  <a:srgbClr val="1F1F1F"/>
                </a:solidFill>
                <a:effectLst/>
                <a:latin typeface="Google Sans"/>
              </a:rPr>
              <a:t>روش های چابک به سطح مهارت بالاتری نسبت به رویکردهای مبتنی بر برنامه نیاز </a:t>
            </a:r>
            <a:r>
              <a:rPr lang="fa-IR" sz="2800" b="0" i="0" dirty="0">
                <a:solidFill>
                  <a:srgbClr val="1F1F1F"/>
                </a:solidFill>
                <a:effectLst/>
                <a:latin typeface="Google Sans"/>
              </a:rPr>
              <a:t>دارند که در آن برنامه نویسان به سادگی یک طراحی دقیق را به کد ترجمه می کنند. </a:t>
            </a:r>
          </a:p>
          <a:p>
            <a:pPr algn="r" rtl="1">
              <a:buFont typeface="Arial" panose="020B0604020202020204" pitchFamily="34" charset="0"/>
              <a:buChar char="•"/>
            </a:pPr>
            <a:r>
              <a:rPr lang="fa-IR" sz="2800" b="1" i="0" dirty="0">
                <a:solidFill>
                  <a:srgbClr val="1F1F1F"/>
                </a:solidFill>
                <a:effectLst/>
                <a:latin typeface="Google Sans"/>
              </a:rPr>
              <a:t>آیا سیستم تابع مقررات خارجی است؟</a:t>
            </a:r>
            <a:r>
              <a:rPr lang="fa-IR" sz="2800" b="0" i="0" dirty="0">
                <a:solidFill>
                  <a:srgbClr val="1F1F1F"/>
                </a:solidFill>
                <a:effectLst/>
                <a:latin typeface="Google Sans"/>
              </a:rPr>
              <a:t> اگر سیستمی باید توسط یک نهاد تنظیم کننده خارجی (به عنوان مثال، سازمان جهانی هواپیمایی</a:t>
            </a:r>
            <a:r>
              <a:rPr lang="en-US" sz="2800" b="0" i="0" dirty="0">
                <a:solidFill>
                  <a:srgbClr val="1F1F1F"/>
                </a:solidFill>
                <a:effectLst/>
                <a:latin typeface="Google Sans"/>
              </a:rPr>
              <a:t> </a:t>
            </a:r>
            <a:r>
              <a:rPr lang="fa-IR" sz="2800" b="0" i="0" dirty="0">
                <a:solidFill>
                  <a:srgbClr val="1F1F1F"/>
                </a:solidFill>
                <a:effectLst/>
                <a:latin typeface="Google Sans"/>
              </a:rPr>
              <a:t>نرم افزاری را تأیید می کند که برای عملکرد یک هواپیما حیاتی است) تأیید شود، احتمالاً باید به عنوان بخشی از پرونده ایمنی سیستم، مستندات دقیق تهیه کنید.</a:t>
            </a:r>
          </a:p>
        </p:txBody>
      </p:sp>
      <p:sp>
        <p:nvSpPr>
          <p:cNvPr id="2" name="Title 1"/>
          <p:cNvSpPr>
            <a:spLocks noGrp="1"/>
          </p:cNvSpPr>
          <p:nvPr>
            <p:ph type="title"/>
          </p:nvPr>
        </p:nvSpPr>
        <p:spPr/>
        <p:txBody>
          <a:bodyPr/>
          <a:lstStyle/>
          <a:p>
            <a:r>
              <a:rPr lang="fa-IR" dirty="0"/>
              <a:t>مسائل سازمانی انسانی و فنی</a:t>
            </a:r>
            <a:endParaRPr lang="en-US" dirty="0"/>
          </a:p>
        </p:txBody>
      </p:sp>
    </p:spTree>
    <p:extLst>
      <p:ext uri="{BB962C8B-B14F-4D97-AF65-F5344CB8AC3E}">
        <p14:creationId xmlns:p14="http://schemas.microsoft.com/office/powerpoint/2010/main" val="354569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2</a:t>
            </a:fld>
            <a:endParaRPr lang="en-US"/>
          </a:p>
        </p:txBody>
      </p:sp>
      <p:sp>
        <p:nvSpPr>
          <p:cNvPr id="3" name="Content Placeholder 2"/>
          <p:cNvSpPr>
            <a:spLocks noGrp="1"/>
          </p:cNvSpPr>
          <p:nvPr>
            <p:ph idx="1"/>
          </p:nvPr>
        </p:nvSpPr>
        <p:spPr/>
        <p:txBody>
          <a:bodyPr>
            <a:normAutofit/>
          </a:bodyPr>
          <a:lstStyle/>
          <a:p>
            <a:r>
              <a:rPr lang="fa-IR" sz="4400" dirty="0">
                <a:cs typeface="B Nazanin" panose="00000400000000000000" pitchFamily="2" charset="-78"/>
              </a:rPr>
              <a:t>متد‌های چابک</a:t>
            </a:r>
            <a:endParaRPr lang="en-US" sz="4400" dirty="0">
              <a:cs typeface="B Nazanin" panose="00000400000000000000" pitchFamily="2" charset="-78"/>
            </a:endParaRPr>
          </a:p>
          <a:p>
            <a:r>
              <a:rPr lang="fa-IR" sz="4400" dirty="0">
                <a:cs typeface="B Nazanin" panose="00000400000000000000" pitchFamily="2" charset="-78"/>
              </a:rPr>
              <a:t>توسعه چابک و مبتنی بر برنامه </a:t>
            </a:r>
            <a:endParaRPr lang="en-US" sz="4400" dirty="0">
              <a:cs typeface="B Nazanin" panose="00000400000000000000" pitchFamily="2" charset="-78"/>
            </a:endParaRPr>
          </a:p>
          <a:p>
            <a:r>
              <a:rPr lang="en-US" sz="4400" dirty="0">
                <a:cs typeface="B Nazanin" panose="00000400000000000000" pitchFamily="2" charset="-78"/>
              </a:rPr>
              <a:t>Extreme programming</a:t>
            </a:r>
            <a:r>
              <a:rPr lang="fa-IR" sz="4400" dirty="0">
                <a:cs typeface="B Nazanin" panose="00000400000000000000" pitchFamily="2" charset="-78"/>
              </a:rPr>
              <a:t> </a:t>
            </a:r>
            <a:r>
              <a:rPr lang="fa-IR" sz="3600" b="0" i="0" dirty="0">
                <a:solidFill>
                  <a:srgbClr val="1F1F1F"/>
                </a:solidFill>
                <a:effectLst/>
                <a:latin typeface="Helvetica Neue"/>
              </a:rPr>
              <a:t>برنامه‌سازی مفرط</a:t>
            </a:r>
          </a:p>
          <a:p>
            <a:r>
              <a:rPr lang="fa-IR" sz="4400" dirty="0">
                <a:cs typeface="B Nazanin" panose="00000400000000000000" pitchFamily="2" charset="-78"/>
              </a:rPr>
              <a:t>مدیریت پروژه چابک </a:t>
            </a:r>
            <a:endParaRPr lang="en-US" sz="4400" dirty="0">
              <a:cs typeface="B Nazanin" panose="00000400000000000000" pitchFamily="2" charset="-78"/>
            </a:endParaRPr>
          </a:p>
          <a:p>
            <a:r>
              <a:rPr lang="fa-IR" sz="4400" dirty="0">
                <a:cs typeface="B Nazanin" panose="00000400000000000000" pitchFamily="2" charset="-78"/>
              </a:rPr>
              <a:t>مقیاس پذیری روش‌های چابک </a:t>
            </a:r>
            <a:endParaRPr lang="en-US" sz="4400" dirty="0">
              <a:cs typeface="B Nazanin" panose="00000400000000000000" pitchFamily="2" charset="-78"/>
            </a:endParaRPr>
          </a:p>
        </p:txBody>
      </p:sp>
      <p:sp>
        <p:nvSpPr>
          <p:cNvPr id="2" name="Title 1"/>
          <p:cNvSpPr>
            <a:spLocks noGrp="1"/>
          </p:cNvSpPr>
          <p:nvPr>
            <p:ph type="title"/>
          </p:nvPr>
        </p:nvSpPr>
        <p:spPr/>
        <p:txBody>
          <a:bodyPr/>
          <a:lstStyle/>
          <a:p>
            <a:r>
              <a:rPr lang="fa-IR" dirty="0"/>
              <a:t>موضوعات</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644A54-4E82-430E-BFC2-59B00B65B01F}"/>
              </a:ext>
            </a:extLst>
          </p:cNvPr>
          <p:cNvSpPr>
            <a:spLocks noGrp="1"/>
          </p:cNvSpPr>
          <p:nvPr>
            <p:ph type="sldNum" sz="quarter" idx="12"/>
          </p:nvPr>
        </p:nvSpPr>
        <p:spPr/>
        <p:txBody>
          <a:bodyPr/>
          <a:lstStyle/>
          <a:p>
            <a:fld id="{401CF334-2D5C-4859-84A6-CA7E6E43FAEB}" type="slidenum">
              <a:rPr lang="en-US" smtClean="0"/>
              <a:pPr/>
              <a:t>20</a:t>
            </a:fld>
            <a:endParaRPr lang="en-US" dirty="0"/>
          </a:p>
        </p:txBody>
      </p:sp>
      <p:sp>
        <p:nvSpPr>
          <p:cNvPr id="3" name="Content Placeholder 2">
            <a:extLst>
              <a:ext uri="{FF2B5EF4-FFF2-40B4-BE49-F238E27FC236}">
                <a16:creationId xmlns:a16="http://schemas.microsoft.com/office/drawing/2014/main" id="{854BC068-4568-4195-9726-4EE23E17D3AD}"/>
              </a:ext>
            </a:extLst>
          </p:cNvPr>
          <p:cNvSpPr>
            <a:spLocks noGrp="1"/>
          </p:cNvSpPr>
          <p:nvPr>
            <p:ph idx="1"/>
          </p:nvPr>
        </p:nvSpPr>
        <p:spPr/>
        <p:txBody>
          <a:bodyPr>
            <a:normAutofit fontScale="92500"/>
          </a:bodyPr>
          <a:lstStyle/>
          <a:p>
            <a:r>
              <a:rPr lang="fa-IR" sz="2800" dirty="0"/>
              <a:t>در بسیاری از پروژه‌های نرم‌افزاری، استفاده از عناصر هر دو رویکرد </a:t>
            </a:r>
            <a:r>
              <a:rPr lang="fa-IR" sz="2800" b="1" dirty="0"/>
              <a:t>برنامه‌محور</a:t>
            </a:r>
            <a:r>
              <a:rPr lang="fa-IR" sz="2800" dirty="0"/>
              <a:t> و </a:t>
            </a:r>
            <a:r>
              <a:rPr lang="fa-IR" sz="2800" b="1" dirty="0"/>
              <a:t>چابک</a:t>
            </a:r>
            <a:r>
              <a:rPr lang="fa-IR" sz="2800" dirty="0"/>
              <a:t> ضروری است. انتخاب تعادل مناسب بین این دو روش به </a:t>
            </a:r>
            <a:r>
              <a:rPr lang="fa-IR" sz="2800" b="1" dirty="0"/>
              <a:t>عوامل مختلفی</a:t>
            </a:r>
            <a:r>
              <a:rPr lang="fa-IR" sz="2800" dirty="0"/>
              <a:t> بستگی دارد. در ادامه با ارائه مثال‌ها و توضیحات به این عوامل پرداخته شده است:</a:t>
            </a:r>
          </a:p>
          <a:p>
            <a:r>
              <a:rPr lang="fa-IR" sz="2800" b="1" dirty="0"/>
              <a:t>۱. نیاز به مشخصات دقیق و طراحی پیش از پیاده‌سازی</a:t>
            </a:r>
          </a:p>
          <a:p>
            <a:pPr>
              <a:buFont typeface="Arial" panose="020B0604020202020204" pitchFamily="34" charset="0"/>
              <a:buChar char="•"/>
            </a:pPr>
            <a:r>
              <a:rPr lang="fa-IR" sz="2800" b="1" dirty="0"/>
              <a:t>مثال</a:t>
            </a:r>
            <a:r>
              <a:rPr lang="fa-IR" sz="2800" dirty="0"/>
              <a:t>: سیستم کنترل یک </a:t>
            </a:r>
            <a:r>
              <a:rPr lang="fa-IR" sz="2800" b="1" dirty="0"/>
              <a:t>ایستگاه تولید برق</a:t>
            </a:r>
            <a:r>
              <a:rPr lang="fa-IR" sz="2800" dirty="0"/>
              <a:t> که نیاز به هماهنگی دقیق میان اجزای سخت‌افزاری و نرم‌افزاری دارد.</a:t>
            </a:r>
          </a:p>
          <a:p>
            <a:pPr>
              <a:buFont typeface="Arial" panose="020B0604020202020204" pitchFamily="34" charset="0"/>
              <a:buChar char="•"/>
            </a:pPr>
            <a:r>
              <a:rPr lang="fa-IR" sz="2800" b="1" dirty="0"/>
              <a:t>رویکرد</a:t>
            </a:r>
            <a:r>
              <a:rPr lang="fa-IR" sz="2800" dirty="0"/>
              <a:t>:</a:t>
            </a:r>
          </a:p>
          <a:p>
            <a:pPr marL="742950" lvl="1" indent="-285750">
              <a:buFont typeface="Arial" panose="020B0604020202020204" pitchFamily="34" charset="0"/>
              <a:buChar char="•"/>
            </a:pPr>
            <a:r>
              <a:rPr lang="fa-IR" sz="2400" dirty="0"/>
              <a:t>برنامه‌محور: مستندسازی جامع و دقیق برای اطمینان از عملکرد ایمن و پایدار سیستم.</a:t>
            </a:r>
          </a:p>
          <a:p>
            <a:r>
              <a:rPr lang="fa-IR" sz="2800" b="1" dirty="0"/>
              <a:t>توضیح</a:t>
            </a:r>
            <a:r>
              <a:rPr lang="fa-IR" sz="2800" dirty="0"/>
              <a:t>: در سیستم‌هایی با </a:t>
            </a:r>
            <a:r>
              <a:rPr lang="fa-IR" sz="2800" b="1" dirty="0"/>
              <a:t>پیچیدگی فنی بالا</a:t>
            </a:r>
            <a:r>
              <a:rPr lang="fa-IR" sz="2800" dirty="0"/>
              <a:t> و وابسته به صحت عملکرد، نیاز به طراحی دقیق قبل از اجرا وجود دارد.</a:t>
            </a:r>
          </a:p>
          <a:p>
            <a:endParaRPr lang="en-US" sz="2800" dirty="0"/>
          </a:p>
        </p:txBody>
      </p:sp>
      <p:sp>
        <p:nvSpPr>
          <p:cNvPr id="4" name="Title 3">
            <a:extLst>
              <a:ext uri="{FF2B5EF4-FFF2-40B4-BE49-F238E27FC236}">
                <a16:creationId xmlns:a16="http://schemas.microsoft.com/office/drawing/2014/main" id="{9F8E235D-3E74-4632-9EC6-3B0943B61515}"/>
              </a:ext>
            </a:extLst>
          </p:cNvPr>
          <p:cNvSpPr>
            <a:spLocks noGrp="1"/>
          </p:cNvSpPr>
          <p:nvPr>
            <p:ph type="title"/>
          </p:nvPr>
        </p:nvSpPr>
        <p:spPr/>
        <p:txBody>
          <a:bodyPr>
            <a:normAutofit fontScale="90000"/>
          </a:bodyPr>
          <a:lstStyle/>
          <a:p>
            <a:r>
              <a:rPr lang="fa-IR" b="1" dirty="0"/>
              <a:t>مثال‌ها و جزئیات درباره تعادل بین رویکردهای برنامه‌محور و چابک</a:t>
            </a:r>
            <a:br>
              <a:rPr lang="fa-IR" b="1" dirty="0"/>
            </a:br>
            <a:endParaRPr lang="en-US" dirty="0"/>
          </a:p>
        </p:txBody>
      </p:sp>
    </p:spTree>
    <p:extLst>
      <p:ext uri="{BB962C8B-B14F-4D97-AF65-F5344CB8AC3E}">
        <p14:creationId xmlns:p14="http://schemas.microsoft.com/office/powerpoint/2010/main" val="147201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644A54-4E82-430E-BFC2-59B00B65B01F}"/>
              </a:ext>
            </a:extLst>
          </p:cNvPr>
          <p:cNvSpPr>
            <a:spLocks noGrp="1"/>
          </p:cNvSpPr>
          <p:nvPr>
            <p:ph type="sldNum" sz="quarter" idx="12"/>
          </p:nvPr>
        </p:nvSpPr>
        <p:spPr/>
        <p:txBody>
          <a:bodyPr/>
          <a:lstStyle/>
          <a:p>
            <a:fld id="{401CF334-2D5C-4859-84A6-CA7E6E43FAEB}" type="slidenum">
              <a:rPr lang="en-US" smtClean="0"/>
              <a:pPr/>
              <a:t>21</a:t>
            </a:fld>
            <a:endParaRPr lang="en-US" dirty="0"/>
          </a:p>
        </p:txBody>
      </p:sp>
      <p:sp>
        <p:nvSpPr>
          <p:cNvPr id="3" name="Content Placeholder 2">
            <a:extLst>
              <a:ext uri="{FF2B5EF4-FFF2-40B4-BE49-F238E27FC236}">
                <a16:creationId xmlns:a16="http://schemas.microsoft.com/office/drawing/2014/main" id="{854BC068-4568-4195-9726-4EE23E17D3AD}"/>
              </a:ext>
            </a:extLst>
          </p:cNvPr>
          <p:cNvSpPr>
            <a:spLocks noGrp="1"/>
          </p:cNvSpPr>
          <p:nvPr>
            <p:ph idx="1"/>
          </p:nvPr>
        </p:nvSpPr>
        <p:spPr/>
        <p:txBody>
          <a:bodyPr>
            <a:normAutofit/>
          </a:bodyPr>
          <a:lstStyle/>
          <a:p>
            <a:r>
              <a:rPr lang="fa-IR" sz="2800" b="1" dirty="0"/>
              <a:t>۲. استراتژی تحویل تدریجی و دریافت بازخورد سریع از مشتریان</a:t>
            </a:r>
          </a:p>
          <a:p>
            <a:pPr>
              <a:buFont typeface="Arial" panose="020B0604020202020204" pitchFamily="34" charset="0"/>
              <a:buChar char="•"/>
            </a:pPr>
            <a:r>
              <a:rPr lang="fa-IR" sz="2800" b="1" dirty="0"/>
              <a:t>مثال</a:t>
            </a:r>
            <a:r>
              <a:rPr lang="fa-IR" sz="2800" dirty="0"/>
              <a:t>: </a:t>
            </a:r>
            <a:r>
              <a:rPr lang="fa-IR" sz="2800" b="1" dirty="0"/>
              <a:t>اپلیکیشن سفارش غذای آنلاین</a:t>
            </a:r>
            <a:r>
              <a:rPr lang="fa-IR" sz="2800" dirty="0"/>
              <a:t> که به بازخورد سریع مشتریان برای بهبود تجربه کاربری نیاز دارد.</a:t>
            </a:r>
          </a:p>
          <a:p>
            <a:pPr>
              <a:buFont typeface="Arial" panose="020B0604020202020204" pitchFamily="34" charset="0"/>
              <a:buChar char="•"/>
            </a:pPr>
            <a:r>
              <a:rPr lang="fa-IR" sz="2800" b="1" dirty="0"/>
              <a:t>رویکرد</a:t>
            </a:r>
            <a:r>
              <a:rPr lang="fa-IR" sz="2800" dirty="0"/>
              <a:t>:</a:t>
            </a:r>
          </a:p>
          <a:p>
            <a:pPr marL="742950" lvl="1" indent="-285750">
              <a:buFont typeface="Arial" panose="020B0604020202020204" pitchFamily="34" charset="0"/>
              <a:buChar char="•"/>
            </a:pPr>
            <a:r>
              <a:rPr lang="fa-IR" sz="2400" dirty="0"/>
              <a:t>چابک: توسعه اپلیکیشن به صورت </a:t>
            </a:r>
            <a:r>
              <a:rPr lang="fa-IR" sz="2400" b="1" dirty="0"/>
              <a:t>اسپرینت‌های کوتاه</a:t>
            </a:r>
            <a:r>
              <a:rPr lang="fa-IR" sz="2400" dirty="0"/>
              <a:t> و انتشار نسخه‌های مکرر برای دریافت بازخورد.</a:t>
            </a:r>
          </a:p>
          <a:p>
            <a:r>
              <a:rPr lang="fa-IR" sz="2800" b="1" dirty="0"/>
              <a:t>توضیح</a:t>
            </a:r>
            <a:r>
              <a:rPr lang="fa-IR" sz="2800" dirty="0"/>
              <a:t>: روش چابک به </a:t>
            </a:r>
            <a:r>
              <a:rPr lang="fa-IR" sz="2800" b="1" dirty="0"/>
              <a:t>بازخورد سریع و بهبود مستمر</a:t>
            </a:r>
            <a:r>
              <a:rPr lang="fa-IR" sz="2800" dirty="0"/>
              <a:t> در محصول کمک می‌کند.</a:t>
            </a:r>
          </a:p>
        </p:txBody>
      </p:sp>
      <p:sp>
        <p:nvSpPr>
          <p:cNvPr id="4" name="Title 3">
            <a:extLst>
              <a:ext uri="{FF2B5EF4-FFF2-40B4-BE49-F238E27FC236}">
                <a16:creationId xmlns:a16="http://schemas.microsoft.com/office/drawing/2014/main" id="{9F8E235D-3E74-4632-9EC6-3B0943B61515}"/>
              </a:ext>
            </a:extLst>
          </p:cNvPr>
          <p:cNvSpPr>
            <a:spLocks noGrp="1"/>
          </p:cNvSpPr>
          <p:nvPr>
            <p:ph type="title"/>
          </p:nvPr>
        </p:nvSpPr>
        <p:spPr/>
        <p:txBody>
          <a:bodyPr>
            <a:normAutofit fontScale="90000"/>
          </a:bodyPr>
          <a:lstStyle/>
          <a:p>
            <a:r>
              <a:rPr lang="fa-IR" b="1" dirty="0"/>
              <a:t>مثال‌ها و جزئیات درباره تعادل بین رویکردهای برنامه‌محور و چابک</a:t>
            </a:r>
            <a:br>
              <a:rPr lang="fa-IR" b="1" dirty="0"/>
            </a:br>
            <a:endParaRPr lang="en-US" dirty="0"/>
          </a:p>
        </p:txBody>
      </p:sp>
    </p:spTree>
    <p:extLst>
      <p:ext uri="{BB962C8B-B14F-4D97-AF65-F5344CB8AC3E}">
        <p14:creationId xmlns:p14="http://schemas.microsoft.com/office/powerpoint/2010/main" val="156230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644A54-4E82-430E-BFC2-59B00B65B01F}"/>
              </a:ext>
            </a:extLst>
          </p:cNvPr>
          <p:cNvSpPr>
            <a:spLocks noGrp="1"/>
          </p:cNvSpPr>
          <p:nvPr>
            <p:ph type="sldNum" sz="quarter" idx="12"/>
          </p:nvPr>
        </p:nvSpPr>
        <p:spPr/>
        <p:txBody>
          <a:bodyPr/>
          <a:lstStyle/>
          <a:p>
            <a:fld id="{401CF334-2D5C-4859-84A6-CA7E6E43FAEB}" type="slidenum">
              <a:rPr lang="en-US" smtClean="0"/>
              <a:pPr/>
              <a:t>22</a:t>
            </a:fld>
            <a:endParaRPr lang="en-US" dirty="0"/>
          </a:p>
        </p:txBody>
      </p:sp>
      <p:sp>
        <p:nvSpPr>
          <p:cNvPr id="3" name="Content Placeholder 2">
            <a:extLst>
              <a:ext uri="{FF2B5EF4-FFF2-40B4-BE49-F238E27FC236}">
                <a16:creationId xmlns:a16="http://schemas.microsoft.com/office/drawing/2014/main" id="{854BC068-4568-4195-9726-4EE23E17D3AD}"/>
              </a:ext>
            </a:extLst>
          </p:cNvPr>
          <p:cNvSpPr>
            <a:spLocks noGrp="1"/>
          </p:cNvSpPr>
          <p:nvPr>
            <p:ph idx="1"/>
          </p:nvPr>
        </p:nvSpPr>
        <p:spPr/>
        <p:txBody>
          <a:bodyPr>
            <a:normAutofit fontScale="92500" lnSpcReduction="10000"/>
          </a:bodyPr>
          <a:lstStyle/>
          <a:p>
            <a:r>
              <a:rPr lang="fa-IR" sz="2400" b="1" dirty="0"/>
              <a:t>۳. اندازه سیستم و تعداد تیم‌های توسعه</a:t>
            </a:r>
          </a:p>
          <a:p>
            <a:pPr>
              <a:buFont typeface="Arial" panose="020B0604020202020204" pitchFamily="34" charset="0"/>
              <a:buChar char="•"/>
            </a:pPr>
            <a:r>
              <a:rPr lang="fa-IR" sz="2400" b="1" dirty="0"/>
              <a:t>مثال</a:t>
            </a:r>
            <a:r>
              <a:rPr lang="fa-IR" sz="2400" dirty="0"/>
              <a:t>: </a:t>
            </a:r>
            <a:r>
              <a:rPr lang="fa-IR" sz="2400" b="1" dirty="0"/>
              <a:t>سیستم اطلاعاتی یک دانشگاه</a:t>
            </a:r>
            <a:r>
              <a:rPr lang="fa-IR" sz="2400" dirty="0"/>
              <a:t> که شامل ماژول‌های مختلف برای مدیریت دانشجویان، اساتید و دوره‌ها است.</a:t>
            </a:r>
          </a:p>
          <a:p>
            <a:pPr>
              <a:buFont typeface="Arial" panose="020B0604020202020204" pitchFamily="34" charset="0"/>
              <a:buChar char="•"/>
            </a:pPr>
            <a:r>
              <a:rPr lang="fa-IR" sz="2400" b="1" dirty="0"/>
              <a:t>رویکرد</a:t>
            </a:r>
            <a:r>
              <a:rPr lang="fa-IR" sz="2400" dirty="0"/>
              <a:t>:</a:t>
            </a:r>
          </a:p>
          <a:p>
            <a:pPr marL="742950" lvl="1" indent="-285750">
              <a:buFont typeface="Arial" panose="020B0604020202020204" pitchFamily="34" charset="0"/>
              <a:buChar char="•"/>
            </a:pPr>
            <a:r>
              <a:rPr lang="fa-IR" sz="2000" dirty="0"/>
              <a:t>برنامه‌محور: برای هماهنگی بین </a:t>
            </a:r>
            <a:r>
              <a:rPr lang="fa-IR" sz="2000" b="1" dirty="0"/>
              <a:t>چندین تیم بزرگ</a:t>
            </a:r>
            <a:r>
              <a:rPr lang="fa-IR" sz="2000" dirty="0"/>
              <a:t> و جلوگیری از تناقض در بخش‌های مختلف سیستم.</a:t>
            </a:r>
          </a:p>
          <a:p>
            <a:pPr marL="742950" lvl="1" indent="-285750">
              <a:buFont typeface="Arial" panose="020B0604020202020204" pitchFamily="34" charset="0"/>
              <a:buChar char="•"/>
            </a:pPr>
            <a:r>
              <a:rPr lang="fa-IR" sz="2000" dirty="0"/>
              <a:t>چابک: استفاده از تیم‌های کوچک برای توسعه ماژول‌های مجزا.</a:t>
            </a:r>
          </a:p>
          <a:p>
            <a:r>
              <a:rPr lang="fa-IR" sz="2400" b="1" dirty="0"/>
              <a:t>توضیح</a:t>
            </a:r>
            <a:r>
              <a:rPr lang="fa-IR" sz="2400" dirty="0"/>
              <a:t>: در سیستم‌های بزرگ که نیاز به </a:t>
            </a:r>
            <a:r>
              <a:rPr lang="fa-IR" sz="2400" b="1" dirty="0"/>
              <a:t>تیم‌های بزرگ یا توزیع‌شده</a:t>
            </a:r>
            <a:r>
              <a:rPr lang="fa-IR" sz="2400" dirty="0"/>
              <a:t> است، برنامه‌محوری مفیدتر است.</a:t>
            </a:r>
            <a:endParaRPr lang="en-US" sz="2400" dirty="0"/>
          </a:p>
          <a:p>
            <a:r>
              <a:rPr lang="fa-IR" sz="2400" b="1" dirty="0"/>
              <a:t>۴. نوع سیستم در حال توسعه</a:t>
            </a:r>
          </a:p>
          <a:p>
            <a:pPr>
              <a:buFont typeface="Arial" panose="020B0604020202020204" pitchFamily="34" charset="0"/>
              <a:buChar char="•"/>
            </a:pPr>
            <a:r>
              <a:rPr lang="fa-IR" sz="2400" b="1" dirty="0"/>
              <a:t>مثال</a:t>
            </a:r>
            <a:r>
              <a:rPr lang="fa-IR" sz="2400" dirty="0"/>
              <a:t>: سیستم کنترلی برای </a:t>
            </a:r>
            <a:r>
              <a:rPr lang="fa-IR" sz="2400" b="1" dirty="0"/>
              <a:t>یک خط تولید صنعتی با نیاز به هماهنگی زمانی دقیق</a:t>
            </a:r>
            <a:r>
              <a:rPr lang="fa-IR" sz="2400" dirty="0"/>
              <a:t>.</a:t>
            </a:r>
          </a:p>
          <a:p>
            <a:pPr>
              <a:buFont typeface="Arial" panose="020B0604020202020204" pitchFamily="34" charset="0"/>
              <a:buChar char="•"/>
            </a:pPr>
            <a:r>
              <a:rPr lang="fa-IR" sz="2400" b="1" dirty="0"/>
              <a:t>رویکرد</a:t>
            </a:r>
            <a:r>
              <a:rPr lang="fa-IR" sz="2400" dirty="0"/>
              <a:t>: برنامه‌محور برای تحلیل دقیق نیازمندی‌های </a:t>
            </a:r>
            <a:r>
              <a:rPr lang="fa-IR" sz="2400" b="1" dirty="0"/>
              <a:t>زمانی و فنی</a:t>
            </a:r>
            <a:r>
              <a:rPr lang="fa-IR" sz="2400" dirty="0"/>
              <a:t> پیش از پیاده‌سازی.</a:t>
            </a:r>
          </a:p>
          <a:p>
            <a:r>
              <a:rPr lang="fa-IR" sz="2400" b="1" dirty="0"/>
              <a:t>توضیح</a:t>
            </a:r>
            <a:r>
              <a:rPr lang="fa-IR" sz="2400" dirty="0"/>
              <a:t>: سیستم‌های بلادرنگ نیاز به </a:t>
            </a:r>
            <a:r>
              <a:rPr lang="fa-IR" sz="2400" b="1" dirty="0"/>
              <a:t>برنامه‌ریزی دقیق</a:t>
            </a:r>
            <a:r>
              <a:rPr lang="fa-IR" sz="2400" dirty="0"/>
              <a:t> قبل از اجرا دارند.</a:t>
            </a:r>
          </a:p>
          <a:p>
            <a:endParaRPr lang="fa-IR" sz="2400" dirty="0"/>
          </a:p>
        </p:txBody>
      </p:sp>
      <p:sp>
        <p:nvSpPr>
          <p:cNvPr id="4" name="Title 3">
            <a:extLst>
              <a:ext uri="{FF2B5EF4-FFF2-40B4-BE49-F238E27FC236}">
                <a16:creationId xmlns:a16="http://schemas.microsoft.com/office/drawing/2014/main" id="{9F8E235D-3E74-4632-9EC6-3B0943B61515}"/>
              </a:ext>
            </a:extLst>
          </p:cNvPr>
          <p:cNvSpPr>
            <a:spLocks noGrp="1"/>
          </p:cNvSpPr>
          <p:nvPr>
            <p:ph type="title"/>
          </p:nvPr>
        </p:nvSpPr>
        <p:spPr/>
        <p:txBody>
          <a:bodyPr>
            <a:normAutofit fontScale="90000"/>
          </a:bodyPr>
          <a:lstStyle/>
          <a:p>
            <a:r>
              <a:rPr lang="fa-IR" b="1" dirty="0"/>
              <a:t>مثال‌ها و جزئیات درباره تعادل بین رویکردهای برنامه‌محور و چابک</a:t>
            </a:r>
            <a:br>
              <a:rPr lang="fa-IR" b="1" dirty="0"/>
            </a:br>
            <a:endParaRPr lang="en-US" dirty="0"/>
          </a:p>
        </p:txBody>
      </p:sp>
    </p:spTree>
    <p:extLst>
      <p:ext uri="{BB962C8B-B14F-4D97-AF65-F5344CB8AC3E}">
        <p14:creationId xmlns:p14="http://schemas.microsoft.com/office/powerpoint/2010/main" val="257369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644A54-4E82-430E-BFC2-59B00B65B01F}"/>
              </a:ext>
            </a:extLst>
          </p:cNvPr>
          <p:cNvSpPr>
            <a:spLocks noGrp="1"/>
          </p:cNvSpPr>
          <p:nvPr>
            <p:ph type="sldNum" sz="quarter" idx="12"/>
          </p:nvPr>
        </p:nvSpPr>
        <p:spPr/>
        <p:txBody>
          <a:bodyPr/>
          <a:lstStyle/>
          <a:p>
            <a:fld id="{401CF334-2D5C-4859-84A6-CA7E6E43FAEB}" type="slidenum">
              <a:rPr lang="en-US" smtClean="0"/>
              <a:pPr/>
              <a:t>23</a:t>
            </a:fld>
            <a:endParaRPr lang="en-US" dirty="0"/>
          </a:p>
        </p:txBody>
      </p:sp>
      <p:sp>
        <p:nvSpPr>
          <p:cNvPr id="3" name="Content Placeholder 2">
            <a:extLst>
              <a:ext uri="{FF2B5EF4-FFF2-40B4-BE49-F238E27FC236}">
                <a16:creationId xmlns:a16="http://schemas.microsoft.com/office/drawing/2014/main" id="{854BC068-4568-4195-9726-4EE23E17D3AD}"/>
              </a:ext>
            </a:extLst>
          </p:cNvPr>
          <p:cNvSpPr>
            <a:spLocks noGrp="1"/>
          </p:cNvSpPr>
          <p:nvPr>
            <p:ph idx="1"/>
          </p:nvPr>
        </p:nvSpPr>
        <p:spPr/>
        <p:txBody>
          <a:bodyPr>
            <a:normAutofit/>
          </a:bodyPr>
          <a:lstStyle/>
          <a:p>
            <a:r>
              <a:rPr lang="fa-IR" sz="2400" b="1" dirty="0"/>
              <a:t>۵. طول عمر پیش‌بینی‌شده سیستم</a:t>
            </a:r>
          </a:p>
          <a:p>
            <a:pPr>
              <a:buFont typeface="Arial" panose="020B0604020202020204" pitchFamily="34" charset="0"/>
              <a:buChar char="•"/>
            </a:pPr>
            <a:r>
              <a:rPr lang="fa-IR" sz="2400" b="1" dirty="0"/>
              <a:t>مثال</a:t>
            </a:r>
            <a:r>
              <a:rPr lang="fa-IR" sz="2400" dirty="0"/>
              <a:t>: </a:t>
            </a:r>
            <a:r>
              <a:rPr lang="fa-IR" sz="2400" b="1" dirty="0"/>
              <a:t>سیستم ثبت مالیات دولتی</a:t>
            </a:r>
            <a:r>
              <a:rPr lang="fa-IR" sz="2400" dirty="0"/>
              <a:t> که قرار است بیش از ۲۰ سال استفاده شود.</a:t>
            </a:r>
          </a:p>
          <a:p>
            <a:pPr>
              <a:buFont typeface="Arial" panose="020B0604020202020204" pitchFamily="34" charset="0"/>
              <a:buChar char="•"/>
            </a:pPr>
            <a:r>
              <a:rPr lang="fa-IR" sz="2400" b="1" dirty="0"/>
              <a:t>رویکرد</a:t>
            </a:r>
            <a:r>
              <a:rPr lang="fa-IR" sz="2400" dirty="0"/>
              <a:t>: برنامه‌محور برای </a:t>
            </a:r>
            <a:r>
              <a:rPr lang="fa-IR" sz="2400" b="1" dirty="0"/>
              <a:t>مستندسازی جامع</a:t>
            </a:r>
            <a:r>
              <a:rPr lang="fa-IR" sz="2400" dirty="0"/>
              <a:t> و تسهیل نگهداری توسط تیم‌های آینده.</a:t>
            </a:r>
          </a:p>
          <a:p>
            <a:r>
              <a:rPr lang="fa-IR" sz="2400" b="1" dirty="0"/>
              <a:t>توضیح</a:t>
            </a:r>
            <a:r>
              <a:rPr lang="fa-IR" sz="2400" dirty="0"/>
              <a:t>: سیستم‌های با </a:t>
            </a:r>
            <a:r>
              <a:rPr lang="fa-IR" sz="2400" b="1" dirty="0"/>
              <a:t>عمر طولانی</a:t>
            </a:r>
            <a:r>
              <a:rPr lang="fa-IR" sz="2400" dirty="0"/>
              <a:t> نیاز به مستنداتی دارند که مفهوم و اهداف توسعه اولیه را حفظ کنند.</a:t>
            </a:r>
            <a:endParaRPr lang="en-US" sz="2400" dirty="0"/>
          </a:p>
          <a:p>
            <a:r>
              <a:rPr lang="fa-IR" sz="2400" b="1" dirty="0"/>
              <a:t>۶. ابزارهای پشتیبانی از توسعه سیستم</a:t>
            </a:r>
          </a:p>
          <a:p>
            <a:pPr>
              <a:buFont typeface="Arial" panose="020B0604020202020204" pitchFamily="34" charset="0"/>
              <a:buChar char="•"/>
            </a:pPr>
            <a:r>
              <a:rPr lang="fa-IR" sz="2400" b="1" dirty="0"/>
              <a:t>مثال</a:t>
            </a:r>
            <a:r>
              <a:rPr lang="fa-IR" sz="2400" dirty="0"/>
              <a:t>: </a:t>
            </a:r>
            <a:r>
              <a:rPr lang="fa-IR" sz="2400" b="1" dirty="0"/>
              <a:t>پلتفرم مدیریت پروژه آنلاین</a:t>
            </a:r>
            <a:r>
              <a:rPr lang="fa-IR" sz="2400" dirty="0"/>
              <a:t> که از ابزارهایی مانند </a:t>
            </a:r>
            <a:r>
              <a:rPr lang="en-US" sz="2400" b="1" dirty="0"/>
              <a:t>Jira </a:t>
            </a:r>
            <a:r>
              <a:rPr lang="fa-IR" sz="2400" b="1" dirty="0"/>
              <a:t>و </a:t>
            </a:r>
            <a:r>
              <a:rPr lang="en-US" sz="2400" b="1" dirty="0"/>
              <a:t>GitHub</a:t>
            </a:r>
            <a:r>
              <a:rPr lang="en-US" sz="2400" dirty="0"/>
              <a:t> </a:t>
            </a:r>
            <a:r>
              <a:rPr lang="fa-IR" sz="2400" dirty="0"/>
              <a:t>استفاده می‌کند.</a:t>
            </a:r>
          </a:p>
          <a:p>
            <a:pPr>
              <a:buFont typeface="Arial" panose="020B0604020202020204" pitchFamily="34" charset="0"/>
              <a:buChar char="•"/>
            </a:pPr>
            <a:r>
              <a:rPr lang="fa-IR" sz="2400" b="1" dirty="0"/>
              <a:t>رویکرد</a:t>
            </a:r>
            <a:r>
              <a:rPr lang="fa-IR" sz="2400" dirty="0"/>
              <a:t>: چابک برای </a:t>
            </a:r>
            <a:r>
              <a:rPr lang="fa-IR" sz="2400" b="1" dirty="0"/>
              <a:t>مدیریت طراحی‌های در حال تغییر</a:t>
            </a:r>
            <a:r>
              <a:rPr lang="fa-IR" sz="2400" dirty="0"/>
              <a:t> و پیگیری کدهای منتشر شده.</a:t>
            </a:r>
          </a:p>
          <a:p>
            <a:r>
              <a:rPr lang="fa-IR" sz="2400" b="1" dirty="0"/>
              <a:t>توضیح</a:t>
            </a:r>
            <a:r>
              <a:rPr lang="fa-IR" sz="2400" dirty="0"/>
              <a:t>: روش‌های چابک به </a:t>
            </a:r>
            <a:r>
              <a:rPr lang="fa-IR" sz="2400" b="1" dirty="0"/>
              <a:t>ابزارهای مناسب</a:t>
            </a:r>
            <a:r>
              <a:rPr lang="fa-IR" sz="2400" dirty="0"/>
              <a:t> برای مدیریت تغییرات وابسته‌اند.</a:t>
            </a:r>
          </a:p>
          <a:p>
            <a:endParaRPr lang="fa-IR" sz="2400" dirty="0"/>
          </a:p>
        </p:txBody>
      </p:sp>
      <p:sp>
        <p:nvSpPr>
          <p:cNvPr id="4" name="Title 3">
            <a:extLst>
              <a:ext uri="{FF2B5EF4-FFF2-40B4-BE49-F238E27FC236}">
                <a16:creationId xmlns:a16="http://schemas.microsoft.com/office/drawing/2014/main" id="{9F8E235D-3E74-4632-9EC6-3B0943B61515}"/>
              </a:ext>
            </a:extLst>
          </p:cNvPr>
          <p:cNvSpPr>
            <a:spLocks noGrp="1"/>
          </p:cNvSpPr>
          <p:nvPr>
            <p:ph type="title"/>
          </p:nvPr>
        </p:nvSpPr>
        <p:spPr/>
        <p:txBody>
          <a:bodyPr>
            <a:normAutofit fontScale="90000"/>
          </a:bodyPr>
          <a:lstStyle/>
          <a:p>
            <a:r>
              <a:rPr lang="fa-IR" b="1" dirty="0"/>
              <a:t>مثال‌ها و جزئیات درباره تعادل بین رویکردهای برنامه‌محور و چابک</a:t>
            </a:r>
            <a:br>
              <a:rPr lang="fa-IR" b="1" dirty="0"/>
            </a:br>
            <a:endParaRPr lang="en-US" dirty="0"/>
          </a:p>
        </p:txBody>
      </p:sp>
    </p:spTree>
    <p:extLst>
      <p:ext uri="{BB962C8B-B14F-4D97-AF65-F5344CB8AC3E}">
        <p14:creationId xmlns:p14="http://schemas.microsoft.com/office/powerpoint/2010/main" val="249487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644A54-4E82-430E-BFC2-59B00B65B01F}"/>
              </a:ext>
            </a:extLst>
          </p:cNvPr>
          <p:cNvSpPr>
            <a:spLocks noGrp="1"/>
          </p:cNvSpPr>
          <p:nvPr>
            <p:ph type="sldNum" sz="quarter" idx="12"/>
          </p:nvPr>
        </p:nvSpPr>
        <p:spPr/>
        <p:txBody>
          <a:bodyPr/>
          <a:lstStyle/>
          <a:p>
            <a:fld id="{401CF334-2D5C-4859-84A6-CA7E6E43FAEB}" type="slidenum">
              <a:rPr lang="en-US" smtClean="0"/>
              <a:pPr/>
              <a:t>24</a:t>
            </a:fld>
            <a:endParaRPr lang="en-US" dirty="0"/>
          </a:p>
        </p:txBody>
      </p:sp>
      <p:sp>
        <p:nvSpPr>
          <p:cNvPr id="3" name="Content Placeholder 2">
            <a:extLst>
              <a:ext uri="{FF2B5EF4-FFF2-40B4-BE49-F238E27FC236}">
                <a16:creationId xmlns:a16="http://schemas.microsoft.com/office/drawing/2014/main" id="{854BC068-4568-4195-9726-4EE23E17D3AD}"/>
              </a:ext>
            </a:extLst>
          </p:cNvPr>
          <p:cNvSpPr>
            <a:spLocks noGrp="1"/>
          </p:cNvSpPr>
          <p:nvPr>
            <p:ph idx="1"/>
          </p:nvPr>
        </p:nvSpPr>
        <p:spPr/>
        <p:txBody>
          <a:bodyPr>
            <a:normAutofit lnSpcReduction="10000"/>
          </a:bodyPr>
          <a:lstStyle/>
          <a:p>
            <a:r>
              <a:rPr lang="fa-IR" sz="2400" b="1" dirty="0"/>
              <a:t>۷. سازماندهی تیم‌های توسعه</a:t>
            </a:r>
          </a:p>
          <a:p>
            <a:pPr>
              <a:buFont typeface="Arial" panose="020B0604020202020204" pitchFamily="34" charset="0"/>
              <a:buChar char="•"/>
            </a:pPr>
            <a:r>
              <a:rPr lang="fa-IR" sz="2400" b="1" dirty="0"/>
              <a:t>مثال</a:t>
            </a:r>
            <a:r>
              <a:rPr lang="fa-IR" sz="2400" dirty="0"/>
              <a:t>: توسعه یک </a:t>
            </a:r>
            <a:r>
              <a:rPr lang="fa-IR" sz="2400" b="1" dirty="0"/>
              <a:t>پلتفرم تجارت الکترونیک جهانی</a:t>
            </a:r>
            <a:r>
              <a:rPr lang="fa-IR" sz="2400" dirty="0"/>
              <a:t> با تیم‌های مستقر در کشورهای مختلف.</a:t>
            </a:r>
          </a:p>
          <a:p>
            <a:pPr>
              <a:buFont typeface="Arial" panose="020B0604020202020204" pitchFamily="34" charset="0"/>
              <a:buChar char="•"/>
            </a:pPr>
            <a:r>
              <a:rPr lang="fa-IR" sz="2400" b="1" dirty="0"/>
              <a:t>رویکرد</a:t>
            </a:r>
            <a:r>
              <a:rPr lang="fa-IR" sz="2400" dirty="0"/>
              <a:t>: برنامه‌محور برای ارائه </a:t>
            </a:r>
            <a:r>
              <a:rPr lang="fa-IR" sz="2400" b="1" dirty="0"/>
              <a:t>اسناد طراحی رسمی</a:t>
            </a:r>
            <a:r>
              <a:rPr lang="fa-IR" sz="2400" dirty="0"/>
              <a:t> و هماهنگی بین تیم‌ها.</a:t>
            </a:r>
          </a:p>
          <a:p>
            <a:r>
              <a:rPr lang="fa-IR" sz="2400" b="1" dirty="0"/>
              <a:t>توضیح</a:t>
            </a:r>
            <a:r>
              <a:rPr lang="fa-IR" sz="2400" dirty="0"/>
              <a:t>: در تیم‌های توزیع‌شده یا </a:t>
            </a:r>
            <a:r>
              <a:rPr lang="fa-IR" sz="2400" b="1" dirty="0"/>
              <a:t>برون‌سپاری شده</a:t>
            </a:r>
            <a:r>
              <a:rPr lang="fa-IR" sz="2400" dirty="0"/>
              <a:t>، اسناد رسمی برای ارتباط ضروری هستند.</a:t>
            </a:r>
            <a:endParaRPr lang="en-US" sz="2400" dirty="0"/>
          </a:p>
          <a:p>
            <a:r>
              <a:rPr lang="fa-IR" sz="2400" b="1" dirty="0"/>
              <a:t>۸. مسائل فرهنگی یا سازمانی</a:t>
            </a:r>
          </a:p>
          <a:p>
            <a:pPr>
              <a:buFont typeface="Arial" panose="020B0604020202020204" pitchFamily="34" charset="0"/>
              <a:buChar char="•"/>
            </a:pPr>
            <a:r>
              <a:rPr lang="fa-IR" sz="2400" b="1" dirty="0"/>
              <a:t>مثال</a:t>
            </a:r>
            <a:r>
              <a:rPr lang="fa-IR" sz="2400" dirty="0"/>
              <a:t>: یک </a:t>
            </a:r>
            <a:r>
              <a:rPr lang="fa-IR" sz="2400" b="1" dirty="0"/>
              <a:t>شرکت مهندسی عمران</a:t>
            </a:r>
            <a:r>
              <a:rPr lang="fa-IR" sz="2400" dirty="0"/>
              <a:t> که سیستم مدیریت پروژه‌ای برای خود ایجاد می‌کند.</a:t>
            </a:r>
          </a:p>
          <a:p>
            <a:pPr>
              <a:buFont typeface="Arial" panose="020B0604020202020204" pitchFamily="34" charset="0"/>
              <a:buChar char="•"/>
            </a:pPr>
            <a:r>
              <a:rPr lang="fa-IR" sz="2400" b="1" dirty="0"/>
              <a:t>رویکرد</a:t>
            </a:r>
            <a:r>
              <a:rPr lang="fa-IR" sz="2400" dirty="0"/>
              <a:t>: برنامه‌محور، زیرا این شرکت به </a:t>
            </a:r>
            <a:r>
              <a:rPr lang="fa-IR" sz="2400" b="1" dirty="0"/>
              <a:t>فرهنگ سنتی مهندسی</a:t>
            </a:r>
            <a:r>
              <a:rPr lang="fa-IR" sz="2400" dirty="0"/>
              <a:t> و مستندسازی پایبند است.</a:t>
            </a:r>
          </a:p>
          <a:p>
            <a:r>
              <a:rPr lang="fa-IR" sz="2400" b="1" dirty="0"/>
              <a:t>توضیح</a:t>
            </a:r>
            <a:r>
              <a:rPr lang="fa-IR" sz="2400" dirty="0"/>
              <a:t>: در سازمان‌های مهندسی، استفاده از </a:t>
            </a:r>
            <a:r>
              <a:rPr lang="fa-IR" sz="2400" b="1" dirty="0"/>
              <a:t>روش‌های برنامه‌محور</a:t>
            </a:r>
            <a:r>
              <a:rPr lang="fa-IR" sz="2400" dirty="0"/>
              <a:t> مرسوم است.</a:t>
            </a:r>
          </a:p>
          <a:p>
            <a:endParaRPr lang="fa-IR" sz="2400" dirty="0"/>
          </a:p>
        </p:txBody>
      </p:sp>
      <p:sp>
        <p:nvSpPr>
          <p:cNvPr id="4" name="Title 3">
            <a:extLst>
              <a:ext uri="{FF2B5EF4-FFF2-40B4-BE49-F238E27FC236}">
                <a16:creationId xmlns:a16="http://schemas.microsoft.com/office/drawing/2014/main" id="{9F8E235D-3E74-4632-9EC6-3B0943B61515}"/>
              </a:ext>
            </a:extLst>
          </p:cNvPr>
          <p:cNvSpPr>
            <a:spLocks noGrp="1"/>
          </p:cNvSpPr>
          <p:nvPr>
            <p:ph type="title"/>
          </p:nvPr>
        </p:nvSpPr>
        <p:spPr/>
        <p:txBody>
          <a:bodyPr>
            <a:normAutofit fontScale="90000"/>
          </a:bodyPr>
          <a:lstStyle/>
          <a:p>
            <a:r>
              <a:rPr lang="fa-IR" b="1" dirty="0"/>
              <a:t>مثال‌ها و جزئیات درباره تعادل بین رویکردهای برنامه‌محور و چابک</a:t>
            </a:r>
            <a:br>
              <a:rPr lang="fa-IR" b="1" dirty="0"/>
            </a:br>
            <a:endParaRPr lang="en-US" dirty="0"/>
          </a:p>
        </p:txBody>
      </p:sp>
    </p:spTree>
    <p:extLst>
      <p:ext uri="{BB962C8B-B14F-4D97-AF65-F5344CB8AC3E}">
        <p14:creationId xmlns:p14="http://schemas.microsoft.com/office/powerpoint/2010/main" val="21719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644A54-4E82-430E-BFC2-59B00B65B01F}"/>
              </a:ext>
            </a:extLst>
          </p:cNvPr>
          <p:cNvSpPr>
            <a:spLocks noGrp="1"/>
          </p:cNvSpPr>
          <p:nvPr>
            <p:ph type="sldNum" sz="quarter" idx="12"/>
          </p:nvPr>
        </p:nvSpPr>
        <p:spPr/>
        <p:txBody>
          <a:bodyPr/>
          <a:lstStyle/>
          <a:p>
            <a:fld id="{401CF334-2D5C-4859-84A6-CA7E6E43FAEB}" type="slidenum">
              <a:rPr lang="en-US" smtClean="0"/>
              <a:pPr/>
              <a:t>25</a:t>
            </a:fld>
            <a:endParaRPr lang="en-US" dirty="0"/>
          </a:p>
        </p:txBody>
      </p:sp>
      <p:sp>
        <p:nvSpPr>
          <p:cNvPr id="3" name="Content Placeholder 2">
            <a:extLst>
              <a:ext uri="{FF2B5EF4-FFF2-40B4-BE49-F238E27FC236}">
                <a16:creationId xmlns:a16="http://schemas.microsoft.com/office/drawing/2014/main" id="{854BC068-4568-4195-9726-4EE23E17D3AD}"/>
              </a:ext>
            </a:extLst>
          </p:cNvPr>
          <p:cNvSpPr>
            <a:spLocks noGrp="1"/>
          </p:cNvSpPr>
          <p:nvPr>
            <p:ph idx="1"/>
          </p:nvPr>
        </p:nvSpPr>
        <p:spPr/>
        <p:txBody>
          <a:bodyPr>
            <a:normAutofit/>
          </a:bodyPr>
          <a:lstStyle/>
          <a:p>
            <a:r>
              <a:rPr lang="fa-IR" sz="2400" b="1" dirty="0"/>
              <a:t>۹. مهارت تیم‌های توسعه</a:t>
            </a:r>
          </a:p>
          <a:p>
            <a:pPr>
              <a:buFont typeface="Arial" panose="020B0604020202020204" pitchFamily="34" charset="0"/>
              <a:buChar char="•"/>
            </a:pPr>
            <a:r>
              <a:rPr lang="fa-IR" sz="2400" b="1" dirty="0"/>
              <a:t>مثال</a:t>
            </a:r>
            <a:r>
              <a:rPr lang="fa-IR" sz="2400" dirty="0"/>
              <a:t>: یک </a:t>
            </a:r>
            <a:r>
              <a:rPr lang="fa-IR" sz="2400" b="1" dirty="0"/>
              <a:t>پروژه تحقیقاتی</a:t>
            </a:r>
            <a:r>
              <a:rPr lang="fa-IR" sz="2400" dirty="0"/>
              <a:t> با توسعه‌دهندگانی که روی الگوریتم‌های جدید هوش مصنوعی کار می‌کنند.</a:t>
            </a:r>
          </a:p>
          <a:p>
            <a:pPr>
              <a:buFont typeface="Arial" panose="020B0604020202020204" pitchFamily="34" charset="0"/>
              <a:buChar char="•"/>
            </a:pPr>
            <a:r>
              <a:rPr lang="fa-IR" sz="2400" b="1" dirty="0"/>
              <a:t>رویکرد</a:t>
            </a:r>
            <a:r>
              <a:rPr lang="fa-IR" sz="2400" dirty="0"/>
              <a:t>: چابک، زیرا به </a:t>
            </a:r>
            <a:r>
              <a:rPr lang="fa-IR" sz="2400" b="1" dirty="0"/>
              <a:t>مهارت بالا</a:t>
            </a:r>
            <a:r>
              <a:rPr lang="fa-IR" sz="2400" dirty="0"/>
              <a:t> در تیم برای تغییرات مداوم نیاز دارد.</a:t>
            </a:r>
          </a:p>
          <a:p>
            <a:r>
              <a:rPr lang="fa-IR" sz="2400" b="1" dirty="0"/>
              <a:t>توضیح</a:t>
            </a:r>
            <a:r>
              <a:rPr lang="fa-IR" sz="2400" dirty="0"/>
              <a:t>: روش‌های چابک به </a:t>
            </a:r>
            <a:r>
              <a:rPr lang="fa-IR" sz="2400" b="1" dirty="0"/>
              <a:t>توسعه‌دهندگان ماهر</a:t>
            </a:r>
            <a:r>
              <a:rPr lang="fa-IR" sz="2400" dirty="0"/>
              <a:t> برای مدیریت تغییرات بدون دستورالعمل دقیق وابسته هستند.</a:t>
            </a:r>
            <a:endParaRPr lang="en-US" sz="2400" dirty="0"/>
          </a:p>
          <a:p>
            <a:r>
              <a:rPr lang="fa-IR" sz="2400" b="1" dirty="0"/>
              <a:t>۱۰. سیستم‌های تحت نظارت قوانین خارجی</a:t>
            </a:r>
          </a:p>
          <a:p>
            <a:pPr>
              <a:buFont typeface="Arial" panose="020B0604020202020204" pitchFamily="34" charset="0"/>
              <a:buChar char="•"/>
            </a:pPr>
            <a:r>
              <a:rPr lang="fa-IR" sz="2400" b="1" dirty="0"/>
              <a:t>مثال</a:t>
            </a:r>
            <a:r>
              <a:rPr lang="fa-IR" sz="2400" dirty="0"/>
              <a:t>: </a:t>
            </a:r>
            <a:r>
              <a:rPr lang="fa-IR" sz="2400" b="1" dirty="0"/>
              <a:t>نرم‌افزار کنترل هواپیما</a:t>
            </a:r>
            <a:r>
              <a:rPr lang="fa-IR" sz="2400" dirty="0"/>
              <a:t> که نیاز به تاییدیه </a:t>
            </a:r>
            <a:r>
              <a:rPr lang="en-US" sz="2400" dirty="0"/>
              <a:t>FAA </a:t>
            </a:r>
            <a:r>
              <a:rPr lang="fa-IR" sz="2400" dirty="0"/>
              <a:t>دارد.</a:t>
            </a:r>
          </a:p>
          <a:p>
            <a:pPr>
              <a:buFont typeface="Arial" panose="020B0604020202020204" pitchFamily="34" charset="0"/>
              <a:buChar char="•"/>
            </a:pPr>
            <a:r>
              <a:rPr lang="fa-IR" sz="2400" b="1" dirty="0"/>
              <a:t>رویکرد</a:t>
            </a:r>
            <a:r>
              <a:rPr lang="fa-IR" sz="2400" dirty="0"/>
              <a:t>: برنامه‌محور برای ارائه </a:t>
            </a:r>
            <a:r>
              <a:rPr lang="fa-IR" sz="2400" b="1" dirty="0"/>
              <a:t>مستندات دقیق</a:t>
            </a:r>
            <a:r>
              <a:rPr lang="fa-IR" sz="2400" dirty="0"/>
              <a:t> جهت دریافت تاییدیه‌های قانونی.</a:t>
            </a:r>
          </a:p>
          <a:p>
            <a:r>
              <a:rPr lang="fa-IR" sz="2400" b="1" dirty="0"/>
              <a:t>توضیح</a:t>
            </a:r>
            <a:r>
              <a:rPr lang="fa-IR" sz="2400" dirty="0"/>
              <a:t>: سیستم‌هایی که نیاز به </a:t>
            </a:r>
            <a:r>
              <a:rPr lang="fa-IR" sz="2400" b="1" dirty="0"/>
              <a:t>تاییدیه‌های نظارتی</a:t>
            </a:r>
            <a:r>
              <a:rPr lang="fa-IR" sz="2400" dirty="0"/>
              <a:t> دارند، به مستندسازی دقیق وابسته هستند.</a:t>
            </a:r>
          </a:p>
          <a:p>
            <a:endParaRPr lang="fa-IR" sz="2400" dirty="0"/>
          </a:p>
        </p:txBody>
      </p:sp>
      <p:sp>
        <p:nvSpPr>
          <p:cNvPr id="4" name="Title 3">
            <a:extLst>
              <a:ext uri="{FF2B5EF4-FFF2-40B4-BE49-F238E27FC236}">
                <a16:creationId xmlns:a16="http://schemas.microsoft.com/office/drawing/2014/main" id="{9F8E235D-3E74-4632-9EC6-3B0943B61515}"/>
              </a:ext>
            </a:extLst>
          </p:cNvPr>
          <p:cNvSpPr>
            <a:spLocks noGrp="1"/>
          </p:cNvSpPr>
          <p:nvPr>
            <p:ph type="title"/>
          </p:nvPr>
        </p:nvSpPr>
        <p:spPr/>
        <p:txBody>
          <a:bodyPr>
            <a:normAutofit fontScale="90000"/>
          </a:bodyPr>
          <a:lstStyle/>
          <a:p>
            <a:r>
              <a:rPr lang="fa-IR" b="1" dirty="0"/>
              <a:t>مثال‌ها و جزئیات درباره تعادل بین رویکردهای برنامه‌محور و چابک</a:t>
            </a:r>
            <a:br>
              <a:rPr lang="fa-IR" b="1" dirty="0"/>
            </a:br>
            <a:endParaRPr lang="en-US" dirty="0"/>
          </a:p>
        </p:txBody>
      </p:sp>
    </p:spTree>
    <p:extLst>
      <p:ext uri="{BB962C8B-B14F-4D97-AF65-F5344CB8AC3E}">
        <p14:creationId xmlns:p14="http://schemas.microsoft.com/office/powerpoint/2010/main" val="217687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26</a:t>
            </a:fld>
            <a:endParaRPr lang="en-US"/>
          </a:p>
        </p:txBody>
      </p:sp>
      <p:sp>
        <p:nvSpPr>
          <p:cNvPr id="1168387" name="Rectangle 3"/>
          <p:cNvSpPr>
            <a:spLocks noGrp="1" noChangeArrowheads="1"/>
          </p:cNvSpPr>
          <p:nvPr>
            <p:ph idx="1"/>
          </p:nvPr>
        </p:nvSpPr>
        <p:spPr/>
        <p:txBody>
          <a:bodyPr>
            <a:normAutofit/>
          </a:bodyPr>
          <a:lstStyle/>
          <a:p>
            <a:pPr algn="r" rtl="1"/>
            <a:r>
              <a:rPr lang="fa-IR" sz="3200" b="1" i="0" dirty="0">
                <a:solidFill>
                  <a:srgbClr val="1F1F1F"/>
                </a:solidFill>
                <a:effectLst/>
                <a:latin typeface="Google Sans"/>
              </a:rPr>
              <a:t>مثالی از روش چابک: </a:t>
            </a:r>
            <a:r>
              <a:rPr lang="fa-IR" sz="2400" b="1" i="0" dirty="0">
                <a:solidFill>
                  <a:srgbClr val="1F1F1F"/>
                </a:solidFill>
                <a:effectLst/>
                <a:latin typeface="Helvetica Neue"/>
              </a:rPr>
              <a:t>برنامه‌سازی مفرط </a:t>
            </a:r>
            <a:r>
              <a:rPr lang="en-US" sz="3200" b="1" i="0" dirty="0">
                <a:solidFill>
                  <a:srgbClr val="1F1F1F"/>
                </a:solidFill>
                <a:effectLst/>
                <a:latin typeface="Google Sans"/>
              </a:rPr>
              <a:t>XP</a:t>
            </a:r>
            <a:endParaRPr lang="fa-IR" sz="3200" b="1" i="0" dirty="0">
              <a:solidFill>
                <a:srgbClr val="1F1F1F"/>
              </a:solidFill>
              <a:effectLst/>
              <a:latin typeface="Google Sans"/>
            </a:endParaRPr>
          </a:p>
          <a:p>
            <a:pPr lvl="1">
              <a:buFont typeface="Arial" panose="020B0604020202020204" pitchFamily="34" charset="0"/>
              <a:buChar char="•"/>
            </a:pPr>
            <a:r>
              <a:rPr lang="fa-IR" sz="3200" b="0" i="0" dirty="0">
                <a:solidFill>
                  <a:srgbClr val="1F1F1F"/>
                </a:solidFill>
                <a:effectLst/>
                <a:latin typeface="Google Sans"/>
              </a:rPr>
              <a:t>ممکن است نسخه های جدید چندین بار در روز ساخته شوند.</a:t>
            </a:r>
          </a:p>
          <a:p>
            <a:pPr lvl="1">
              <a:buFont typeface="Arial" panose="020B0604020202020204" pitchFamily="34" charset="0"/>
              <a:buChar char="•"/>
            </a:pPr>
            <a:r>
              <a:rPr lang="fa-IR" sz="3200" b="0" i="0" dirty="0">
                <a:solidFill>
                  <a:srgbClr val="1F1F1F"/>
                </a:solidFill>
                <a:effectLst/>
                <a:latin typeface="Google Sans"/>
              </a:rPr>
              <a:t>هر 2 هفته یکبار نسخه ای به مشتریان تحویل داده می شود.</a:t>
            </a:r>
          </a:p>
          <a:p>
            <a:pPr lvl="1">
              <a:buFont typeface="Arial" panose="020B0604020202020204" pitchFamily="34" charset="0"/>
              <a:buChar char="•"/>
            </a:pPr>
            <a:r>
              <a:rPr lang="fa-IR" sz="3200" b="0" i="0" dirty="0">
                <a:solidFill>
                  <a:srgbClr val="1F1F1F"/>
                </a:solidFill>
                <a:effectLst/>
                <a:latin typeface="Google Sans"/>
              </a:rPr>
              <a:t>تمام تست ها باید برای هر ساخت انجام شوند و ساخت فقط در صورتی پذیرفته می شود که تست ها با موفقیت اجرا شوند.</a:t>
            </a:r>
          </a:p>
        </p:txBody>
      </p:sp>
      <p:sp>
        <p:nvSpPr>
          <p:cNvPr id="1168386" name="Rectangle 2"/>
          <p:cNvSpPr>
            <a:spLocks noGrp="1" noChangeArrowheads="1"/>
          </p:cNvSpPr>
          <p:nvPr>
            <p:ph type="title"/>
          </p:nvPr>
        </p:nvSpPr>
        <p:spPr/>
        <p:txBody>
          <a:bodyPr/>
          <a:lstStyle/>
          <a:p>
            <a:r>
              <a:rPr lang="en-US"/>
              <a:t>Extreme programming</a:t>
            </a:r>
          </a:p>
        </p:txBody>
      </p:sp>
    </p:spTree>
    <p:extLst>
      <p:ext uri="{BB962C8B-B14F-4D97-AF65-F5344CB8AC3E}">
        <p14:creationId xmlns:p14="http://schemas.microsoft.com/office/powerpoint/2010/main" val="59390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27</a:t>
            </a:fld>
            <a:endParaRPr lang="en-US"/>
          </a:p>
        </p:txBody>
      </p:sp>
      <p:sp>
        <p:nvSpPr>
          <p:cNvPr id="1169411" name="Rectangle 3"/>
          <p:cNvSpPr>
            <a:spLocks noGrp="1" noChangeArrowheads="1"/>
          </p:cNvSpPr>
          <p:nvPr>
            <p:ph idx="1"/>
          </p:nvPr>
        </p:nvSpPr>
        <p:spPr>
          <a:xfrm>
            <a:off x="114984" y="1600200"/>
            <a:ext cx="8571816" cy="5202936"/>
          </a:xfrm>
        </p:spPr>
        <p:txBody>
          <a:bodyPr>
            <a:normAutofit fontScale="92500"/>
          </a:bodyPr>
          <a:lstStyle/>
          <a:p>
            <a:pPr algn="r" rtl="1">
              <a:buFont typeface="Arial" panose="020B0604020202020204" pitchFamily="34" charset="0"/>
              <a:buChar char="•"/>
            </a:pPr>
            <a:r>
              <a:rPr lang="fa-IR" sz="3600" b="0" i="0" dirty="0">
                <a:solidFill>
                  <a:srgbClr val="1F1F1F"/>
                </a:solidFill>
                <a:effectLst/>
                <a:latin typeface="Google Sans"/>
              </a:rPr>
              <a:t>توسعه افزایشی از طریق </a:t>
            </a:r>
            <a:r>
              <a:rPr lang="fa-IR" sz="3600" b="1" i="0" dirty="0">
                <a:solidFill>
                  <a:srgbClr val="1F1F1F"/>
                </a:solidFill>
                <a:effectLst/>
                <a:latin typeface="Google Sans"/>
              </a:rPr>
              <a:t>انتشارات کوچک و مکرر </a:t>
            </a:r>
            <a:r>
              <a:rPr lang="fa-IR" sz="3600" b="0" i="0" dirty="0">
                <a:solidFill>
                  <a:srgbClr val="1F1F1F"/>
                </a:solidFill>
                <a:effectLst/>
                <a:latin typeface="Google Sans"/>
              </a:rPr>
              <a:t>سیستم پشتیبانی می شود.</a:t>
            </a:r>
          </a:p>
          <a:p>
            <a:pPr algn="r" rtl="1">
              <a:buFont typeface="Arial" panose="020B0604020202020204" pitchFamily="34" charset="0"/>
              <a:buChar char="•"/>
            </a:pPr>
            <a:r>
              <a:rPr lang="fa-IR" sz="3600" b="0" i="0" dirty="0">
                <a:solidFill>
                  <a:srgbClr val="1F1F1F"/>
                </a:solidFill>
                <a:effectLst/>
                <a:latin typeface="Google Sans"/>
              </a:rPr>
              <a:t>مشارکت مشتری به معنای مشارکت </a:t>
            </a:r>
            <a:r>
              <a:rPr lang="fa-IR" sz="3600" b="1" i="0" dirty="0">
                <a:solidFill>
                  <a:srgbClr val="1F1F1F"/>
                </a:solidFill>
                <a:effectLst/>
                <a:latin typeface="Google Sans"/>
              </a:rPr>
              <a:t>تمام وقت مشتری با تیم</a:t>
            </a:r>
            <a:r>
              <a:rPr lang="fa-IR" sz="3600" b="0" i="0" dirty="0">
                <a:solidFill>
                  <a:srgbClr val="1F1F1F"/>
                </a:solidFill>
                <a:effectLst/>
                <a:latin typeface="Google Sans"/>
              </a:rPr>
              <a:t> است.</a:t>
            </a:r>
          </a:p>
          <a:p>
            <a:pPr algn="r" rtl="1">
              <a:buFont typeface="Arial" panose="020B0604020202020204" pitchFamily="34" charset="0"/>
              <a:buChar char="•"/>
            </a:pPr>
            <a:r>
              <a:rPr lang="fa-IR" sz="3600" b="1" i="0" dirty="0">
                <a:solidFill>
                  <a:srgbClr val="1F1F1F"/>
                </a:solidFill>
                <a:effectLst/>
                <a:latin typeface="Google Sans"/>
              </a:rPr>
              <a:t>افراد نه فرآیند </a:t>
            </a:r>
            <a:r>
              <a:rPr lang="fa-IR" sz="3600" b="0" i="0" dirty="0">
                <a:solidFill>
                  <a:srgbClr val="1F1F1F"/>
                </a:solidFill>
                <a:effectLst/>
                <a:latin typeface="Google Sans"/>
              </a:rPr>
              <a:t>از طریق </a:t>
            </a:r>
            <a:r>
              <a:rPr lang="fa-IR" sz="3600" b="1" i="0" dirty="0">
                <a:solidFill>
                  <a:srgbClr val="1F1F1F"/>
                </a:solidFill>
                <a:effectLst/>
                <a:latin typeface="Google Sans"/>
              </a:rPr>
              <a:t>برنامه نویسی زوجی</a:t>
            </a:r>
            <a:r>
              <a:rPr lang="fa-IR" sz="3600" b="0" i="0" dirty="0">
                <a:solidFill>
                  <a:srgbClr val="1F1F1F"/>
                </a:solidFill>
                <a:effectLst/>
                <a:latin typeface="Google Sans"/>
              </a:rPr>
              <a:t>، </a:t>
            </a:r>
            <a:r>
              <a:rPr lang="fa-IR" sz="3600" b="1" i="0" dirty="0">
                <a:solidFill>
                  <a:srgbClr val="1F1F1F"/>
                </a:solidFill>
                <a:effectLst/>
                <a:latin typeface="Google Sans"/>
              </a:rPr>
              <a:t>مالکیت جمعی </a:t>
            </a:r>
            <a:r>
              <a:rPr lang="fa-IR" sz="3600" b="0" i="0" dirty="0">
                <a:solidFill>
                  <a:srgbClr val="1F1F1F"/>
                </a:solidFill>
                <a:effectLst/>
                <a:latin typeface="Google Sans"/>
              </a:rPr>
              <a:t>و فرآیندی که از ساعات کاری طولانی جلوگیری می کند.</a:t>
            </a:r>
          </a:p>
          <a:p>
            <a:pPr algn="r" rtl="1">
              <a:buFont typeface="Arial" panose="020B0604020202020204" pitchFamily="34" charset="0"/>
              <a:buChar char="•"/>
            </a:pPr>
            <a:r>
              <a:rPr lang="fa-IR" sz="3600" b="1" i="0" dirty="0">
                <a:solidFill>
                  <a:srgbClr val="1F1F1F"/>
                </a:solidFill>
                <a:effectLst/>
                <a:latin typeface="Google Sans"/>
              </a:rPr>
              <a:t>پشتیبانی</a:t>
            </a:r>
            <a:r>
              <a:rPr lang="fa-IR" sz="3600" b="0" i="0" dirty="0">
                <a:solidFill>
                  <a:srgbClr val="1F1F1F"/>
                </a:solidFill>
                <a:effectLst/>
                <a:latin typeface="Google Sans"/>
              </a:rPr>
              <a:t> از </a:t>
            </a:r>
            <a:r>
              <a:rPr lang="fa-IR" sz="3600" b="1" i="0" dirty="0">
                <a:solidFill>
                  <a:srgbClr val="1F1F1F"/>
                </a:solidFill>
                <a:effectLst/>
                <a:latin typeface="Google Sans"/>
              </a:rPr>
              <a:t>تغییر</a:t>
            </a:r>
            <a:r>
              <a:rPr lang="fa-IR" sz="3600" b="0" i="0" dirty="0">
                <a:solidFill>
                  <a:srgbClr val="1F1F1F"/>
                </a:solidFill>
                <a:effectLst/>
                <a:latin typeface="Google Sans"/>
              </a:rPr>
              <a:t> از طریق </a:t>
            </a:r>
            <a:r>
              <a:rPr lang="fa-IR" sz="3600" b="1" i="0" dirty="0">
                <a:solidFill>
                  <a:srgbClr val="1F1F1F"/>
                </a:solidFill>
                <a:effectLst/>
                <a:latin typeface="Google Sans"/>
              </a:rPr>
              <a:t>انتشارات منظم </a:t>
            </a:r>
            <a:r>
              <a:rPr lang="fa-IR" sz="3600" b="0" i="0" dirty="0">
                <a:solidFill>
                  <a:srgbClr val="1F1F1F"/>
                </a:solidFill>
                <a:effectLst/>
                <a:latin typeface="Google Sans"/>
              </a:rPr>
              <a:t>سیستم.</a:t>
            </a:r>
          </a:p>
          <a:p>
            <a:pPr algn="r" rtl="1">
              <a:buFont typeface="Arial" panose="020B0604020202020204" pitchFamily="34" charset="0"/>
              <a:buChar char="•"/>
            </a:pPr>
            <a:r>
              <a:rPr lang="fa-IR" sz="3600" b="0" i="0" dirty="0">
                <a:solidFill>
                  <a:srgbClr val="1F1F1F"/>
                </a:solidFill>
                <a:effectLst/>
                <a:latin typeface="Google Sans"/>
              </a:rPr>
              <a:t>حفظ سادگی از طریق </a:t>
            </a:r>
            <a:r>
              <a:rPr lang="fa-IR" sz="3600" b="1" i="0" dirty="0">
                <a:solidFill>
                  <a:srgbClr val="1F1F1F"/>
                </a:solidFill>
                <a:effectLst/>
                <a:latin typeface="Google Sans"/>
              </a:rPr>
              <a:t>بازسازی</a:t>
            </a:r>
            <a:r>
              <a:rPr lang="fa-IR" sz="3600" b="0" i="0" dirty="0">
                <a:solidFill>
                  <a:srgbClr val="1F1F1F"/>
                </a:solidFill>
                <a:effectLst/>
                <a:latin typeface="Google Sans"/>
              </a:rPr>
              <a:t> </a:t>
            </a:r>
            <a:r>
              <a:rPr lang="fa-IR" sz="3600" b="1" i="0" dirty="0">
                <a:solidFill>
                  <a:srgbClr val="1F1F1F"/>
                </a:solidFill>
                <a:effectLst/>
                <a:latin typeface="Google Sans"/>
              </a:rPr>
              <a:t>مداوم</a:t>
            </a:r>
            <a:r>
              <a:rPr lang="fa-IR" sz="3600" b="0" i="0" dirty="0">
                <a:solidFill>
                  <a:srgbClr val="1F1F1F"/>
                </a:solidFill>
                <a:effectLst/>
                <a:latin typeface="Google Sans"/>
              </a:rPr>
              <a:t> </a:t>
            </a:r>
            <a:r>
              <a:rPr lang="fa-IR" sz="3600" b="1" i="0" dirty="0">
                <a:solidFill>
                  <a:srgbClr val="1F1F1F"/>
                </a:solidFill>
                <a:effectLst/>
                <a:latin typeface="Google Sans"/>
              </a:rPr>
              <a:t>کد</a:t>
            </a:r>
            <a:r>
              <a:rPr lang="en-US" sz="3600" b="1" i="0" dirty="0">
                <a:solidFill>
                  <a:srgbClr val="1F1F1F"/>
                </a:solidFill>
                <a:effectLst/>
                <a:latin typeface="Google Sans"/>
              </a:rPr>
              <a:t> refactoring </a:t>
            </a:r>
            <a:r>
              <a:rPr lang="fa-IR" sz="3600" b="0" i="0" dirty="0">
                <a:solidFill>
                  <a:srgbClr val="1F1F1F"/>
                </a:solidFill>
                <a:effectLst/>
                <a:latin typeface="Google Sans"/>
              </a:rPr>
              <a:t>.</a:t>
            </a:r>
          </a:p>
        </p:txBody>
      </p:sp>
      <p:sp>
        <p:nvSpPr>
          <p:cNvPr id="1169410" name="Rectangle 2"/>
          <p:cNvSpPr>
            <a:spLocks noGrp="1" noChangeArrowheads="1"/>
          </p:cNvSpPr>
          <p:nvPr>
            <p:ph type="title"/>
          </p:nvPr>
        </p:nvSpPr>
        <p:spPr/>
        <p:txBody>
          <a:bodyPr/>
          <a:lstStyle/>
          <a:p>
            <a:pPr algn="r" rtl="1"/>
            <a:r>
              <a:rPr lang="fa-IR" sz="2800" b="1" i="0" dirty="0">
                <a:solidFill>
                  <a:srgbClr val="1F1F1F"/>
                </a:solidFill>
                <a:effectLst/>
                <a:latin typeface="Google Sans"/>
              </a:rPr>
              <a:t>اصول کلیدی </a:t>
            </a:r>
            <a:r>
              <a:rPr lang="en-US" sz="2800" b="1" i="0" dirty="0">
                <a:solidFill>
                  <a:srgbClr val="1F1F1F"/>
                </a:solidFill>
                <a:effectLst/>
                <a:latin typeface="Google Sans"/>
              </a:rPr>
              <a:t>XP</a:t>
            </a:r>
            <a:r>
              <a:rPr lang="fa-IR" sz="2800" b="1" i="0" dirty="0">
                <a:solidFill>
                  <a:srgbClr val="1F1F1F"/>
                </a:solidFill>
                <a:effectLst/>
                <a:latin typeface="Google Sans"/>
              </a:rPr>
              <a:t> و چابک</a:t>
            </a:r>
            <a:endParaRPr lang="en-US" sz="2800" b="0" i="0" dirty="0">
              <a:solidFill>
                <a:srgbClr val="1F1F1F"/>
              </a:solidFill>
              <a:effectLst/>
              <a:latin typeface="Google Sans"/>
            </a:endParaRPr>
          </a:p>
        </p:txBody>
      </p:sp>
    </p:spTree>
    <p:extLst>
      <p:ext uri="{BB962C8B-B14F-4D97-AF65-F5344CB8AC3E}">
        <p14:creationId xmlns:p14="http://schemas.microsoft.com/office/powerpoint/2010/main" val="404045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28</a:t>
            </a:fld>
            <a:endParaRPr lang="en-US"/>
          </a:p>
        </p:txBody>
      </p:sp>
      <p:sp>
        <p:nvSpPr>
          <p:cNvPr id="3" name="Content Placeholder 2"/>
          <p:cNvSpPr>
            <a:spLocks noGrp="1"/>
          </p:cNvSpPr>
          <p:nvPr>
            <p:ph idx="1"/>
          </p:nvPr>
        </p:nvSpPr>
        <p:spPr/>
        <p:txBody>
          <a:bodyPr>
            <a:normAutofit/>
          </a:bodyPr>
          <a:lstStyle/>
          <a:p>
            <a:pPr algn="r" rtl="1">
              <a:buFont typeface="Arial" panose="020B0604020202020204" pitchFamily="34" charset="0"/>
              <a:buChar char="•"/>
            </a:pPr>
            <a:r>
              <a:rPr lang="fa-IR" sz="3200" b="0" i="0" dirty="0">
                <a:solidFill>
                  <a:srgbClr val="1F1F1F"/>
                </a:solidFill>
                <a:effectLst/>
                <a:latin typeface="Google Sans"/>
              </a:rPr>
              <a:t>تیم برنامه نویسی به دنبال بهبودهای احتمالی نرم افزار هستند و این پیشرفت ها را حتی در جایی که نیاز فوری به آنها نباشد، انجام می دهند.</a:t>
            </a:r>
          </a:p>
          <a:p>
            <a:pPr algn="r" rtl="1">
              <a:buFont typeface="Arial" panose="020B0604020202020204" pitchFamily="34" charset="0"/>
              <a:buChar char="•"/>
            </a:pPr>
            <a:r>
              <a:rPr lang="fa-IR" sz="3200" b="0" i="0" dirty="0">
                <a:solidFill>
                  <a:srgbClr val="1F1F1F"/>
                </a:solidFill>
                <a:effectLst/>
                <a:latin typeface="Google Sans"/>
              </a:rPr>
              <a:t>این کار باعث بهبود </a:t>
            </a:r>
            <a:r>
              <a:rPr lang="fa-IR" sz="3200" b="1" i="0" dirty="0">
                <a:solidFill>
                  <a:srgbClr val="1F1F1F"/>
                </a:solidFill>
                <a:effectLst/>
                <a:latin typeface="Google Sans"/>
              </a:rPr>
              <a:t>قابلیت درک نرم افزار </a:t>
            </a:r>
            <a:r>
              <a:rPr lang="fa-IR" sz="3200" b="0" i="0" dirty="0">
                <a:solidFill>
                  <a:srgbClr val="1F1F1F"/>
                </a:solidFill>
                <a:effectLst/>
                <a:latin typeface="Google Sans"/>
              </a:rPr>
              <a:t>می شود و در نتیجه نیاز به مستندات را کاهش می دهد.</a:t>
            </a:r>
          </a:p>
          <a:p>
            <a:pPr algn="r" rtl="1">
              <a:buFont typeface="Arial" panose="020B0604020202020204" pitchFamily="34" charset="0"/>
              <a:buChar char="•"/>
            </a:pPr>
            <a:r>
              <a:rPr lang="fa-IR" sz="3200" b="0" i="0" dirty="0">
                <a:solidFill>
                  <a:srgbClr val="1F1F1F"/>
                </a:solidFill>
                <a:effectLst/>
                <a:latin typeface="Google Sans"/>
              </a:rPr>
              <a:t>انجام </a:t>
            </a:r>
            <a:r>
              <a:rPr lang="fa-IR" sz="3200" b="1" i="0" dirty="0">
                <a:solidFill>
                  <a:srgbClr val="1F1F1F"/>
                </a:solidFill>
                <a:effectLst/>
                <a:latin typeface="Google Sans"/>
              </a:rPr>
              <a:t>تغییرات</a:t>
            </a:r>
            <a:r>
              <a:rPr lang="fa-IR" sz="3200" b="0" i="0" dirty="0">
                <a:solidFill>
                  <a:srgbClr val="1F1F1F"/>
                </a:solidFill>
                <a:effectLst/>
                <a:latin typeface="Google Sans"/>
              </a:rPr>
              <a:t> به دلیل </a:t>
            </a:r>
            <a:r>
              <a:rPr lang="fa-IR" sz="3200" b="1" i="0" dirty="0">
                <a:solidFill>
                  <a:srgbClr val="1F1F1F"/>
                </a:solidFill>
                <a:effectLst/>
                <a:latin typeface="Google Sans"/>
              </a:rPr>
              <a:t>ساختار خوب و </a:t>
            </a:r>
            <a:r>
              <a:rPr lang="fa-IR" sz="3200" b="0" i="0" dirty="0">
                <a:solidFill>
                  <a:srgbClr val="1F1F1F"/>
                </a:solidFill>
                <a:effectLst/>
                <a:latin typeface="Google Sans"/>
              </a:rPr>
              <a:t>واضح بودن کد </a:t>
            </a:r>
            <a:r>
              <a:rPr lang="fa-IR" sz="3200" b="1" i="0" dirty="0">
                <a:solidFill>
                  <a:srgbClr val="1F1F1F"/>
                </a:solidFill>
                <a:effectLst/>
                <a:latin typeface="Google Sans"/>
              </a:rPr>
              <a:t>آسان</a:t>
            </a:r>
            <a:r>
              <a:rPr lang="fa-IR" sz="3200" b="0" i="0" dirty="0">
                <a:solidFill>
                  <a:srgbClr val="1F1F1F"/>
                </a:solidFill>
                <a:effectLst/>
                <a:latin typeface="Google Sans"/>
              </a:rPr>
              <a:t> تر است.</a:t>
            </a:r>
          </a:p>
          <a:p>
            <a:pPr algn="r" rtl="1">
              <a:buFont typeface="Arial" panose="020B0604020202020204" pitchFamily="34" charset="0"/>
              <a:buChar char="•"/>
            </a:pPr>
            <a:r>
              <a:rPr lang="fa-IR" sz="3200" b="0" i="0" dirty="0">
                <a:solidFill>
                  <a:srgbClr val="1F1F1F"/>
                </a:solidFill>
                <a:effectLst/>
                <a:latin typeface="Google Sans"/>
              </a:rPr>
              <a:t>با این حال، برخی </a:t>
            </a:r>
            <a:r>
              <a:rPr lang="fa-IR" sz="3200" b="1" i="0" dirty="0">
                <a:solidFill>
                  <a:srgbClr val="1F1F1F"/>
                </a:solidFill>
                <a:effectLst/>
                <a:latin typeface="Google Sans"/>
              </a:rPr>
              <a:t>تغییرات نیازمند بازنگری معماری </a:t>
            </a:r>
            <a:r>
              <a:rPr lang="fa-IR" sz="3200" b="0" i="0" dirty="0">
                <a:solidFill>
                  <a:srgbClr val="1F1F1F"/>
                </a:solidFill>
                <a:effectLst/>
                <a:latin typeface="Google Sans"/>
              </a:rPr>
              <a:t>هستند و این بسیار پرهزینه تر است.</a:t>
            </a:r>
          </a:p>
        </p:txBody>
      </p:sp>
      <p:sp>
        <p:nvSpPr>
          <p:cNvPr id="2" name="Title 1"/>
          <p:cNvSpPr>
            <a:spLocks noGrp="1"/>
          </p:cNvSpPr>
          <p:nvPr>
            <p:ph type="title"/>
          </p:nvPr>
        </p:nvSpPr>
        <p:spPr/>
        <p:txBody>
          <a:bodyPr/>
          <a:lstStyle/>
          <a:p>
            <a:r>
              <a:rPr lang="en-US" dirty="0"/>
              <a:t>Refactoring</a:t>
            </a:r>
          </a:p>
        </p:txBody>
      </p:sp>
    </p:spTree>
    <p:extLst>
      <p:ext uri="{BB962C8B-B14F-4D97-AF65-F5344CB8AC3E}">
        <p14:creationId xmlns:p14="http://schemas.microsoft.com/office/powerpoint/2010/main" val="131740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17091E-D528-40D4-8D19-4457CA72E72F}"/>
              </a:ext>
            </a:extLst>
          </p:cNvPr>
          <p:cNvSpPr>
            <a:spLocks noGrp="1"/>
          </p:cNvSpPr>
          <p:nvPr>
            <p:ph type="sldNum" sz="quarter" idx="12"/>
          </p:nvPr>
        </p:nvSpPr>
        <p:spPr/>
        <p:txBody>
          <a:bodyPr/>
          <a:lstStyle/>
          <a:p>
            <a:fld id="{401CF334-2D5C-4859-84A6-CA7E6E43FAEB}" type="slidenum">
              <a:rPr lang="en-US" smtClean="0"/>
              <a:pPr/>
              <a:t>29</a:t>
            </a:fld>
            <a:endParaRPr lang="en-US" dirty="0"/>
          </a:p>
        </p:txBody>
      </p:sp>
      <p:sp>
        <p:nvSpPr>
          <p:cNvPr id="3" name="Content Placeholder 2">
            <a:extLst>
              <a:ext uri="{FF2B5EF4-FFF2-40B4-BE49-F238E27FC236}">
                <a16:creationId xmlns:a16="http://schemas.microsoft.com/office/drawing/2014/main" id="{A6F5C320-604A-4109-A2A7-6A736120DB61}"/>
              </a:ext>
            </a:extLst>
          </p:cNvPr>
          <p:cNvSpPr>
            <a:spLocks noGrp="1"/>
          </p:cNvSpPr>
          <p:nvPr>
            <p:ph idx="1"/>
          </p:nvPr>
        </p:nvSpPr>
        <p:spPr/>
        <p:txBody>
          <a:bodyPr>
            <a:normAutofit lnSpcReduction="10000"/>
          </a:bodyPr>
          <a:lstStyle/>
          <a:p>
            <a:pPr marL="0" marR="0" algn="r" rtl="1">
              <a:lnSpc>
                <a:spcPct val="107000"/>
              </a:lnSpc>
              <a:spcBef>
                <a:spcPts val="0"/>
              </a:spcBef>
              <a:spcAft>
                <a:spcPts val="800"/>
              </a:spcAft>
            </a:pPr>
            <a:r>
              <a:rPr lang="ar-SA" sz="2400" dirty="0">
                <a:solidFill>
                  <a:srgbClr val="1F1F1F"/>
                </a:solidFill>
                <a:effectLst/>
                <a:latin typeface="Calibri" panose="020F0502020204030204" pitchFamily="34" charset="0"/>
                <a:ea typeface="Calibri" panose="020F0502020204030204" pitchFamily="34" charset="0"/>
              </a:rPr>
              <a:t>بازآرایی</a:t>
            </a:r>
            <a:r>
              <a:rPr lang="en-US" sz="2400" dirty="0">
                <a:solidFill>
                  <a:srgbClr val="1F1F1F"/>
                </a:solidFill>
                <a:effectLst/>
                <a:latin typeface="Arial" panose="020B0604020202020204" pitchFamily="34" charset="0"/>
                <a:ea typeface="Calibri" panose="020F0502020204030204" pitchFamily="34" charset="0"/>
              </a:rPr>
              <a:t> (Refactoring) </a:t>
            </a:r>
            <a:r>
              <a:rPr lang="ar-SA" sz="2400" dirty="0">
                <a:solidFill>
                  <a:srgbClr val="1F1F1F"/>
                </a:solidFill>
                <a:effectLst/>
                <a:latin typeface="Calibri" panose="020F0502020204030204" pitchFamily="34" charset="0"/>
                <a:ea typeface="Calibri" panose="020F0502020204030204" pitchFamily="34" charset="0"/>
              </a:rPr>
              <a:t>به معنای سازماندهی کد شما بدون تغییر عملکرد اصلی آن است. بازآرایی فرآیندی برای ایجاد تغییرات یا تنظیمات کوچک در کد شما بدون تأثیر یا تغییر در نحوه عملکرد کد در هنگام استفاده است</a:t>
            </a:r>
            <a:r>
              <a:rPr lang="en-US" sz="2400" dirty="0">
                <a:solidFill>
                  <a:srgbClr val="1F1F1F"/>
                </a:solidFill>
                <a:effectLst/>
                <a:latin typeface="Arial" panose="020B0604020202020204" pitchFamily="34" charset="0"/>
                <a:ea typeface="Calibri" panose="020F0502020204030204" pitchFamily="34" charset="0"/>
              </a:rPr>
              <a:t>.</a:t>
            </a: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b="1" dirty="0">
                <a:solidFill>
                  <a:srgbClr val="1F1F1F"/>
                </a:solidFill>
                <a:effectLst/>
                <a:latin typeface="Calibri" panose="020F0502020204030204" pitchFamily="34" charset="0"/>
                <a:ea typeface="Times New Roman" panose="02020603050405020304" pitchFamily="18" charset="0"/>
              </a:rPr>
              <a:t>افزایش خوانایی کد</a:t>
            </a:r>
            <a:r>
              <a:rPr lang="en-US" sz="2400" b="1" dirty="0">
                <a:solidFill>
                  <a:srgbClr val="1F1F1F"/>
                </a:solidFill>
                <a:effectLst/>
                <a:latin typeface="Arial" panose="020B0604020202020204" pitchFamily="34" charset="0"/>
                <a:ea typeface="Times New Roman" panose="02020603050405020304" pitchFamily="18" charset="0"/>
              </a:rPr>
              <a:t> (Readability):</a:t>
            </a:r>
            <a:r>
              <a:rPr lang="en-US" sz="2400" dirty="0">
                <a:solidFill>
                  <a:srgbClr val="1F1F1F"/>
                </a:solidFill>
                <a:effectLst/>
                <a:latin typeface="Arial" panose="020B0604020202020204" pitchFamily="34" charset="0"/>
                <a:ea typeface="Times New Roman" panose="02020603050405020304" pitchFamily="18" charset="0"/>
              </a:rPr>
              <a:t> </a:t>
            </a:r>
            <a:r>
              <a:rPr lang="ar-SA" sz="2400" dirty="0">
                <a:solidFill>
                  <a:srgbClr val="1F1F1F"/>
                </a:solidFill>
                <a:effectLst/>
                <a:latin typeface="Calibri" panose="020F0502020204030204" pitchFamily="34" charset="0"/>
                <a:ea typeface="Times New Roman" panose="02020603050405020304" pitchFamily="18" charset="0"/>
              </a:rPr>
              <a:t>کد مرتب و سازماندهی شده، برای خودتان و سایر برنامه‌نویسان خواناتر و قابل فهم‌تر است. این موضوع باعث صرف زمان کمتر برای درک منطق کد و صرف زمان بیشتر برای توسعه و بهبود آن می‌شود</a:t>
            </a:r>
            <a:r>
              <a:rPr lang="en-US" sz="2400" dirty="0">
                <a:solidFill>
                  <a:srgbClr val="1F1F1F"/>
                </a:solidFill>
                <a:effectLst/>
                <a:latin typeface="Arial" panose="020B0604020202020204" pitchFamily="34" charset="0"/>
                <a:ea typeface="Times New Roman" panose="02020603050405020304" pitchFamily="18" charset="0"/>
              </a:rPr>
              <a:t>.</a:t>
            </a:r>
            <a:endParaRPr lang="en-US" sz="2400" dirty="0">
              <a:solidFill>
                <a:srgbClr val="1F1F1F"/>
              </a:solidFill>
              <a:effectLst/>
              <a:latin typeface="Calibri" panose="020F0502020204030204" pitchFamily="34" charset="0"/>
              <a:ea typeface="Calibri" panose="020F050202020403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b="1" dirty="0">
                <a:solidFill>
                  <a:srgbClr val="1F1F1F"/>
                </a:solidFill>
                <a:effectLst/>
                <a:latin typeface="Calibri" panose="020F0502020204030204" pitchFamily="34" charset="0"/>
                <a:ea typeface="Times New Roman" panose="02020603050405020304" pitchFamily="18" charset="0"/>
              </a:rPr>
              <a:t>کاهش پیچیدگی کد</a:t>
            </a:r>
            <a:r>
              <a:rPr lang="en-US" sz="2400" b="1" dirty="0">
                <a:solidFill>
                  <a:srgbClr val="1F1F1F"/>
                </a:solidFill>
                <a:effectLst/>
                <a:latin typeface="Arial" panose="020B0604020202020204" pitchFamily="34" charset="0"/>
                <a:ea typeface="Times New Roman" panose="02020603050405020304" pitchFamily="18" charset="0"/>
              </a:rPr>
              <a:t> (Reduced Complexity):</a:t>
            </a:r>
            <a:r>
              <a:rPr lang="en-US" sz="2400" dirty="0">
                <a:solidFill>
                  <a:srgbClr val="1F1F1F"/>
                </a:solidFill>
                <a:effectLst/>
                <a:latin typeface="Arial" panose="020B0604020202020204" pitchFamily="34" charset="0"/>
                <a:ea typeface="Times New Roman" panose="02020603050405020304" pitchFamily="18" charset="0"/>
              </a:rPr>
              <a:t> </a:t>
            </a:r>
            <a:r>
              <a:rPr lang="ar-SA" sz="2400" dirty="0">
                <a:solidFill>
                  <a:srgbClr val="1F1F1F"/>
                </a:solidFill>
                <a:effectLst/>
                <a:latin typeface="Calibri" panose="020F0502020204030204" pitchFamily="34" charset="0"/>
                <a:ea typeface="Times New Roman" panose="02020603050405020304" pitchFamily="18" charset="0"/>
              </a:rPr>
              <a:t>با بازآرایی کد، بخش‌های تکراری حذف شده و منطق کد به شکل ساده‌تری پیاده‌سازی می‌شود. این کار باعث کاهش پیچیدگی کد و رفع باگ‌های احتمالی در آینده می‌شود</a:t>
            </a:r>
            <a:r>
              <a:rPr lang="en-US" sz="2400" dirty="0">
                <a:solidFill>
                  <a:srgbClr val="1F1F1F"/>
                </a:solidFill>
                <a:effectLst/>
                <a:latin typeface="Arial" panose="020B0604020202020204" pitchFamily="34" charset="0"/>
                <a:ea typeface="Times New Roman" panose="02020603050405020304" pitchFamily="18" charset="0"/>
              </a:rPr>
              <a:t>.</a:t>
            </a:r>
            <a:endParaRPr lang="en-US" sz="2400" dirty="0">
              <a:solidFill>
                <a:srgbClr val="1F1F1F"/>
              </a:solidFill>
              <a:effectLst/>
              <a:latin typeface="Calibri" panose="020F0502020204030204" pitchFamily="34" charset="0"/>
              <a:ea typeface="Calibri" panose="020F0502020204030204" pitchFamily="34" charset="0"/>
            </a:endParaRPr>
          </a:p>
          <a:p>
            <a:pPr marL="342900" marR="0" lvl="0" indent="-342900" algn="r" rtl="1">
              <a:lnSpc>
                <a:spcPct val="107000"/>
              </a:lnSpc>
              <a:spcBef>
                <a:spcPts val="0"/>
              </a:spcBef>
              <a:spcAft>
                <a:spcPts val="0"/>
              </a:spcAft>
              <a:buSzPts val="1000"/>
              <a:buFont typeface="Symbol" panose="05050102010706020507" pitchFamily="18" charset="2"/>
              <a:buChar char=""/>
              <a:tabLst>
                <a:tab pos="457200" algn="l"/>
              </a:tabLst>
            </a:pPr>
            <a:r>
              <a:rPr lang="ar-SA" sz="2400" b="1" dirty="0">
                <a:solidFill>
                  <a:srgbClr val="1F1F1F"/>
                </a:solidFill>
                <a:effectLst/>
                <a:latin typeface="Calibri" panose="020F0502020204030204" pitchFamily="34" charset="0"/>
                <a:ea typeface="Times New Roman" panose="02020603050405020304" pitchFamily="18" charset="0"/>
              </a:rPr>
              <a:t>تسهیل نگهداری کد</a:t>
            </a:r>
            <a:r>
              <a:rPr lang="en-US" sz="2400" b="1" dirty="0">
                <a:solidFill>
                  <a:srgbClr val="1F1F1F"/>
                </a:solidFill>
                <a:effectLst/>
                <a:latin typeface="Arial" panose="020B0604020202020204" pitchFamily="34" charset="0"/>
                <a:ea typeface="Times New Roman" panose="02020603050405020304" pitchFamily="18" charset="0"/>
              </a:rPr>
              <a:t> (Easier Maintenance):</a:t>
            </a:r>
            <a:r>
              <a:rPr lang="en-US" sz="2400" dirty="0">
                <a:solidFill>
                  <a:srgbClr val="1F1F1F"/>
                </a:solidFill>
                <a:effectLst/>
                <a:latin typeface="Arial" panose="020B0604020202020204" pitchFamily="34" charset="0"/>
                <a:ea typeface="Times New Roman" panose="02020603050405020304" pitchFamily="18" charset="0"/>
              </a:rPr>
              <a:t> </a:t>
            </a:r>
            <a:r>
              <a:rPr lang="ar-SA" sz="2400" dirty="0">
                <a:solidFill>
                  <a:srgbClr val="1F1F1F"/>
                </a:solidFill>
                <a:effectLst/>
                <a:latin typeface="Calibri" panose="020F0502020204030204" pitchFamily="34" charset="0"/>
                <a:ea typeface="Times New Roman" panose="02020603050405020304" pitchFamily="18" charset="0"/>
              </a:rPr>
              <a:t>کدی که به خوبی سازماندهی شده باشد، در آینده به راحتی قابل نگهداری و توسعه است. اضافه کردن ویژگی‌های جدید یا رفع باگ‌ها در چنین کدی، به مراتب ساده‌تر و سریع‌تر انجام می‌شود</a:t>
            </a:r>
            <a:r>
              <a:rPr lang="en-US" sz="2400" dirty="0">
                <a:solidFill>
                  <a:srgbClr val="1F1F1F"/>
                </a:solidFill>
                <a:effectLst/>
                <a:latin typeface="Arial" panose="020B0604020202020204" pitchFamily="34" charset="0"/>
                <a:ea typeface="Times New Roman" panose="02020603050405020304" pitchFamily="18" charset="0"/>
              </a:rPr>
              <a:t>.</a:t>
            </a:r>
            <a:endParaRPr lang="en-US" sz="2400" dirty="0">
              <a:solidFill>
                <a:srgbClr val="1F1F1F"/>
              </a:solidFill>
              <a:effectLst/>
              <a:latin typeface="Calibri" panose="020F0502020204030204" pitchFamily="34" charset="0"/>
              <a:ea typeface="Calibri" panose="020F0502020204030204" pitchFamily="34" charset="0"/>
            </a:endParaRPr>
          </a:p>
          <a:p>
            <a:pPr marL="0" marR="0" algn="r" rtl="1">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rPr>
              <a:t> </a:t>
            </a:r>
          </a:p>
          <a:p>
            <a:pPr marL="0" marR="0" algn="r" rtl="1">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endParaRPr>
          </a:p>
        </p:txBody>
      </p:sp>
      <p:sp>
        <p:nvSpPr>
          <p:cNvPr id="4" name="Title 3">
            <a:extLst>
              <a:ext uri="{FF2B5EF4-FFF2-40B4-BE49-F238E27FC236}">
                <a16:creationId xmlns:a16="http://schemas.microsoft.com/office/drawing/2014/main" id="{1850C09A-4F3A-42A1-9BCA-E5A04E8EF8A2}"/>
              </a:ext>
            </a:extLst>
          </p:cNvPr>
          <p:cNvSpPr>
            <a:spLocks noGrp="1"/>
          </p:cNvSpPr>
          <p:nvPr>
            <p:ph type="title"/>
          </p:nvPr>
        </p:nvSpPr>
        <p:spPr/>
        <p:txBody>
          <a:bodyPr>
            <a:normAutofit fontScale="90000"/>
          </a:bodyPr>
          <a:lstStyle/>
          <a:p>
            <a:pPr algn="l"/>
            <a:r>
              <a:rPr lang="en-US" b="1" i="0" dirty="0">
                <a:effectLst/>
                <a:latin typeface="-apple-system"/>
              </a:rPr>
              <a:t>What is Code Refactoring?</a:t>
            </a:r>
            <a:br>
              <a:rPr lang="en-US" b="1" i="0" dirty="0">
                <a:effectLst/>
                <a:latin typeface="-apple-system"/>
              </a:rPr>
            </a:br>
            <a:endParaRPr lang="en-US" dirty="0"/>
          </a:p>
        </p:txBody>
      </p:sp>
    </p:spTree>
    <p:extLst>
      <p:ext uri="{BB962C8B-B14F-4D97-AF65-F5344CB8AC3E}">
        <p14:creationId xmlns:p14="http://schemas.microsoft.com/office/powerpoint/2010/main" val="330846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5716609-22F9-43BB-8DBC-960D8C1D38D5}"/>
              </a:ext>
            </a:extLst>
          </p:cNvPr>
          <p:cNvSpPr>
            <a:spLocks noGrp="1"/>
          </p:cNvSpPr>
          <p:nvPr>
            <p:ph type="ftr" sz="quarter" idx="11"/>
          </p:nvPr>
        </p:nvSpPr>
        <p:spPr/>
        <p:txBody>
          <a:bodyPr/>
          <a:lstStyle/>
          <a:p>
            <a:pPr>
              <a:defRPr/>
            </a:pPr>
            <a:r>
              <a:rPr lang="en-US"/>
              <a:t>Chapter 3 Agile software development</a:t>
            </a:r>
          </a:p>
        </p:txBody>
      </p:sp>
      <p:sp>
        <p:nvSpPr>
          <p:cNvPr id="5" name="Slide Number Placeholder 4">
            <a:extLst>
              <a:ext uri="{FF2B5EF4-FFF2-40B4-BE49-F238E27FC236}">
                <a16:creationId xmlns:a16="http://schemas.microsoft.com/office/drawing/2014/main" id="{1BE4758E-EC9E-4656-9452-E16AFF4C368B}"/>
              </a:ext>
            </a:extLst>
          </p:cNvPr>
          <p:cNvSpPr>
            <a:spLocks noGrp="1"/>
          </p:cNvSpPr>
          <p:nvPr>
            <p:ph type="sldNum" sz="quarter" idx="12"/>
          </p:nvPr>
        </p:nvSpPr>
        <p:spPr/>
        <p:txBody>
          <a:bodyPr/>
          <a:lstStyle/>
          <a:p>
            <a:pPr>
              <a:defRPr/>
            </a:pPr>
            <a:fld id="{EAB5BBF0-B782-3644-AFE1-10103AC25370}" type="slidenum">
              <a:rPr lang="en-US" smtClean="0"/>
              <a:pPr>
                <a:defRPr/>
              </a:pPr>
              <a:t>3</a:t>
            </a:fld>
            <a:endParaRPr lang="en-US"/>
          </a:p>
        </p:txBody>
      </p:sp>
      <p:sp>
        <p:nvSpPr>
          <p:cNvPr id="3" name="Content Placeholder 2">
            <a:extLst>
              <a:ext uri="{FF2B5EF4-FFF2-40B4-BE49-F238E27FC236}">
                <a16:creationId xmlns:a16="http://schemas.microsoft.com/office/drawing/2014/main" id="{348B9281-FFEF-4BCF-A647-EF29595F1173}"/>
              </a:ext>
            </a:extLst>
          </p:cNvPr>
          <p:cNvSpPr>
            <a:spLocks noGrp="1"/>
          </p:cNvSpPr>
          <p:nvPr>
            <p:ph idx="1"/>
          </p:nvPr>
        </p:nvSpPr>
        <p:spPr/>
        <p:txBody>
          <a:bodyPr/>
          <a:lstStyle/>
          <a:p>
            <a:endParaRPr lang="en-US" dirty="0"/>
          </a:p>
        </p:txBody>
      </p:sp>
      <p:sp>
        <p:nvSpPr>
          <p:cNvPr id="2" name="Title 1">
            <a:extLst>
              <a:ext uri="{FF2B5EF4-FFF2-40B4-BE49-F238E27FC236}">
                <a16:creationId xmlns:a16="http://schemas.microsoft.com/office/drawing/2014/main" id="{5BC2CD89-517C-49B7-A47C-FF60C67039FF}"/>
              </a:ext>
            </a:extLst>
          </p:cNvPr>
          <p:cNvSpPr>
            <a:spLocks noGrp="1"/>
          </p:cNvSpPr>
          <p:nvPr>
            <p:ph type="title"/>
          </p:nvPr>
        </p:nvSpPr>
        <p:spPr/>
        <p:txBody>
          <a:bodyPr/>
          <a:lstStyle/>
          <a:p>
            <a:r>
              <a:rPr lang="fa-IR" dirty="0"/>
              <a:t>هزینه تغییر</a:t>
            </a:r>
            <a:endParaRPr lang="en-US" dirty="0"/>
          </a:p>
        </p:txBody>
      </p:sp>
      <p:pic>
        <p:nvPicPr>
          <p:cNvPr id="7" name="Picture 6">
            <a:extLst>
              <a:ext uri="{FF2B5EF4-FFF2-40B4-BE49-F238E27FC236}">
                <a16:creationId xmlns:a16="http://schemas.microsoft.com/office/drawing/2014/main" id="{AAA78633-85CE-4C2B-9C58-4320A144D1AD}"/>
              </a:ext>
            </a:extLst>
          </p:cNvPr>
          <p:cNvPicPr>
            <a:picLocks noChangeAspect="1"/>
          </p:cNvPicPr>
          <p:nvPr/>
        </p:nvPicPr>
        <p:blipFill>
          <a:blip r:embed="rId2"/>
          <a:stretch>
            <a:fillRect/>
          </a:stretch>
        </p:blipFill>
        <p:spPr>
          <a:xfrm>
            <a:off x="366512" y="1728848"/>
            <a:ext cx="8068497" cy="4645498"/>
          </a:xfrm>
          <a:prstGeom prst="rect">
            <a:avLst/>
          </a:prstGeom>
        </p:spPr>
      </p:pic>
    </p:spTree>
    <p:extLst>
      <p:ext uri="{BB962C8B-B14F-4D97-AF65-F5344CB8AC3E}">
        <p14:creationId xmlns:p14="http://schemas.microsoft.com/office/powerpoint/2010/main" val="3196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30</a:t>
            </a:fld>
            <a:endParaRPr lang="en-US"/>
          </a:p>
        </p:txBody>
      </p:sp>
      <p:sp>
        <p:nvSpPr>
          <p:cNvPr id="3" name="Content Placeholder 2"/>
          <p:cNvSpPr>
            <a:spLocks noGrp="1"/>
          </p:cNvSpPr>
          <p:nvPr>
            <p:ph idx="1"/>
          </p:nvPr>
        </p:nvSpPr>
        <p:spPr/>
        <p:txBody>
          <a:bodyPr>
            <a:normAutofit/>
          </a:bodyPr>
          <a:lstStyle/>
          <a:p>
            <a:pPr algn="r" rtl="1">
              <a:buFont typeface="Arial" panose="020B0604020202020204" pitchFamily="34" charset="0"/>
              <a:buChar char="•"/>
            </a:pPr>
            <a:r>
              <a:rPr lang="fa-IR" sz="4000" b="1" i="0" dirty="0">
                <a:solidFill>
                  <a:srgbClr val="1F1F1F"/>
                </a:solidFill>
                <a:effectLst/>
                <a:latin typeface="Google Sans"/>
              </a:rPr>
              <a:t>سازماندهی</a:t>
            </a:r>
            <a:r>
              <a:rPr lang="fa-IR" sz="4000" b="0" i="0" dirty="0">
                <a:solidFill>
                  <a:srgbClr val="1F1F1F"/>
                </a:solidFill>
                <a:effectLst/>
                <a:latin typeface="Google Sans"/>
              </a:rPr>
              <a:t> </a:t>
            </a:r>
            <a:r>
              <a:rPr lang="fa-IR" sz="4000" b="1" i="0" dirty="0">
                <a:solidFill>
                  <a:srgbClr val="1F1F1F"/>
                </a:solidFill>
                <a:effectLst/>
                <a:latin typeface="Google Sans"/>
              </a:rPr>
              <a:t>مجدد سلسله مراتب کلاس </a:t>
            </a:r>
            <a:r>
              <a:rPr lang="fa-IR" sz="4000" b="0" i="0" dirty="0">
                <a:solidFill>
                  <a:srgbClr val="1F1F1F"/>
                </a:solidFill>
                <a:effectLst/>
                <a:latin typeface="Google Sans"/>
              </a:rPr>
              <a:t>برای حذف کد تکراری</a:t>
            </a:r>
          </a:p>
          <a:p>
            <a:pPr algn="r" rtl="1">
              <a:buFont typeface="Arial" panose="020B0604020202020204" pitchFamily="34" charset="0"/>
              <a:buChar char="•"/>
            </a:pPr>
            <a:r>
              <a:rPr lang="fa-IR" sz="4000" b="1" i="0" dirty="0">
                <a:solidFill>
                  <a:srgbClr val="1F1F1F"/>
                </a:solidFill>
                <a:effectLst/>
                <a:latin typeface="Google Sans"/>
              </a:rPr>
              <a:t>مرتب کردن و تغییر نام ویژگی ها </a:t>
            </a:r>
            <a:r>
              <a:rPr lang="fa-IR" sz="4000" b="0" i="0" dirty="0">
                <a:solidFill>
                  <a:srgbClr val="1F1F1F"/>
                </a:solidFill>
                <a:effectLst/>
                <a:latin typeface="Google Sans"/>
              </a:rPr>
              <a:t>و </a:t>
            </a:r>
            <a:r>
              <a:rPr lang="fa-IR" sz="4000" b="1" i="0" dirty="0">
                <a:solidFill>
                  <a:srgbClr val="1F1F1F"/>
                </a:solidFill>
                <a:effectLst/>
                <a:latin typeface="Google Sans"/>
              </a:rPr>
              <a:t>متدها</a:t>
            </a:r>
            <a:r>
              <a:rPr lang="fa-IR" sz="4000" b="0" i="0" dirty="0">
                <a:solidFill>
                  <a:srgbClr val="1F1F1F"/>
                </a:solidFill>
                <a:effectLst/>
                <a:latin typeface="Google Sans"/>
              </a:rPr>
              <a:t> برای سهولت درک آنها</a:t>
            </a:r>
          </a:p>
          <a:p>
            <a:pPr algn="r" rtl="1">
              <a:buFont typeface="Arial" panose="020B0604020202020204" pitchFamily="34" charset="0"/>
              <a:buChar char="•"/>
            </a:pPr>
            <a:r>
              <a:rPr lang="fa-IR" sz="4000" b="1" i="0" dirty="0">
                <a:solidFill>
                  <a:srgbClr val="1F1F1F"/>
                </a:solidFill>
                <a:effectLst/>
                <a:latin typeface="Google Sans"/>
              </a:rPr>
              <a:t>جایگزینی کد درون خطی </a:t>
            </a:r>
            <a:r>
              <a:rPr lang="fa-IR" sz="4000" b="0" i="0" dirty="0">
                <a:solidFill>
                  <a:srgbClr val="1F1F1F"/>
                </a:solidFill>
                <a:effectLst/>
                <a:latin typeface="Google Sans"/>
              </a:rPr>
              <a:t>با </a:t>
            </a:r>
            <a:r>
              <a:rPr lang="fa-IR" sz="4000" b="1" i="0" dirty="0">
                <a:solidFill>
                  <a:srgbClr val="1F1F1F"/>
                </a:solidFill>
                <a:effectLst/>
                <a:latin typeface="Google Sans"/>
              </a:rPr>
              <a:t>فراخوانی متدهایی </a:t>
            </a:r>
            <a:r>
              <a:rPr lang="fa-IR" sz="4000" b="0" i="0" dirty="0">
                <a:solidFill>
                  <a:srgbClr val="1F1F1F"/>
                </a:solidFill>
                <a:effectLst/>
                <a:latin typeface="Google Sans"/>
              </a:rPr>
              <a:t>که در کتابخانه برنامه گنجانده شده اند.</a:t>
            </a:r>
          </a:p>
        </p:txBody>
      </p:sp>
      <p:sp>
        <p:nvSpPr>
          <p:cNvPr id="2" name="Title 1"/>
          <p:cNvSpPr>
            <a:spLocks noGrp="1"/>
          </p:cNvSpPr>
          <p:nvPr>
            <p:ph type="title"/>
          </p:nvPr>
        </p:nvSpPr>
        <p:spPr/>
        <p:txBody>
          <a:bodyPr/>
          <a:lstStyle/>
          <a:p>
            <a:r>
              <a:rPr lang="fa-IR" dirty="0"/>
              <a:t>نمونه از بازآرایی کد</a:t>
            </a:r>
            <a:endParaRPr lang="en-US" dirty="0"/>
          </a:p>
        </p:txBody>
      </p:sp>
    </p:spTree>
    <p:extLst>
      <p:ext uri="{BB962C8B-B14F-4D97-AF65-F5344CB8AC3E}">
        <p14:creationId xmlns:p14="http://schemas.microsoft.com/office/powerpoint/2010/main" val="334847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BD6D2C-6ED7-4F23-B936-91B26D0935C1}"/>
              </a:ext>
            </a:extLst>
          </p:cNvPr>
          <p:cNvSpPr>
            <a:spLocks noGrp="1"/>
          </p:cNvSpPr>
          <p:nvPr>
            <p:ph type="sldNum" sz="quarter" idx="12"/>
          </p:nvPr>
        </p:nvSpPr>
        <p:spPr/>
        <p:txBody>
          <a:bodyPr/>
          <a:lstStyle/>
          <a:p>
            <a:fld id="{401CF334-2D5C-4859-84A6-CA7E6E43FAEB}" type="slidenum">
              <a:rPr lang="en-US" smtClean="0"/>
              <a:pPr/>
              <a:t>31</a:t>
            </a:fld>
            <a:endParaRPr lang="en-US" dirty="0"/>
          </a:p>
        </p:txBody>
      </p:sp>
      <p:sp>
        <p:nvSpPr>
          <p:cNvPr id="3" name="Content Placeholder 2">
            <a:extLst>
              <a:ext uri="{FF2B5EF4-FFF2-40B4-BE49-F238E27FC236}">
                <a16:creationId xmlns:a16="http://schemas.microsoft.com/office/drawing/2014/main" id="{0BBABB00-A004-4949-8D52-144B88199A29}"/>
              </a:ext>
            </a:extLst>
          </p:cNvPr>
          <p:cNvSpPr>
            <a:spLocks noGrp="1"/>
          </p:cNvSpPr>
          <p:nvPr>
            <p:ph idx="1"/>
          </p:nvPr>
        </p:nvSpPr>
        <p:spPr/>
        <p:txBody>
          <a:bodyPr/>
          <a:lstStyle/>
          <a:p>
            <a:r>
              <a:rPr lang="fa-IR" b="0" i="0" dirty="0">
                <a:solidFill>
                  <a:srgbClr val="1F1F1F"/>
                </a:solidFill>
                <a:effectLst/>
                <a:latin typeface="Google Sans"/>
              </a:rPr>
              <a:t>فرض کنید تابع زیر برای محاسبه مساحت یک شکل بر اساس نوع آن نوشته شده است:</a:t>
            </a:r>
            <a:endParaRPr lang="en-US" dirty="0"/>
          </a:p>
        </p:txBody>
      </p:sp>
      <p:sp>
        <p:nvSpPr>
          <p:cNvPr id="4" name="Title 3">
            <a:extLst>
              <a:ext uri="{FF2B5EF4-FFF2-40B4-BE49-F238E27FC236}">
                <a16:creationId xmlns:a16="http://schemas.microsoft.com/office/drawing/2014/main" id="{FA200355-BC2C-4C06-A7A6-F446FE051328}"/>
              </a:ext>
            </a:extLst>
          </p:cNvPr>
          <p:cNvSpPr>
            <a:spLocks noGrp="1"/>
          </p:cNvSpPr>
          <p:nvPr>
            <p:ph type="title"/>
          </p:nvPr>
        </p:nvSpPr>
        <p:spPr/>
        <p:txBody>
          <a:bodyPr/>
          <a:lstStyle/>
          <a:p>
            <a:r>
              <a:rPr lang="fa-IR" dirty="0"/>
              <a:t>مثلا کد زیر را چطور می‌شود بازآرایی کرد؟</a:t>
            </a:r>
            <a:endParaRPr lang="en-US" dirty="0"/>
          </a:p>
        </p:txBody>
      </p:sp>
      <p:pic>
        <p:nvPicPr>
          <p:cNvPr id="8" name="Picture 7">
            <a:extLst>
              <a:ext uri="{FF2B5EF4-FFF2-40B4-BE49-F238E27FC236}">
                <a16:creationId xmlns:a16="http://schemas.microsoft.com/office/drawing/2014/main" id="{DEFD84BC-E0B7-472F-A5BF-8700A2431281}"/>
              </a:ext>
            </a:extLst>
          </p:cNvPr>
          <p:cNvPicPr>
            <a:picLocks noChangeAspect="1"/>
          </p:cNvPicPr>
          <p:nvPr/>
        </p:nvPicPr>
        <p:blipFill>
          <a:blip r:embed="rId2"/>
          <a:stretch>
            <a:fillRect/>
          </a:stretch>
        </p:blipFill>
        <p:spPr>
          <a:xfrm>
            <a:off x="457200" y="2107786"/>
            <a:ext cx="6953436" cy="4664719"/>
          </a:xfrm>
          <a:prstGeom prst="rect">
            <a:avLst/>
          </a:prstGeom>
        </p:spPr>
      </p:pic>
    </p:spTree>
    <p:extLst>
      <p:ext uri="{BB962C8B-B14F-4D97-AF65-F5344CB8AC3E}">
        <p14:creationId xmlns:p14="http://schemas.microsoft.com/office/powerpoint/2010/main" val="123385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94B0BA-0923-49C7-B130-AA164A05ADF5}"/>
              </a:ext>
            </a:extLst>
          </p:cNvPr>
          <p:cNvSpPr>
            <a:spLocks noGrp="1"/>
          </p:cNvSpPr>
          <p:nvPr>
            <p:ph type="sldNum" sz="quarter" idx="12"/>
          </p:nvPr>
        </p:nvSpPr>
        <p:spPr/>
        <p:txBody>
          <a:bodyPr/>
          <a:lstStyle/>
          <a:p>
            <a:fld id="{401CF334-2D5C-4859-84A6-CA7E6E43FAEB}" type="slidenum">
              <a:rPr lang="en-US" smtClean="0"/>
              <a:pPr/>
              <a:t>32</a:t>
            </a:fld>
            <a:endParaRPr lang="en-US" dirty="0"/>
          </a:p>
        </p:txBody>
      </p:sp>
      <p:sp>
        <p:nvSpPr>
          <p:cNvPr id="3" name="Content Placeholder 2">
            <a:extLst>
              <a:ext uri="{FF2B5EF4-FFF2-40B4-BE49-F238E27FC236}">
                <a16:creationId xmlns:a16="http://schemas.microsoft.com/office/drawing/2014/main" id="{97D33CFD-984C-4772-B257-5B8E1F746AEE}"/>
              </a:ext>
            </a:extLst>
          </p:cNvPr>
          <p:cNvSpPr>
            <a:spLocks noGrp="1"/>
          </p:cNvSpPr>
          <p:nvPr>
            <p:ph idx="1"/>
          </p:nvPr>
        </p:nvSpPr>
        <p:spPr>
          <a:xfrm>
            <a:off x="5647764" y="1621425"/>
            <a:ext cx="3039035" cy="4953111"/>
          </a:xfrm>
        </p:spPr>
        <p:txBody>
          <a:bodyPr/>
          <a:lstStyle/>
          <a:p>
            <a:pPr marL="0" marR="0" algn="r" rtl="1">
              <a:lnSpc>
                <a:spcPct val="107000"/>
              </a:lnSpc>
              <a:spcBef>
                <a:spcPts val="0"/>
              </a:spcBef>
              <a:spcAft>
                <a:spcPts val="800"/>
              </a:spcAft>
            </a:pPr>
            <a:r>
              <a:rPr lang="ar-SA" sz="1800" b="1" dirty="0">
                <a:solidFill>
                  <a:srgbClr val="1F1F1F"/>
                </a:solidFill>
                <a:effectLst/>
                <a:latin typeface="Calibri" panose="020F0502020204030204" pitchFamily="34" charset="0"/>
                <a:ea typeface="Calibri" panose="020F0502020204030204" pitchFamily="34" charset="0"/>
                <a:cs typeface="Arial" panose="020B0604020202020204" pitchFamily="34" charset="0"/>
              </a:rPr>
              <a:t>استخراج متد</a:t>
            </a:r>
            <a:r>
              <a:rPr lang="en-US" sz="1800" b="1" dirty="0">
                <a:solidFill>
                  <a:srgbClr val="1F1F1F"/>
                </a:solidFill>
                <a:effectLst/>
                <a:latin typeface="Arial" panose="020B0604020202020204" pitchFamily="34" charset="0"/>
                <a:ea typeface="Calibri" panose="020F0502020204030204" pitchFamily="34" charset="0"/>
                <a:cs typeface="Arial" panose="020B0604020202020204" pitchFamily="34" charset="0"/>
              </a:rPr>
              <a:t> (Extract Method)</a:t>
            </a:r>
            <a:r>
              <a:rPr lang="en-US" sz="1800" dirty="0">
                <a:solidFill>
                  <a:srgbClr val="1F1F1F"/>
                </a:solidFill>
                <a:effectLst/>
                <a:latin typeface="Arial" panose="020B0604020202020204" pitchFamily="34" charset="0"/>
                <a:ea typeface="Calibri" panose="020F0502020204030204" pitchFamily="34" charset="0"/>
                <a:cs typeface="Arial" panose="020B0604020202020204" pitchFamily="34" charset="0"/>
              </a:rPr>
              <a:t> </a:t>
            </a:r>
            <a:endParaRPr lang="fa-IR" sz="18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0" marR="0" algn="r" rtl="1">
              <a:lnSpc>
                <a:spcPct val="107000"/>
              </a:lnSpc>
              <a:spcBef>
                <a:spcPts val="0"/>
              </a:spcBef>
              <a:spcAft>
                <a:spcPts val="800"/>
              </a:spcAft>
            </a:pPr>
            <a:r>
              <a:rPr lang="ar-SA" sz="1800" dirty="0">
                <a:solidFill>
                  <a:srgbClr val="1F1F1F"/>
                </a:solidFill>
                <a:effectLst/>
                <a:latin typeface="Arial" panose="020B0604020202020204" pitchFamily="34" charset="0"/>
                <a:ea typeface="Calibri" panose="020F0502020204030204" pitchFamily="34" charset="0"/>
                <a:cs typeface="Arial" panose="020B0604020202020204" pitchFamily="34" charset="0"/>
              </a:rPr>
              <a:t>می‌توان منطق محاسبه مساحت برای هر شکل را به متدهای جداگانه استخراج کرد. این کار باعث خوانایی و نگهداری بهتر کد می‌شود</a:t>
            </a:r>
            <a:r>
              <a:rPr lang="en-US" sz="1800" dirty="0">
                <a:solidFill>
                  <a:srgbClr val="1F1F1F"/>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itle 3">
            <a:extLst>
              <a:ext uri="{FF2B5EF4-FFF2-40B4-BE49-F238E27FC236}">
                <a16:creationId xmlns:a16="http://schemas.microsoft.com/office/drawing/2014/main" id="{90B1E974-6336-44D8-AF9F-1A0C9D31B729}"/>
              </a:ext>
            </a:extLst>
          </p:cNvPr>
          <p:cNvSpPr>
            <a:spLocks noGrp="1"/>
          </p:cNvSpPr>
          <p:nvPr>
            <p:ph type="title"/>
          </p:nvPr>
        </p:nvSpPr>
        <p:spPr/>
        <p:txBody>
          <a:bodyPr/>
          <a:lstStyle/>
          <a:p>
            <a:r>
              <a:rPr lang="fa-IR" dirty="0"/>
              <a:t>(ادامه) بازآرایی کد</a:t>
            </a:r>
            <a:endParaRPr lang="en-US" dirty="0"/>
          </a:p>
        </p:txBody>
      </p:sp>
      <p:pic>
        <p:nvPicPr>
          <p:cNvPr id="6" name="Picture 5">
            <a:extLst>
              <a:ext uri="{FF2B5EF4-FFF2-40B4-BE49-F238E27FC236}">
                <a16:creationId xmlns:a16="http://schemas.microsoft.com/office/drawing/2014/main" id="{62AC1693-038A-447E-A03D-CF4EABFB01E9}"/>
              </a:ext>
            </a:extLst>
          </p:cNvPr>
          <p:cNvPicPr>
            <a:picLocks noChangeAspect="1"/>
          </p:cNvPicPr>
          <p:nvPr/>
        </p:nvPicPr>
        <p:blipFill>
          <a:blip r:embed="rId2"/>
          <a:stretch>
            <a:fillRect/>
          </a:stretch>
        </p:blipFill>
        <p:spPr>
          <a:xfrm>
            <a:off x="173033" y="1697548"/>
            <a:ext cx="5173518" cy="5018720"/>
          </a:xfrm>
          <a:prstGeom prst="rect">
            <a:avLst/>
          </a:prstGeom>
        </p:spPr>
      </p:pic>
    </p:spTree>
    <p:extLst>
      <p:ext uri="{BB962C8B-B14F-4D97-AF65-F5344CB8AC3E}">
        <p14:creationId xmlns:p14="http://schemas.microsoft.com/office/powerpoint/2010/main" val="185655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dirty="0"/>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b="1" smtClean="0"/>
              <a:pPr>
                <a:defRPr/>
              </a:pPr>
              <a:t>33</a:t>
            </a:fld>
            <a:endParaRPr lang="en-US" b="1"/>
          </a:p>
        </p:txBody>
      </p:sp>
      <p:sp>
        <p:nvSpPr>
          <p:cNvPr id="16386" name="Title 1"/>
          <p:cNvSpPr>
            <a:spLocks noGrp="1"/>
          </p:cNvSpPr>
          <p:nvPr>
            <p:ph type="title"/>
          </p:nvPr>
        </p:nvSpPr>
        <p:spPr/>
        <p:txBody>
          <a:bodyPr/>
          <a:lstStyle/>
          <a:p>
            <a:r>
              <a:rPr lang="en-US" dirty="0"/>
              <a:t>The extreme programming release cycle</a:t>
            </a:r>
            <a:r>
              <a:rPr lang="en-GB" dirty="0"/>
              <a:t> </a:t>
            </a:r>
            <a:endParaRPr lang="en-US" dirty="0"/>
          </a:p>
        </p:txBody>
      </p:sp>
      <p:pic>
        <p:nvPicPr>
          <p:cNvPr id="4" name="Picture 3" descr="3.3-XP-ReleaseCycle.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380942" y="2006961"/>
            <a:ext cx="8014950" cy="3490832"/>
          </a:xfrm>
          <a:prstGeom prst="rect">
            <a:avLst/>
          </a:prstGeom>
        </p:spPr>
      </p:pic>
      <p:sp>
        <p:nvSpPr>
          <p:cNvPr id="7" name="TextBox 6">
            <a:extLst>
              <a:ext uri="{FF2B5EF4-FFF2-40B4-BE49-F238E27FC236}">
                <a16:creationId xmlns:a16="http://schemas.microsoft.com/office/drawing/2014/main" id="{C8FC0007-FB7C-420C-AE2A-87664D80EA43}"/>
              </a:ext>
            </a:extLst>
          </p:cNvPr>
          <p:cNvSpPr txBox="1"/>
          <p:nvPr/>
        </p:nvSpPr>
        <p:spPr>
          <a:xfrm>
            <a:off x="731056" y="2060052"/>
            <a:ext cx="1591732" cy="92333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a:t>Select user stories for this release</a:t>
            </a:r>
          </a:p>
        </p:txBody>
      </p:sp>
      <p:sp>
        <p:nvSpPr>
          <p:cNvPr id="8" name="TextBox 7">
            <a:extLst>
              <a:ext uri="{FF2B5EF4-FFF2-40B4-BE49-F238E27FC236}">
                <a16:creationId xmlns:a16="http://schemas.microsoft.com/office/drawing/2014/main" id="{2E1F96AB-1C14-42B9-814C-6B18AD1F3F4C}"/>
              </a:ext>
            </a:extLst>
          </p:cNvPr>
          <p:cNvSpPr txBox="1"/>
          <p:nvPr/>
        </p:nvSpPr>
        <p:spPr>
          <a:xfrm>
            <a:off x="3491404" y="2209839"/>
            <a:ext cx="1701938" cy="64633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a:t>Break down stories to tasks</a:t>
            </a:r>
          </a:p>
        </p:txBody>
      </p:sp>
      <p:sp>
        <p:nvSpPr>
          <p:cNvPr id="9" name="TextBox 8">
            <a:extLst>
              <a:ext uri="{FF2B5EF4-FFF2-40B4-BE49-F238E27FC236}">
                <a16:creationId xmlns:a16="http://schemas.microsoft.com/office/drawing/2014/main" id="{BE0065F8-99C5-474E-B75A-A433FF51E22C}"/>
              </a:ext>
            </a:extLst>
          </p:cNvPr>
          <p:cNvSpPr txBox="1"/>
          <p:nvPr/>
        </p:nvSpPr>
        <p:spPr>
          <a:xfrm>
            <a:off x="6339380" y="2337050"/>
            <a:ext cx="1591732"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a:t>Plan Release</a:t>
            </a:r>
          </a:p>
        </p:txBody>
      </p:sp>
      <p:sp>
        <p:nvSpPr>
          <p:cNvPr id="10" name="TextBox 9">
            <a:extLst>
              <a:ext uri="{FF2B5EF4-FFF2-40B4-BE49-F238E27FC236}">
                <a16:creationId xmlns:a16="http://schemas.microsoft.com/office/drawing/2014/main" id="{3DF16FAB-8F5A-49BA-9BF3-D6A3C1DBDB58}"/>
              </a:ext>
            </a:extLst>
          </p:cNvPr>
          <p:cNvSpPr txBox="1"/>
          <p:nvPr/>
        </p:nvSpPr>
        <p:spPr>
          <a:xfrm>
            <a:off x="6237721" y="4215950"/>
            <a:ext cx="2003167" cy="64633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a:t>Develop/integrate</a:t>
            </a:r>
          </a:p>
          <a:p>
            <a:pPr algn="ctr"/>
            <a:r>
              <a:rPr lang="en-US" b="1" dirty="0"/>
              <a:t>/test software</a:t>
            </a:r>
          </a:p>
        </p:txBody>
      </p:sp>
      <p:sp>
        <p:nvSpPr>
          <p:cNvPr id="11" name="TextBox 10">
            <a:extLst>
              <a:ext uri="{FF2B5EF4-FFF2-40B4-BE49-F238E27FC236}">
                <a16:creationId xmlns:a16="http://schemas.microsoft.com/office/drawing/2014/main" id="{E7D73EFC-82A8-45BA-B2AB-4A17BDECDF11}"/>
              </a:ext>
            </a:extLst>
          </p:cNvPr>
          <p:cNvSpPr txBox="1"/>
          <p:nvPr/>
        </p:nvSpPr>
        <p:spPr>
          <a:xfrm>
            <a:off x="3614753" y="4249817"/>
            <a:ext cx="1347995" cy="64633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a:t>Release software</a:t>
            </a:r>
          </a:p>
        </p:txBody>
      </p:sp>
      <p:sp>
        <p:nvSpPr>
          <p:cNvPr id="12" name="TextBox 11">
            <a:extLst>
              <a:ext uri="{FF2B5EF4-FFF2-40B4-BE49-F238E27FC236}">
                <a16:creationId xmlns:a16="http://schemas.microsoft.com/office/drawing/2014/main" id="{86BFA8C2-FB3A-4F48-B8DF-28EA5CD0B24C}"/>
              </a:ext>
            </a:extLst>
          </p:cNvPr>
          <p:cNvSpPr txBox="1"/>
          <p:nvPr/>
        </p:nvSpPr>
        <p:spPr>
          <a:xfrm>
            <a:off x="736760" y="4215950"/>
            <a:ext cx="1591732" cy="64633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b="1" dirty="0"/>
              <a:t>Evaluate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6FF2929-1FD6-4657-9095-A22BD912A68B}"/>
              </a:ext>
            </a:extLst>
          </p:cNvPr>
          <p:cNvSpPr>
            <a:spLocks noGrp="1"/>
          </p:cNvSpPr>
          <p:nvPr>
            <p:ph type="ftr" sz="quarter" idx="11"/>
          </p:nvPr>
        </p:nvSpPr>
        <p:spPr/>
        <p:txBody>
          <a:bodyPr/>
          <a:lstStyle/>
          <a:p>
            <a:pPr>
              <a:defRPr/>
            </a:pPr>
            <a:r>
              <a:rPr lang="en-US"/>
              <a:t>Chapter 3 Agile software development</a:t>
            </a:r>
          </a:p>
        </p:txBody>
      </p:sp>
      <p:sp>
        <p:nvSpPr>
          <p:cNvPr id="5" name="Slide Number Placeholder 4">
            <a:extLst>
              <a:ext uri="{FF2B5EF4-FFF2-40B4-BE49-F238E27FC236}">
                <a16:creationId xmlns:a16="http://schemas.microsoft.com/office/drawing/2014/main" id="{272D7C31-E133-4036-B916-CEC9796B02BA}"/>
              </a:ext>
            </a:extLst>
          </p:cNvPr>
          <p:cNvSpPr>
            <a:spLocks noGrp="1"/>
          </p:cNvSpPr>
          <p:nvPr>
            <p:ph type="sldNum" sz="quarter" idx="12"/>
          </p:nvPr>
        </p:nvSpPr>
        <p:spPr/>
        <p:txBody>
          <a:bodyPr/>
          <a:lstStyle/>
          <a:p>
            <a:pPr>
              <a:defRPr/>
            </a:pPr>
            <a:fld id="{EAB5BBF0-B782-3644-AFE1-10103AC25370}" type="slidenum">
              <a:rPr lang="en-US" smtClean="0"/>
              <a:pPr>
                <a:defRPr/>
              </a:pPr>
              <a:t>34</a:t>
            </a:fld>
            <a:endParaRPr lang="en-US"/>
          </a:p>
        </p:txBody>
      </p:sp>
      <p:sp>
        <p:nvSpPr>
          <p:cNvPr id="3" name="Content Placeholder 2">
            <a:extLst>
              <a:ext uri="{FF2B5EF4-FFF2-40B4-BE49-F238E27FC236}">
                <a16:creationId xmlns:a16="http://schemas.microsoft.com/office/drawing/2014/main" id="{6D60D145-27BF-4444-B44D-CB0081BD0D3C}"/>
              </a:ext>
            </a:extLst>
          </p:cNvPr>
          <p:cNvSpPr>
            <a:spLocks noGrp="1"/>
          </p:cNvSpPr>
          <p:nvPr>
            <p:ph idx="1"/>
          </p:nvPr>
        </p:nvSpPr>
        <p:spPr>
          <a:xfrm>
            <a:off x="159888" y="1714423"/>
            <a:ext cx="8456345" cy="5088713"/>
          </a:xfrm>
        </p:spPr>
        <p:txBody>
          <a:bodyPr>
            <a:normAutofit lnSpcReduction="10000"/>
          </a:bodyPr>
          <a:lstStyle/>
          <a:p>
            <a:pPr algn="r" rtl="1">
              <a:buFont typeface="Arial" panose="020B0604020202020204" pitchFamily="34" charset="0"/>
              <a:buChar char="•"/>
            </a:pPr>
            <a:r>
              <a:rPr lang="fa-IR" sz="2800" b="0" i="0" dirty="0">
                <a:solidFill>
                  <a:srgbClr val="1F1F1F"/>
                </a:solidFill>
                <a:effectLst/>
                <a:latin typeface="Google Sans"/>
              </a:rPr>
              <a:t>هر </a:t>
            </a:r>
            <a:r>
              <a:rPr lang="fa-IR" sz="2800" b="1" i="0" dirty="0">
                <a:solidFill>
                  <a:srgbClr val="1F1F1F"/>
                </a:solidFill>
                <a:effectLst/>
                <a:latin typeface="Google Sans"/>
              </a:rPr>
              <a:t>داستان کاربری توسط مشتری </a:t>
            </a:r>
            <a:r>
              <a:rPr lang="fa-IR" sz="2800" b="0" i="0" dirty="0">
                <a:solidFill>
                  <a:srgbClr val="1F1F1F"/>
                </a:solidFill>
                <a:effectLst/>
                <a:latin typeface="Google Sans"/>
              </a:rPr>
              <a:t>نوشته شده و روی یک کارت فهرست قرار می گیرد.</a:t>
            </a:r>
          </a:p>
          <a:p>
            <a:pPr algn="r" rtl="1">
              <a:buFont typeface="Arial" panose="020B0604020202020204" pitchFamily="34" charset="0"/>
              <a:buChar char="•"/>
            </a:pPr>
            <a:r>
              <a:rPr lang="fa-IR" sz="2800" b="1" i="0" dirty="0">
                <a:solidFill>
                  <a:srgbClr val="1F1F1F"/>
                </a:solidFill>
                <a:effectLst/>
                <a:latin typeface="Google Sans"/>
              </a:rPr>
              <a:t>مشتری</a:t>
            </a:r>
            <a:r>
              <a:rPr lang="fa-IR" sz="2800" b="0" i="0" dirty="0">
                <a:solidFill>
                  <a:srgbClr val="1F1F1F"/>
                </a:solidFill>
                <a:effectLst/>
                <a:latin typeface="Google Sans"/>
              </a:rPr>
              <a:t> بر اساس ارزش کلی کسب و کار ویژگی یا عملکرد، ارزشی (یعنی </a:t>
            </a:r>
            <a:r>
              <a:rPr lang="fa-IR" sz="2800" b="1" i="0" dirty="0">
                <a:solidFill>
                  <a:srgbClr val="1F1F1F"/>
                </a:solidFill>
                <a:effectLst/>
                <a:latin typeface="Google Sans"/>
              </a:rPr>
              <a:t>اولویت</a:t>
            </a:r>
            <a:r>
              <a:rPr lang="fa-IR" sz="2800" b="0" i="0" dirty="0">
                <a:solidFill>
                  <a:srgbClr val="1F1F1F"/>
                </a:solidFill>
                <a:effectLst/>
                <a:latin typeface="Google Sans"/>
              </a:rPr>
              <a:t>) را به </a:t>
            </a:r>
            <a:r>
              <a:rPr lang="fa-IR" sz="2800" b="1" i="0" dirty="0">
                <a:solidFill>
                  <a:srgbClr val="1F1F1F"/>
                </a:solidFill>
                <a:effectLst/>
                <a:latin typeface="Google Sans"/>
              </a:rPr>
              <a:t>داستان</a:t>
            </a:r>
            <a:r>
              <a:rPr lang="fa-IR" sz="2800" b="0" i="0" dirty="0">
                <a:solidFill>
                  <a:srgbClr val="1F1F1F"/>
                </a:solidFill>
                <a:effectLst/>
                <a:latin typeface="Google Sans"/>
              </a:rPr>
              <a:t> اختصاص می دهد.</a:t>
            </a:r>
          </a:p>
          <a:p>
            <a:pPr algn="r" rtl="1">
              <a:buFont typeface="Arial" panose="020B0604020202020204" pitchFamily="34" charset="0"/>
              <a:buChar char="•"/>
            </a:pPr>
            <a:r>
              <a:rPr lang="fa-IR" sz="2800" b="0" i="0" dirty="0">
                <a:solidFill>
                  <a:srgbClr val="1F1F1F"/>
                </a:solidFill>
                <a:effectLst/>
                <a:latin typeface="Google Sans"/>
              </a:rPr>
              <a:t>سپس اعضای تیم هر </a:t>
            </a:r>
            <a:r>
              <a:rPr lang="fa-IR" sz="2800" b="1" i="0" dirty="0">
                <a:solidFill>
                  <a:srgbClr val="1F1F1F"/>
                </a:solidFill>
                <a:effectLst/>
                <a:latin typeface="Google Sans"/>
              </a:rPr>
              <a:t>داستان</a:t>
            </a:r>
            <a:r>
              <a:rPr lang="fa-IR" sz="2800" b="0" i="0" dirty="0">
                <a:solidFill>
                  <a:srgbClr val="1F1F1F"/>
                </a:solidFill>
                <a:effectLst/>
                <a:latin typeface="Google Sans"/>
              </a:rPr>
              <a:t> را </a:t>
            </a:r>
            <a:r>
              <a:rPr lang="fa-IR" sz="2800" b="1" i="0" dirty="0">
                <a:solidFill>
                  <a:srgbClr val="1F1F1F"/>
                </a:solidFill>
                <a:effectLst/>
                <a:latin typeface="Google Sans"/>
              </a:rPr>
              <a:t>ارزیابی</a:t>
            </a:r>
            <a:r>
              <a:rPr lang="fa-IR" sz="2800" b="0" i="0" dirty="0">
                <a:solidFill>
                  <a:srgbClr val="1F1F1F"/>
                </a:solidFill>
                <a:effectLst/>
                <a:latin typeface="Google Sans"/>
              </a:rPr>
              <a:t> کرده و </a:t>
            </a:r>
            <a:r>
              <a:rPr lang="fa-IR" sz="2800" b="1" i="0" dirty="0">
                <a:solidFill>
                  <a:srgbClr val="1F1F1F"/>
                </a:solidFill>
                <a:effectLst/>
                <a:latin typeface="Google Sans"/>
              </a:rPr>
              <a:t>هزینه</a:t>
            </a:r>
            <a:r>
              <a:rPr lang="fa-IR" sz="2800" b="0" i="0" dirty="0">
                <a:solidFill>
                  <a:srgbClr val="1F1F1F"/>
                </a:solidFill>
                <a:effectLst/>
                <a:latin typeface="Google Sans"/>
              </a:rPr>
              <a:t> ای را بر حسب </a:t>
            </a:r>
            <a:r>
              <a:rPr lang="fa-IR" sz="2800" b="1" i="0" dirty="0">
                <a:solidFill>
                  <a:srgbClr val="1F1F1F"/>
                </a:solidFill>
                <a:effectLst/>
                <a:latin typeface="Google Sans"/>
              </a:rPr>
              <a:t>هفته</a:t>
            </a:r>
            <a:r>
              <a:rPr lang="fa-IR" sz="2800" b="0" i="0" dirty="0">
                <a:solidFill>
                  <a:srgbClr val="1F1F1F"/>
                </a:solidFill>
                <a:effectLst/>
                <a:latin typeface="Google Sans"/>
              </a:rPr>
              <a:t> توسعه به آن اختصاص می دهند.</a:t>
            </a:r>
          </a:p>
          <a:p>
            <a:pPr algn="r" rtl="1">
              <a:buFont typeface="Arial" panose="020B0604020202020204" pitchFamily="34" charset="0"/>
              <a:buChar char="•"/>
            </a:pPr>
            <a:r>
              <a:rPr lang="fa-IR" sz="2800" b="0" i="0" dirty="0">
                <a:solidFill>
                  <a:srgbClr val="1F1F1F"/>
                </a:solidFill>
                <a:effectLst/>
                <a:latin typeface="Google Sans"/>
              </a:rPr>
              <a:t>مهم است که توجه داشته باشید </a:t>
            </a:r>
            <a:r>
              <a:rPr lang="fa-IR" sz="2800" b="1" i="0" dirty="0">
                <a:solidFill>
                  <a:srgbClr val="1F1F1F"/>
                </a:solidFill>
                <a:effectLst/>
                <a:latin typeface="Google Sans"/>
              </a:rPr>
              <a:t>که داستان های جدید </a:t>
            </a:r>
            <a:r>
              <a:rPr lang="fa-IR" sz="2800" b="0" i="0" dirty="0">
                <a:solidFill>
                  <a:srgbClr val="1F1F1F"/>
                </a:solidFill>
                <a:effectLst/>
                <a:latin typeface="Google Sans"/>
              </a:rPr>
              <a:t>را می توان در هر </a:t>
            </a:r>
            <a:r>
              <a:rPr lang="fa-IR" sz="2800" b="1" i="0" dirty="0">
                <a:solidFill>
                  <a:srgbClr val="1F1F1F"/>
                </a:solidFill>
                <a:effectLst/>
                <a:latin typeface="Google Sans"/>
              </a:rPr>
              <a:t>زمان</a:t>
            </a:r>
            <a:r>
              <a:rPr lang="fa-IR" sz="2800" b="0" i="0" dirty="0">
                <a:solidFill>
                  <a:srgbClr val="1F1F1F"/>
                </a:solidFill>
                <a:effectLst/>
                <a:latin typeface="Google Sans"/>
              </a:rPr>
              <a:t> نوشت.</a:t>
            </a:r>
          </a:p>
          <a:p>
            <a:pPr algn="r" rtl="1">
              <a:buFont typeface="Arial" panose="020B0604020202020204" pitchFamily="34" charset="0"/>
              <a:buChar char="•"/>
            </a:pPr>
            <a:r>
              <a:rPr lang="fa-IR" sz="2800" b="0" i="0" dirty="0">
                <a:solidFill>
                  <a:srgbClr val="1F1F1F"/>
                </a:solidFill>
                <a:effectLst/>
                <a:latin typeface="Google Sans"/>
              </a:rPr>
              <a:t>مشتریان و توسعه دهندگان با هم کار می کنند تا تصمیم بگیرند که چگونه داستان ها را در نسخه بعدی (افزایش نرم افزار بعدی) که توسط تیم </a:t>
            </a:r>
            <a:r>
              <a:rPr lang="en-US" sz="2800" b="0" i="0" dirty="0">
                <a:solidFill>
                  <a:srgbClr val="1F1F1F"/>
                </a:solidFill>
                <a:effectLst/>
                <a:latin typeface="Google Sans"/>
              </a:rPr>
              <a:t>XP </a:t>
            </a:r>
            <a:r>
              <a:rPr lang="fa-IR" sz="2800" b="0" i="0" dirty="0">
                <a:solidFill>
                  <a:srgbClr val="1F1F1F"/>
                </a:solidFill>
                <a:effectLst/>
                <a:latin typeface="Google Sans"/>
              </a:rPr>
              <a:t>توسعه می شود، گروه بندی کنند.</a:t>
            </a:r>
          </a:p>
        </p:txBody>
      </p:sp>
      <p:sp>
        <p:nvSpPr>
          <p:cNvPr id="2" name="Title 1">
            <a:extLst>
              <a:ext uri="{FF2B5EF4-FFF2-40B4-BE49-F238E27FC236}">
                <a16:creationId xmlns:a16="http://schemas.microsoft.com/office/drawing/2014/main" id="{1A0986E6-A8B6-4103-8571-0D0053EDA9B4}"/>
              </a:ext>
            </a:extLst>
          </p:cNvPr>
          <p:cNvSpPr>
            <a:spLocks noGrp="1"/>
          </p:cNvSpPr>
          <p:nvPr>
            <p:ph type="title"/>
          </p:nvPr>
        </p:nvSpPr>
        <p:spPr/>
        <p:txBody>
          <a:bodyPr/>
          <a:lstStyle/>
          <a:p>
            <a:r>
              <a:rPr lang="fa-IR" dirty="0"/>
              <a:t>داستان کاربر </a:t>
            </a:r>
            <a:r>
              <a:rPr lang="en-US" dirty="0"/>
              <a:t>User Story</a:t>
            </a:r>
          </a:p>
        </p:txBody>
      </p:sp>
    </p:spTree>
    <p:extLst>
      <p:ext uri="{BB962C8B-B14F-4D97-AF65-F5344CB8AC3E}">
        <p14:creationId xmlns:p14="http://schemas.microsoft.com/office/powerpoint/2010/main" val="3255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3049DA-F8E6-4BEC-A91B-EBA82482387E}"/>
              </a:ext>
            </a:extLst>
          </p:cNvPr>
          <p:cNvSpPr>
            <a:spLocks noGrp="1"/>
          </p:cNvSpPr>
          <p:nvPr>
            <p:ph type="sldNum" sz="quarter" idx="12"/>
          </p:nvPr>
        </p:nvSpPr>
        <p:spPr/>
        <p:txBody>
          <a:bodyPr/>
          <a:lstStyle/>
          <a:p>
            <a:fld id="{401CF334-2D5C-4859-84A6-CA7E6E43FAEB}" type="slidenum">
              <a:rPr lang="en-US" smtClean="0"/>
              <a:pPr/>
              <a:t>35</a:t>
            </a:fld>
            <a:endParaRPr lang="en-US" dirty="0"/>
          </a:p>
        </p:txBody>
      </p:sp>
      <p:sp>
        <p:nvSpPr>
          <p:cNvPr id="4" name="Title 3">
            <a:extLst>
              <a:ext uri="{FF2B5EF4-FFF2-40B4-BE49-F238E27FC236}">
                <a16:creationId xmlns:a16="http://schemas.microsoft.com/office/drawing/2014/main" id="{8F6445ED-B43E-458F-AE16-5B0C78E6C120}"/>
              </a:ext>
            </a:extLst>
          </p:cNvPr>
          <p:cNvSpPr>
            <a:spLocks noGrp="1"/>
          </p:cNvSpPr>
          <p:nvPr>
            <p:ph type="title"/>
          </p:nvPr>
        </p:nvSpPr>
        <p:spPr/>
        <p:txBody>
          <a:bodyPr/>
          <a:lstStyle/>
          <a:p>
            <a:endParaRPr lang="en-US" dirty="0"/>
          </a:p>
        </p:txBody>
      </p:sp>
      <p:pic>
        <p:nvPicPr>
          <p:cNvPr id="1028" name="Picture 4" descr="Mastering the Art of User Stories: Tips and Techniques for Agile Teams">
            <a:extLst>
              <a:ext uri="{FF2B5EF4-FFF2-40B4-BE49-F238E27FC236}">
                <a16:creationId xmlns:a16="http://schemas.microsoft.com/office/drawing/2014/main" id="{E285D373-5B4F-41F1-8B23-FA044B0FE34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819" t="24038" r="4151" b="6855"/>
          <a:stretch/>
        </p:blipFill>
        <p:spPr bwMode="auto">
          <a:xfrm>
            <a:off x="-1" y="3013906"/>
            <a:ext cx="8809874" cy="36695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164732-A771-45F2-8704-C1090148A6C0}"/>
              </a:ext>
            </a:extLst>
          </p:cNvPr>
          <p:cNvSpPr txBox="1"/>
          <p:nvPr/>
        </p:nvSpPr>
        <p:spPr>
          <a:xfrm>
            <a:off x="-70569" y="1536578"/>
            <a:ext cx="8686801" cy="1200329"/>
          </a:xfrm>
          <a:prstGeom prst="rect">
            <a:avLst/>
          </a:prstGeom>
          <a:noFill/>
        </p:spPr>
        <p:txBody>
          <a:bodyPr wrap="square">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در توسعه چابک</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(Agile development)</a:t>
            </a: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 یک حماسه</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(Epic) </a:t>
            </a: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مجموعه‌ای بزرگ از کارها است که می‌توان آن را به قطعات کوچک‌تر و قابل مدیریت‌تر به نام داستان‌های کاربری</a:t>
            </a:r>
            <a:r>
              <a:rPr lang="en-US" sz="2400" dirty="0">
                <a:solidFill>
                  <a:srgbClr val="1F1F1F"/>
                </a:solidFill>
                <a:effectLst/>
                <a:latin typeface="Arial" panose="020B0604020202020204" pitchFamily="34" charset="0"/>
                <a:ea typeface="Calibri" panose="020F0502020204030204" pitchFamily="34" charset="0"/>
                <a:cs typeface="B Nazanin" panose="00000400000000000000" pitchFamily="2" charset="-78"/>
              </a:rPr>
              <a:t> (User Stories) </a:t>
            </a:r>
            <a:r>
              <a:rPr lang="ar-SA" sz="2400" dirty="0">
                <a:solidFill>
                  <a:srgbClr val="1F1F1F"/>
                </a:solidFill>
                <a:effectLst/>
                <a:latin typeface="Calibri" panose="020F0502020204030204" pitchFamily="34" charset="0"/>
                <a:ea typeface="Calibri" panose="020F0502020204030204" pitchFamily="34" charset="0"/>
                <a:cs typeface="B Nazanin" panose="00000400000000000000" pitchFamily="2" charset="-78"/>
              </a:rPr>
              <a:t>تقسیم کرد. </a:t>
            </a:r>
            <a:endParaRPr lang="en-US" sz="2400" dirty="0">
              <a:cs typeface="B Nazanin" panose="00000400000000000000" pitchFamily="2" charset="-78"/>
            </a:endParaRPr>
          </a:p>
        </p:txBody>
      </p:sp>
    </p:spTree>
    <p:extLst>
      <p:ext uri="{BB962C8B-B14F-4D97-AF65-F5344CB8AC3E}">
        <p14:creationId xmlns:p14="http://schemas.microsoft.com/office/powerpoint/2010/main" val="162168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F98437-2574-4082-AFE8-0197E3E97E18}"/>
              </a:ext>
            </a:extLst>
          </p:cNvPr>
          <p:cNvSpPr>
            <a:spLocks noGrp="1"/>
          </p:cNvSpPr>
          <p:nvPr>
            <p:ph type="sldNum" sz="quarter" idx="12"/>
          </p:nvPr>
        </p:nvSpPr>
        <p:spPr/>
        <p:txBody>
          <a:bodyPr/>
          <a:lstStyle/>
          <a:p>
            <a:fld id="{401CF334-2D5C-4859-84A6-CA7E6E43FAEB}" type="slidenum">
              <a:rPr lang="en-US" smtClean="0"/>
              <a:pPr/>
              <a:t>36</a:t>
            </a:fld>
            <a:endParaRPr lang="en-US" dirty="0"/>
          </a:p>
        </p:txBody>
      </p:sp>
      <p:sp>
        <p:nvSpPr>
          <p:cNvPr id="3" name="Content Placeholder 2">
            <a:extLst>
              <a:ext uri="{FF2B5EF4-FFF2-40B4-BE49-F238E27FC236}">
                <a16:creationId xmlns:a16="http://schemas.microsoft.com/office/drawing/2014/main" id="{33C9D1FC-F5EE-4EE0-AA3B-5882181D17E2}"/>
              </a:ext>
            </a:extLst>
          </p:cNvPr>
          <p:cNvSpPr>
            <a:spLocks noGrp="1"/>
          </p:cNvSpPr>
          <p:nvPr>
            <p:ph idx="1"/>
          </p:nvPr>
        </p:nvSpPr>
        <p:spPr/>
        <p:txBody>
          <a:bodyPr/>
          <a:lstStyle/>
          <a:p>
            <a:endParaRPr lang="en-US"/>
          </a:p>
        </p:txBody>
      </p:sp>
      <p:sp>
        <p:nvSpPr>
          <p:cNvPr id="4" name="Title 3">
            <a:extLst>
              <a:ext uri="{FF2B5EF4-FFF2-40B4-BE49-F238E27FC236}">
                <a16:creationId xmlns:a16="http://schemas.microsoft.com/office/drawing/2014/main" id="{CF406D7D-86AF-4A6E-B9DF-6AADB16D794B}"/>
              </a:ext>
            </a:extLst>
          </p:cNvPr>
          <p:cNvSpPr>
            <a:spLocks noGrp="1"/>
          </p:cNvSpPr>
          <p:nvPr>
            <p:ph type="title"/>
          </p:nvPr>
        </p:nvSpPr>
        <p:spPr/>
        <p:txBody>
          <a:bodyPr/>
          <a:lstStyle/>
          <a:p>
            <a:endParaRPr lang="en-US"/>
          </a:p>
        </p:txBody>
      </p:sp>
      <p:pic>
        <p:nvPicPr>
          <p:cNvPr id="5" name="Picture 2" descr="Subtasks of User Stories: how and why we estimate them">
            <a:extLst>
              <a:ext uri="{FF2B5EF4-FFF2-40B4-BE49-F238E27FC236}">
                <a16:creationId xmlns:a16="http://schemas.microsoft.com/office/drawing/2014/main" id="{1E106974-119E-4645-BE00-9A27F7ECF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9" y="747740"/>
            <a:ext cx="8726036" cy="5205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99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6FF2929-1FD6-4657-9095-A22BD912A68B}"/>
              </a:ext>
            </a:extLst>
          </p:cNvPr>
          <p:cNvSpPr>
            <a:spLocks noGrp="1"/>
          </p:cNvSpPr>
          <p:nvPr>
            <p:ph type="ftr" sz="quarter" idx="11"/>
          </p:nvPr>
        </p:nvSpPr>
        <p:spPr/>
        <p:txBody>
          <a:bodyPr/>
          <a:lstStyle/>
          <a:p>
            <a:pPr>
              <a:defRPr/>
            </a:pPr>
            <a:r>
              <a:rPr lang="en-US"/>
              <a:t>Chapter 3 Agile software development</a:t>
            </a:r>
          </a:p>
        </p:txBody>
      </p:sp>
      <p:sp>
        <p:nvSpPr>
          <p:cNvPr id="5" name="Slide Number Placeholder 4">
            <a:extLst>
              <a:ext uri="{FF2B5EF4-FFF2-40B4-BE49-F238E27FC236}">
                <a16:creationId xmlns:a16="http://schemas.microsoft.com/office/drawing/2014/main" id="{272D7C31-E133-4036-B916-CEC9796B02BA}"/>
              </a:ext>
            </a:extLst>
          </p:cNvPr>
          <p:cNvSpPr>
            <a:spLocks noGrp="1"/>
          </p:cNvSpPr>
          <p:nvPr>
            <p:ph type="sldNum" sz="quarter" idx="12"/>
          </p:nvPr>
        </p:nvSpPr>
        <p:spPr/>
        <p:txBody>
          <a:bodyPr/>
          <a:lstStyle/>
          <a:p>
            <a:pPr>
              <a:defRPr/>
            </a:pPr>
            <a:fld id="{EAB5BBF0-B782-3644-AFE1-10103AC25370}" type="slidenum">
              <a:rPr lang="en-US" smtClean="0"/>
              <a:pPr>
                <a:defRPr/>
              </a:pPr>
              <a:t>37</a:t>
            </a:fld>
            <a:endParaRPr lang="en-US" dirty="0"/>
          </a:p>
        </p:txBody>
      </p:sp>
      <p:sp>
        <p:nvSpPr>
          <p:cNvPr id="3" name="Content Placeholder 2">
            <a:extLst>
              <a:ext uri="{FF2B5EF4-FFF2-40B4-BE49-F238E27FC236}">
                <a16:creationId xmlns:a16="http://schemas.microsoft.com/office/drawing/2014/main" id="{6D60D145-27BF-4444-B44D-CB0081BD0D3C}"/>
              </a:ext>
            </a:extLst>
          </p:cNvPr>
          <p:cNvSpPr>
            <a:spLocks noGrp="1"/>
          </p:cNvSpPr>
          <p:nvPr>
            <p:ph idx="1"/>
          </p:nvPr>
        </p:nvSpPr>
        <p:spPr/>
        <p:txBody>
          <a:bodyPr>
            <a:normAutofit/>
          </a:bodyPr>
          <a:lstStyle/>
          <a:p>
            <a:pPr algn="r" rtl="1">
              <a:buFont typeface="Arial" panose="020B0604020202020204" pitchFamily="34" charset="0"/>
              <a:buChar char="•"/>
            </a:pPr>
            <a:r>
              <a:rPr lang="fa-IR" sz="3200" b="0" i="0" dirty="0">
                <a:solidFill>
                  <a:srgbClr val="1F1F1F"/>
                </a:solidFill>
                <a:effectLst/>
                <a:latin typeface="Google Sans"/>
              </a:rPr>
              <a:t>پس از انجام تعهد اولیه (</a:t>
            </a:r>
            <a:r>
              <a:rPr lang="fa-IR" sz="3200" b="1" i="0" dirty="0">
                <a:solidFill>
                  <a:srgbClr val="1F1F1F"/>
                </a:solidFill>
                <a:effectLst/>
                <a:latin typeface="Google Sans"/>
              </a:rPr>
              <a:t>توافق</a:t>
            </a:r>
            <a:r>
              <a:rPr lang="fa-IR" sz="3200" b="0" i="0" dirty="0">
                <a:solidFill>
                  <a:srgbClr val="1F1F1F"/>
                </a:solidFill>
                <a:effectLst/>
                <a:latin typeface="Google Sans"/>
              </a:rPr>
              <a:t> در مورد </a:t>
            </a:r>
            <a:r>
              <a:rPr lang="fa-IR" sz="3200" b="1" i="0" dirty="0">
                <a:solidFill>
                  <a:srgbClr val="1F1F1F"/>
                </a:solidFill>
                <a:effectLst/>
                <a:latin typeface="Google Sans"/>
              </a:rPr>
              <a:t>داستان‌های گنجانده </a:t>
            </a:r>
            <a:r>
              <a:rPr lang="fa-IR" sz="3200" b="0" i="0" dirty="0">
                <a:solidFill>
                  <a:srgbClr val="1F1F1F"/>
                </a:solidFill>
                <a:effectLst/>
                <a:latin typeface="Google Sans"/>
              </a:rPr>
              <a:t>شده، </a:t>
            </a:r>
            <a:r>
              <a:rPr lang="fa-IR" sz="3200" b="1" i="0" dirty="0">
                <a:solidFill>
                  <a:srgbClr val="1F1F1F"/>
                </a:solidFill>
                <a:effectLst/>
                <a:latin typeface="Google Sans"/>
              </a:rPr>
              <a:t>تاریخ تحویل </a:t>
            </a:r>
            <a:r>
              <a:rPr lang="fa-IR" sz="3200" b="0" i="0" dirty="0">
                <a:solidFill>
                  <a:srgbClr val="1F1F1F"/>
                </a:solidFill>
                <a:effectLst/>
                <a:latin typeface="Google Sans"/>
              </a:rPr>
              <a:t>و سایر موارد پروژه) برای یک نسخه، تیم داستان‌هایی را که در یکی از سه روش توسعه داده می‌شوند، اولویت‌بندی می‌کند:</a:t>
            </a:r>
          </a:p>
          <a:p>
            <a:pPr marL="742950" lvl="1" indent="-285750" algn="r" rtl="1">
              <a:buFont typeface="Arial" panose="020B0604020202020204" pitchFamily="34" charset="0"/>
              <a:buChar char="•"/>
            </a:pPr>
            <a:r>
              <a:rPr lang="fa-IR" sz="3200" b="1" i="0" dirty="0">
                <a:solidFill>
                  <a:srgbClr val="1F1F1F"/>
                </a:solidFill>
                <a:effectLst/>
                <a:latin typeface="Google Sans"/>
              </a:rPr>
              <a:t>همه داستان ها بلافاصله</a:t>
            </a:r>
            <a:r>
              <a:rPr lang="fa-IR" sz="3200" b="0" i="0" dirty="0">
                <a:solidFill>
                  <a:srgbClr val="1F1F1F"/>
                </a:solidFill>
                <a:effectLst/>
                <a:latin typeface="Google Sans"/>
              </a:rPr>
              <a:t> (طی چند هفته) اجرا شوند.</a:t>
            </a:r>
          </a:p>
          <a:p>
            <a:pPr marL="742950" lvl="1" indent="-285750" algn="r" rtl="1">
              <a:buFont typeface="Arial" panose="020B0604020202020204" pitchFamily="34" charset="0"/>
              <a:buChar char="•"/>
            </a:pPr>
            <a:r>
              <a:rPr lang="fa-IR" sz="3200" b="1" i="0" dirty="0">
                <a:solidFill>
                  <a:srgbClr val="1F1F1F"/>
                </a:solidFill>
                <a:effectLst/>
                <a:latin typeface="Google Sans"/>
              </a:rPr>
              <a:t>داستان های با بالاترین ارزش </a:t>
            </a:r>
            <a:r>
              <a:rPr lang="fa-IR" sz="3200" b="0" i="0" dirty="0">
                <a:solidFill>
                  <a:srgbClr val="1F1F1F"/>
                </a:solidFill>
                <a:effectLst/>
                <a:latin typeface="Google Sans"/>
              </a:rPr>
              <a:t>در برنامه بالا رفته و ابتدا اجرا شوند.</a:t>
            </a:r>
          </a:p>
          <a:p>
            <a:pPr marL="742950" lvl="1" indent="-285750" algn="r" rtl="1">
              <a:buFont typeface="Arial" panose="020B0604020202020204" pitchFamily="34" charset="0"/>
              <a:buChar char="•"/>
            </a:pPr>
            <a:r>
              <a:rPr lang="fa-IR" sz="3200" b="1" i="0" dirty="0">
                <a:solidFill>
                  <a:srgbClr val="1F1F1F"/>
                </a:solidFill>
                <a:effectLst/>
                <a:latin typeface="Google Sans"/>
              </a:rPr>
              <a:t>ریسک پذیرترین داستان ها </a:t>
            </a:r>
            <a:r>
              <a:rPr lang="fa-IR" sz="3200" b="0" i="0" dirty="0">
                <a:solidFill>
                  <a:srgbClr val="1F1F1F"/>
                </a:solidFill>
                <a:effectLst/>
                <a:latin typeface="Google Sans"/>
              </a:rPr>
              <a:t>در برنامه بالا رفته و </a:t>
            </a:r>
            <a:r>
              <a:rPr lang="fa-IR" sz="3200" b="1" i="0" dirty="0">
                <a:solidFill>
                  <a:srgbClr val="1F1F1F"/>
                </a:solidFill>
                <a:effectLst/>
                <a:latin typeface="Google Sans"/>
              </a:rPr>
              <a:t>ابتدا</a:t>
            </a:r>
            <a:r>
              <a:rPr lang="fa-IR" sz="3200" b="0" i="0" dirty="0">
                <a:solidFill>
                  <a:srgbClr val="1F1F1F"/>
                </a:solidFill>
                <a:effectLst/>
                <a:latin typeface="Google Sans"/>
              </a:rPr>
              <a:t> اجرا شوند.</a:t>
            </a:r>
          </a:p>
        </p:txBody>
      </p:sp>
      <p:sp>
        <p:nvSpPr>
          <p:cNvPr id="2" name="Title 1">
            <a:extLst>
              <a:ext uri="{FF2B5EF4-FFF2-40B4-BE49-F238E27FC236}">
                <a16:creationId xmlns:a16="http://schemas.microsoft.com/office/drawing/2014/main" id="{1A0986E6-A8B6-4103-8571-0D0053EDA9B4}"/>
              </a:ext>
            </a:extLst>
          </p:cNvPr>
          <p:cNvSpPr>
            <a:spLocks noGrp="1"/>
          </p:cNvSpPr>
          <p:nvPr>
            <p:ph type="title"/>
          </p:nvPr>
        </p:nvSpPr>
        <p:spPr/>
        <p:txBody>
          <a:bodyPr/>
          <a:lstStyle/>
          <a:p>
            <a:r>
              <a:rPr lang="fa-IR" dirty="0"/>
              <a:t>داستان کاربر </a:t>
            </a:r>
            <a:r>
              <a:rPr lang="en-US" dirty="0"/>
              <a:t>User Story</a:t>
            </a:r>
          </a:p>
        </p:txBody>
      </p:sp>
    </p:spTree>
    <p:extLst>
      <p:ext uri="{BB962C8B-B14F-4D97-AF65-F5344CB8AC3E}">
        <p14:creationId xmlns:p14="http://schemas.microsoft.com/office/powerpoint/2010/main" val="327014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38</a:t>
            </a:fld>
            <a:endParaRPr lang="en-US"/>
          </a:p>
        </p:txBody>
      </p:sp>
      <p:sp>
        <p:nvSpPr>
          <p:cNvPr id="17410" name="Title 1"/>
          <p:cNvSpPr>
            <a:spLocks noGrp="1"/>
          </p:cNvSpPr>
          <p:nvPr>
            <p:ph type="title"/>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35744191"/>
              </p:ext>
            </p:extLst>
          </p:nvPr>
        </p:nvGraphicFramePr>
        <p:xfrm>
          <a:off x="78377" y="119970"/>
          <a:ext cx="8686801" cy="6778426"/>
        </p:xfrm>
        <a:graphic>
          <a:graphicData uri="http://schemas.openxmlformats.org/drawingml/2006/table">
            <a:tbl>
              <a:tblPr>
                <a:tableStyleId>{16D9F66E-5EB9-4882-86FB-DCBF35E3C3E4}</a:tableStyleId>
              </a:tblPr>
              <a:tblGrid>
                <a:gridCol w="1843020">
                  <a:extLst>
                    <a:ext uri="{9D8B030D-6E8A-4147-A177-3AD203B41FA5}">
                      <a16:colId xmlns:a16="http://schemas.microsoft.com/office/drawing/2014/main" val="20000"/>
                    </a:ext>
                  </a:extLst>
                </a:gridCol>
                <a:gridCol w="6843781">
                  <a:extLst>
                    <a:ext uri="{9D8B030D-6E8A-4147-A177-3AD203B41FA5}">
                      <a16:colId xmlns:a16="http://schemas.microsoft.com/office/drawing/2014/main" val="20001"/>
                    </a:ext>
                  </a:extLst>
                </a:gridCol>
              </a:tblGrid>
              <a:tr h="524353">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fa-IR" sz="2200" b="1" u="none" strike="noStrike" cap="none" normalizeH="0" baseline="0" dirty="0">
                          <a:ln>
                            <a:noFill/>
                          </a:ln>
                          <a:solidFill>
                            <a:srgbClr val="000000"/>
                          </a:solidFill>
                          <a:effectLst/>
                          <a:cs typeface="B Nazanin" panose="00000400000000000000" pitchFamily="2" charset="-78"/>
                        </a:rPr>
                        <a:t>اصول</a:t>
                      </a:r>
                      <a:endParaRPr kumimoji="0" lang="en-GB" sz="22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91440" marB="91440" horzOverflow="overflow"/>
                </a:tc>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fa-IR" sz="2200" b="1" u="none" strike="noStrike" cap="none" normalizeH="0" baseline="0" dirty="0">
                          <a:ln>
                            <a:noFill/>
                          </a:ln>
                          <a:solidFill>
                            <a:srgbClr val="000000"/>
                          </a:solidFill>
                          <a:effectLst/>
                          <a:cs typeface="B Nazanin" panose="00000400000000000000" pitchFamily="2" charset="-78"/>
                        </a:rPr>
                        <a:t>توضیح</a:t>
                      </a:r>
                      <a:endParaRPr kumimoji="0" lang="en-GB" sz="22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91440" marB="91440" horzOverflow="overflow"/>
                </a:tc>
                <a:extLst>
                  <a:ext uri="{0D108BD9-81ED-4DB2-BD59-A6C34878D82A}">
                    <a16:rowId xmlns:a16="http://schemas.microsoft.com/office/drawing/2014/main" val="10000"/>
                  </a:ext>
                </a:extLst>
              </a:tr>
              <a:tr h="1835235">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fa-IR" sz="2200" b="1" u="none" strike="noStrike" cap="none" normalizeH="0" baseline="0" dirty="0">
                          <a:ln>
                            <a:noFill/>
                          </a:ln>
                          <a:solidFill>
                            <a:srgbClr val="000000"/>
                          </a:solidFill>
                          <a:effectLst/>
                          <a:cs typeface="B Nazanin" panose="00000400000000000000" pitchFamily="2" charset="-78"/>
                        </a:rPr>
                        <a:t>برنامه ریزی افزایشی</a:t>
                      </a:r>
                      <a:endParaRPr kumimoji="0" lang="en-GB" sz="22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tc>
                <a:tc>
                  <a:txBody>
                    <a:bodyPr/>
                    <a:lstStyle/>
                    <a:p>
                      <a:pPr marL="342900" marR="0" lvl="0" indent="-342900" algn="r" defTabSz="457200" rtl="1" eaLnBrk="1" fontAlgn="base" latinLnBrk="0" hangingPunct="1">
                        <a:lnSpc>
                          <a:spcPct val="100000"/>
                        </a:lnSpc>
                        <a:spcBef>
                          <a:spcPct val="0"/>
                        </a:spcBef>
                        <a:spcAft>
                          <a:spcPct val="0"/>
                        </a:spcAft>
                        <a:buClrTx/>
                        <a:buSzTx/>
                        <a:buFont typeface="Arial" panose="020B0604020202020204" pitchFamily="34" charset="0"/>
                        <a:buChar char="•"/>
                        <a:tabLst/>
                      </a:pPr>
                      <a:r>
                        <a:rPr lang="fa-IR" sz="2200" b="1" kern="1200" dirty="0">
                          <a:solidFill>
                            <a:schemeClr val="tx1"/>
                          </a:solidFill>
                          <a:effectLst/>
                          <a:cs typeface="B Nazanin" panose="00000400000000000000" pitchFamily="2" charset="-78"/>
                        </a:rPr>
                        <a:t>الزامات سیستم روی کارت های داستان ثبت می شوند و داستان هایی که باید در یک نسخه گنجانده شوند بر اساس زمان موجود و اولویت نسبی آنها تعیین می شوند.</a:t>
                      </a:r>
                      <a:endParaRPr lang="en-US" sz="2200" b="1" kern="1200" dirty="0">
                        <a:solidFill>
                          <a:schemeClr val="tx1"/>
                        </a:solidFill>
                        <a:effectLst/>
                        <a:cs typeface="B Nazanin" panose="00000400000000000000" pitchFamily="2" charset="-78"/>
                      </a:endParaRPr>
                    </a:p>
                    <a:p>
                      <a:pPr marL="342900" marR="0" lvl="0" indent="-342900" algn="r" defTabSz="457200" rtl="1" eaLnBrk="1" fontAlgn="base" latinLnBrk="0" hangingPunct="1">
                        <a:lnSpc>
                          <a:spcPct val="100000"/>
                        </a:lnSpc>
                        <a:spcBef>
                          <a:spcPct val="0"/>
                        </a:spcBef>
                        <a:spcAft>
                          <a:spcPct val="0"/>
                        </a:spcAft>
                        <a:buClrTx/>
                        <a:buSzTx/>
                        <a:buFont typeface="Arial" panose="020B0604020202020204" pitchFamily="34" charset="0"/>
                        <a:buChar char="•"/>
                        <a:tabLst/>
                      </a:pPr>
                      <a:r>
                        <a:rPr lang="fa-IR" sz="2200" b="1" kern="1200" dirty="0">
                          <a:solidFill>
                            <a:schemeClr val="tx1"/>
                          </a:solidFill>
                          <a:effectLst/>
                          <a:cs typeface="B Nazanin" panose="00000400000000000000" pitchFamily="2" charset="-78"/>
                        </a:rPr>
                        <a:t>توسعه دهندگان این داستان ها را به "وظایف" توسعه تقسیم می کنند</a:t>
                      </a:r>
                      <a:endParaRPr kumimoji="0" lang="en-GB" sz="22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tc>
                <a:extLst>
                  <a:ext uri="{0D108BD9-81ED-4DB2-BD59-A6C34878D82A}">
                    <a16:rowId xmlns:a16="http://schemas.microsoft.com/office/drawing/2014/main" val="10001"/>
                  </a:ext>
                </a:extLst>
              </a:tr>
              <a:tr h="1485666">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fa-IR" sz="2200" b="1" u="none" strike="noStrike" cap="none" normalizeH="0" baseline="0" dirty="0">
                          <a:ln>
                            <a:noFill/>
                          </a:ln>
                          <a:solidFill>
                            <a:srgbClr val="000000"/>
                          </a:solidFill>
                          <a:effectLst/>
                          <a:cs typeface="B Nazanin" panose="00000400000000000000" pitchFamily="2" charset="-78"/>
                        </a:rPr>
                        <a:t>نسخه های منتشر شده کوچک</a:t>
                      </a:r>
                      <a:endParaRPr kumimoji="0" lang="en-GB" sz="22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tc>
                <a:tc>
                  <a:txBody>
                    <a:bodyPr/>
                    <a:lstStyle/>
                    <a:p>
                      <a:pPr marL="0" marR="0" lvl="0" indent="0" algn="r" defTabSz="457200" rtl="1" eaLnBrk="1" fontAlgn="base" latinLnBrk="0" hangingPunct="1">
                        <a:lnSpc>
                          <a:spcPct val="100000"/>
                        </a:lnSpc>
                        <a:spcBef>
                          <a:spcPct val="0"/>
                        </a:spcBef>
                        <a:spcAft>
                          <a:spcPct val="0"/>
                        </a:spcAft>
                        <a:buClrTx/>
                        <a:buSzTx/>
                        <a:buFontTx/>
                        <a:buNone/>
                        <a:tabLst/>
                      </a:pPr>
                      <a:r>
                        <a:rPr lang="fa-IR" sz="2200" b="1" kern="1200" dirty="0">
                          <a:solidFill>
                            <a:schemeClr val="tx1"/>
                          </a:solidFill>
                          <a:effectLst/>
                          <a:cs typeface="B Nazanin" panose="00000400000000000000" pitchFamily="2" charset="-78"/>
                        </a:rPr>
                        <a:t>حداقل مجموعه مفیدی از قابلیت ها که ارزش تجاری را ارائه می دهد، توسعه می یابد.</a:t>
                      </a:r>
                      <a:endParaRPr lang="en-US" sz="2200" b="1" kern="1200" dirty="0">
                        <a:solidFill>
                          <a:schemeClr val="tx1"/>
                        </a:solidFill>
                        <a:effectLst/>
                        <a:cs typeface="B Nazanin" panose="00000400000000000000" pitchFamily="2" charset="-78"/>
                      </a:endParaRPr>
                    </a:p>
                    <a:p>
                      <a:pPr marL="0" marR="0" lvl="0" indent="0" algn="r" defTabSz="457200" rtl="1" eaLnBrk="1" fontAlgn="base" latinLnBrk="0" hangingPunct="1">
                        <a:lnSpc>
                          <a:spcPct val="100000"/>
                        </a:lnSpc>
                        <a:spcBef>
                          <a:spcPct val="0"/>
                        </a:spcBef>
                        <a:spcAft>
                          <a:spcPct val="0"/>
                        </a:spcAft>
                        <a:buClrTx/>
                        <a:buSzTx/>
                        <a:buFontTx/>
                        <a:buNone/>
                        <a:tabLst/>
                      </a:pPr>
                      <a:r>
                        <a:rPr lang="fa-IR" sz="2200" b="1" kern="1200" dirty="0">
                          <a:solidFill>
                            <a:schemeClr val="tx1"/>
                          </a:solidFill>
                          <a:effectLst/>
                          <a:cs typeface="B Nazanin" panose="00000400000000000000" pitchFamily="2" charset="-78"/>
                        </a:rPr>
                        <a:t> انتشارات سیستم مکررا انجام می شود و به صورت افزایشی قابلیت هایی را به نسخه اولیه اضافه می کند.</a:t>
                      </a:r>
                      <a:endParaRPr kumimoji="0" lang="en-GB" sz="22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tc>
                <a:extLst>
                  <a:ext uri="{0D108BD9-81ED-4DB2-BD59-A6C34878D82A}">
                    <a16:rowId xmlns:a16="http://schemas.microsoft.com/office/drawing/2014/main" val="10002"/>
                  </a:ext>
                </a:extLst>
              </a:tr>
              <a:tr h="786529">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fa-IR" sz="2200" b="1" u="none" strike="noStrike" cap="none" normalizeH="0" baseline="0" dirty="0">
                          <a:ln>
                            <a:noFill/>
                          </a:ln>
                          <a:solidFill>
                            <a:srgbClr val="000000"/>
                          </a:solidFill>
                          <a:effectLst/>
                          <a:cs typeface="B Nazanin" panose="00000400000000000000" pitchFamily="2" charset="-78"/>
                        </a:rPr>
                        <a:t>طراحی ساده</a:t>
                      </a:r>
                      <a:endParaRPr kumimoji="0" lang="en-GB" sz="22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tc>
                <a:tc>
                  <a:txBody>
                    <a:bodyPr/>
                    <a:lstStyle/>
                    <a:p>
                      <a:pPr marL="0" marR="0" lvl="0" indent="0" algn="r" defTabSz="457200" rtl="1" eaLnBrk="1" fontAlgn="base" latinLnBrk="0" hangingPunct="1">
                        <a:lnSpc>
                          <a:spcPct val="100000"/>
                        </a:lnSpc>
                        <a:spcBef>
                          <a:spcPct val="0"/>
                        </a:spcBef>
                        <a:spcAft>
                          <a:spcPct val="0"/>
                        </a:spcAft>
                        <a:buClrTx/>
                        <a:buSzTx/>
                        <a:buFontTx/>
                        <a:buNone/>
                        <a:tabLst/>
                      </a:pPr>
                      <a:r>
                        <a:rPr lang="fa-IR" sz="2200" b="1" kern="1200" dirty="0">
                          <a:solidFill>
                            <a:schemeClr val="tx1"/>
                          </a:solidFill>
                          <a:effectLst/>
                          <a:cs typeface="B Nazanin" panose="00000400000000000000" pitchFamily="2" charset="-78"/>
                        </a:rPr>
                        <a:t>فقط به اندازه ای که نیازهای فعلی را برآورده کند، طراحی انجام می شود و نه بیشتر.</a:t>
                      </a:r>
                      <a:endParaRPr kumimoji="0" lang="en-GB" sz="22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tc>
                <a:extLst>
                  <a:ext uri="{0D108BD9-81ED-4DB2-BD59-A6C34878D82A}">
                    <a16:rowId xmlns:a16="http://schemas.microsoft.com/office/drawing/2014/main" val="10003"/>
                  </a:ext>
                </a:extLst>
              </a:tr>
              <a:tr h="1136098">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fa-IR" sz="2200" b="1" u="none" strike="noStrike" cap="none" normalizeH="0" baseline="0" dirty="0">
                          <a:ln>
                            <a:noFill/>
                          </a:ln>
                          <a:solidFill>
                            <a:srgbClr val="000000"/>
                          </a:solidFill>
                          <a:effectLst/>
                          <a:cs typeface="B Nazanin" panose="00000400000000000000" pitchFamily="2" charset="-78"/>
                        </a:rPr>
                        <a:t>توسعه آزمون اول</a:t>
                      </a:r>
                    </a:p>
                    <a:p>
                      <a:pPr marL="0" marR="0" lvl="0" indent="0" algn="ctr" defTabSz="457200" rtl="1"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a:ln>
                            <a:noFill/>
                          </a:ln>
                          <a:solidFill>
                            <a:srgbClr val="000000"/>
                          </a:solidFill>
                          <a:effectLst/>
                          <a:cs typeface="B Nazanin" panose="00000400000000000000" pitchFamily="2" charset="-78"/>
                        </a:rPr>
                        <a:t>Test-First Development (TDD)</a:t>
                      </a:r>
                      <a:endParaRPr kumimoji="0" lang="en-GB" sz="16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tc>
                <a:tc>
                  <a:txBody>
                    <a:bodyPr/>
                    <a:lstStyle/>
                    <a:p>
                      <a:pPr marL="0" marR="0" lvl="0" indent="0" algn="r" defTabSz="457200" rtl="1" eaLnBrk="1" fontAlgn="base" latinLnBrk="0" hangingPunct="1">
                        <a:lnSpc>
                          <a:spcPct val="100000"/>
                        </a:lnSpc>
                        <a:spcBef>
                          <a:spcPct val="0"/>
                        </a:spcBef>
                        <a:spcAft>
                          <a:spcPct val="0"/>
                        </a:spcAft>
                        <a:buClrTx/>
                        <a:buSzTx/>
                        <a:buFontTx/>
                        <a:buNone/>
                        <a:tabLst/>
                      </a:pPr>
                      <a:r>
                        <a:rPr lang="fa-IR" sz="2200" b="1" kern="1200" dirty="0">
                          <a:solidFill>
                            <a:schemeClr val="tx1"/>
                          </a:solidFill>
                          <a:effectLst/>
                          <a:cs typeface="B Nazanin" panose="00000400000000000000" pitchFamily="2" charset="-78"/>
                        </a:rPr>
                        <a:t>قبل از پیاده سازی یک قابلیت جدید، از یک چارچوب تست واحد خودکار برای نوشتن تست های آن قابلیت استفاده می شود.</a:t>
                      </a:r>
                      <a:endParaRPr kumimoji="0" lang="en-GB" sz="22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tc>
                <a:extLst>
                  <a:ext uri="{0D108BD9-81ED-4DB2-BD59-A6C34878D82A}">
                    <a16:rowId xmlns:a16="http://schemas.microsoft.com/office/drawing/2014/main" val="10004"/>
                  </a:ext>
                </a:extLst>
              </a:tr>
              <a:tr h="1010545">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fa-IR" sz="2200" b="1" u="none" strike="noStrike" cap="none" normalizeH="0" baseline="0" dirty="0">
                          <a:ln>
                            <a:noFill/>
                          </a:ln>
                          <a:solidFill>
                            <a:srgbClr val="000000"/>
                          </a:solidFill>
                          <a:effectLst/>
                          <a:cs typeface="B Nazanin" panose="00000400000000000000" pitchFamily="2" charset="-78"/>
                        </a:rPr>
                        <a:t>بازسازی مجدد</a:t>
                      </a:r>
                      <a:endParaRPr kumimoji="0" lang="en-GB" sz="22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tc>
                <a:tc>
                  <a:txBody>
                    <a:bodyPr/>
                    <a:lstStyle/>
                    <a:p>
                      <a:pPr marL="0" marR="0" lvl="0" indent="0" algn="r" defTabSz="457200" rtl="1" eaLnBrk="1" fontAlgn="base" latinLnBrk="0" hangingPunct="1">
                        <a:lnSpc>
                          <a:spcPct val="100000"/>
                        </a:lnSpc>
                        <a:spcBef>
                          <a:spcPct val="0"/>
                        </a:spcBef>
                        <a:spcAft>
                          <a:spcPct val="0"/>
                        </a:spcAft>
                        <a:buClrTx/>
                        <a:buSzTx/>
                        <a:buFontTx/>
                        <a:buNone/>
                        <a:tabLst/>
                      </a:pPr>
                      <a:r>
                        <a:rPr lang="fa-IR" sz="2200" b="1" kern="1200" dirty="0">
                          <a:solidFill>
                            <a:schemeClr val="tx1"/>
                          </a:solidFill>
                          <a:effectLst/>
                          <a:cs typeface="B Nazanin" panose="00000400000000000000" pitchFamily="2" charset="-78"/>
                        </a:rPr>
                        <a:t>از همه توسعه دهندگان انتظار می رود که به محض کشف بهبودهای احتمالی کد، به طور مداوم کد را بازنگری کنند.</a:t>
                      </a:r>
                      <a:endParaRPr kumimoji="0" lang="en-GB" sz="22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209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dirty="0"/>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39</a:t>
            </a:fld>
            <a:endParaRPr lang="en-US"/>
          </a:p>
        </p:txBody>
      </p:sp>
      <p:sp>
        <p:nvSpPr>
          <p:cNvPr id="18434" name="Title 1"/>
          <p:cNvSpPr>
            <a:spLocks noGrp="1"/>
          </p:cNvSpPr>
          <p:nvPr>
            <p:ph type="title"/>
          </p:nvPr>
        </p:nvSpPr>
        <p:spPr/>
        <p:txBody>
          <a:bodyPr/>
          <a:lstStyle/>
          <a:p>
            <a:r>
              <a:rPr lang="en-US" dirty="0"/>
              <a:t>Extreme programming practices (</a:t>
            </a:r>
            <a:r>
              <a:rPr lang="en-US" dirty="0" err="1"/>
              <a:t>b</a:t>
            </a:r>
            <a:r>
              <a:rPr lang="en-US" dirty="0"/>
              <a:t>)</a:t>
            </a:r>
          </a:p>
        </p:txBody>
      </p:sp>
      <p:graphicFrame>
        <p:nvGraphicFramePr>
          <p:cNvPr id="4" name="Table 3"/>
          <p:cNvGraphicFramePr>
            <a:graphicFrameLocks noGrp="1"/>
          </p:cNvGraphicFramePr>
          <p:nvPr>
            <p:extLst>
              <p:ext uri="{D42A27DB-BD31-4B8C-83A1-F6EECF244321}">
                <p14:modId xmlns:p14="http://schemas.microsoft.com/office/powerpoint/2010/main" val="4250134656"/>
              </p:ext>
            </p:extLst>
          </p:nvPr>
        </p:nvGraphicFramePr>
        <p:xfrm>
          <a:off x="70567" y="190567"/>
          <a:ext cx="8616233" cy="6476865"/>
        </p:xfrm>
        <a:graphic>
          <a:graphicData uri="http://schemas.openxmlformats.org/drawingml/2006/table">
            <a:tbl>
              <a:tblPr firstRow="1" bandRow="1">
                <a:tableStyleId>{16D9F66E-5EB9-4882-86FB-DCBF35E3C3E4}</a:tableStyleId>
              </a:tblPr>
              <a:tblGrid>
                <a:gridCol w="2396635">
                  <a:extLst>
                    <a:ext uri="{9D8B030D-6E8A-4147-A177-3AD203B41FA5}">
                      <a16:colId xmlns:a16="http://schemas.microsoft.com/office/drawing/2014/main" val="20000"/>
                    </a:ext>
                  </a:extLst>
                </a:gridCol>
                <a:gridCol w="6219598">
                  <a:extLst>
                    <a:ext uri="{9D8B030D-6E8A-4147-A177-3AD203B41FA5}">
                      <a16:colId xmlns:a16="http://schemas.microsoft.com/office/drawing/2014/main" val="20001"/>
                    </a:ext>
                  </a:extLst>
                </a:gridCol>
              </a:tblGrid>
              <a:tr h="942917">
                <a:tc>
                  <a:txBody>
                    <a:bodyPr/>
                    <a:lstStyle/>
                    <a:p>
                      <a:pPr algn="ctr">
                        <a:spcAft>
                          <a:spcPts val="0"/>
                        </a:spcAft>
                      </a:pPr>
                      <a:r>
                        <a:rPr lang="fa-IR" sz="2400" b="1" dirty="0">
                          <a:cs typeface="B Nazanin" panose="00000400000000000000" pitchFamily="2" charset="-78"/>
                        </a:rPr>
                        <a:t>برنامه نویسی جفتی</a:t>
                      </a:r>
                      <a:endParaRPr lang="en-GB" sz="2400" b="1" dirty="0">
                        <a:solidFill>
                          <a:srgbClr val="000000"/>
                        </a:solidFill>
                        <a:latin typeface="Arial"/>
                        <a:ea typeface="Times New Roman"/>
                        <a:cs typeface="B Nazanin" panose="00000400000000000000" pitchFamily="2" charset="-78"/>
                      </a:endParaRPr>
                    </a:p>
                  </a:txBody>
                  <a:tcPr marL="73025" marR="73025" marT="0" marB="91440"/>
                </a:tc>
                <a:tc>
                  <a:txBody>
                    <a:bodyPr/>
                    <a:lstStyle/>
                    <a:p>
                      <a:pPr algn="just" rtl="1">
                        <a:spcAft>
                          <a:spcPts val="0"/>
                        </a:spcAft>
                      </a:pPr>
                      <a:r>
                        <a:rPr lang="fa-IR" sz="2400" b="1" kern="1200" dirty="0">
                          <a:solidFill>
                            <a:schemeClr val="dk1"/>
                          </a:solidFill>
                          <a:effectLst/>
                          <a:cs typeface="B Nazanin" panose="00000400000000000000" pitchFamily="2" charset="-78"/>
                        </a:rPr>
                        <a:t>توسعه دهندگان به صورت زوجی </a:t>
                      </a:r>
                      <a:r>
                        <a:rPr lang="fa-IR" sz="2400" b="0" kern="1200" dirty="0">
                          <a:solidFill>
                            <a:schemeClr val="dk1"/>
                          </a:solidFill>
                          <a:effectLst/>
                          <a:cs typeface="B Nazanin" panose="00000400000000000000" pitchFamily="2" charset="-78"/>
                        </a:rPr>
                        <a:t>کار می کنند، کار یکدیگر را </a:t>
                      </a:r>
                      <a:r>
                        <a:rPr lang="fa-IR" sz="2400" b="1" kern="1200" dirty="0">
                          <a:solidFill>
                            <a:schemeClr val="dk1"/>
                          </a:solidFill>
                          <a:effectLst/>
                          <a:cs typeface="B Nazanin" panose="00000400000000000000" pitchFamily="2" charset="-78"/>
                        </a:rPr>
                        <a:t>بررسی</a:t>
                      </a:r>
                      <a:r>
                        <a:rPr lang="fa-IR" sz="2400" b="0" kern="1200" dirty="0">
                          <a:solidFill>
                            <a:schemeClr val="dk1"/>
                          </a:solidFill>
                          <a:effectLst/>
                          <a:cs typeface="B Nazanin" panose="00000400000000000000" pitchFamily="2" charset="-78"/>
                        </a:rPr>
                        <a:t> می کنند و از هم </a:t>
                      </a:r>
                      <a:r>
                        <a:rPr lang="fa-IR" sz="2400" b="1" kern="1200" dirty="0">
                          <a:solidFill>
                            <a:schemeClr val="dk1"/>
                          </a:solidFill>
                          <a:effectLst/>
                          <a:cs typeface="B Nazanin" panose="00000400000000000000" pitchFamily="2" charset="-78"/>
                        </a:rPr>
                        <a:t>حمایت</a:t>
                      </a:r>
                      <a:r>
                        <a:rPr lang="fa-IR" sz="2400" b="0" kern="1200" dirty="0">
                          <a:solidFill>
                            <a:schemeClr val="dk1"/>
                          </a:solidFill>
                          <a:effectLst/>
                          <a:cs typeface="B Nazanin" panose="00000400000000000000" pitchFamily="2" charset="-78"/>
                        </a:rPr>
                        <a:t> می کنند تا همیشه کار خوبی ارائه دهند.</a:t>
                      </a:r>
                      <a:endParaRPr lang="en-GB" sz="2400" b="0" dirty="0">
                        <a:solidFill>
                          <a:srgbClr val="000000"/>
                        </a:solidFill>
                        <a:latin typeface="Arial"/>
                        <a:ea typeface="Times New Roman"/>
                        <a:cs typeface="B Nazanin" panose="00000400000000000000" pitchFamily="2" charset="-78"/>
                      </a:endParaRPr>
                    </a:p>
                  </a:txBody>
                  <a:tcPr marL="73025" marR="73025" marT="0" marB="91440"/>
                </a:tc>
                <a:extLst>
                  <a:ext uri="{0D108BD9-81ED-4DB2-BD59-A6C34878D82A}">
                    <a16:rowId xmlns:a16="http://schemas.microsoft.com/office/drawing/2014/main" val="10000"/>
                  </a:ext>
                </a:extLst>
              </a:tr>
              <a:tr h="1529620">
                <a:tc>
                  <a:txBody>
                    <a:bodyPr/>
                    <a:lstStyle/>
                    <a:p>
                      <a:pPr algn="ctr">
                        <a:spcAft>
                          <a:spcPts val="0"/>
                        </a:spcAft>
                      </a:pPr>
                      <a:r>
                        <a:rPr lang="fa-IR" sz="2400" b="1" dirty="0">
                          <a:cs typeface="B Nazanin" panose="00000400000000000000" pitchFamily="2" charset="-78"/>
                        </a:rPr>
                        <a:t>مالکیت جمعی</a:t>
                      </a:r>
                      <a:endParaRPr lang="en-GB" sz="2400" b="1" dirty="0">
                        <a:solidFill>
                          <a:srgbClr val="000000"/>
                        </a:solidFill>
                        <a:latin typeface="Arial"/>
                        <a:ea typeface="Times New Roman"/>
                        <a:cs typeface="B Nazanin" panose="00000400000000000000" pitchFamily="2" charset="-78"/>
                      </a:endParaRPr>
                    </a:p>
                  </a:txBody>
                  <a:tcPr marL="73025" marR="73025" marT="0" marB="91440"/>
                </a:tc>
                <a:tc>
                  <a:txBody>
                    <a:bodyPr/>
                    <a:lstStyle/>
                    <a:p>
                      <a:pPr algn="just" rtl="1">
                        <a:spcAft>
                          <a:spcPts val="0"/>
                        </a:spcAft>
                      </a:pPr>
                      <a:r>
                        <a:rPr lang="fa-IR" sz="2400" b="1" kern="1200" dirty="0">
                          <a:solidFill>
                            <a:schemeClr val="dk1"/>
                          </a:solidFill>
                          <a:effectLst/>
                          <a:cs typeface="B Nazanin" panose="00000400000000000000" pitchFamily="2" charset="-78"/>
                        </a:rPr>
                        <a:t>زوج های توسعه دهنده روی تمام بخش های </a:t>
                      </a:r>
                      <a:r>
                        <a:rPr lang="fa-IR" sz="2400" b="0" kern="1200" dirty="0">
                          <a:solidFill>
                            <a:schemeClr val="dk1"/>
                          </a:solidFill>
                          <a:effectLst/>
                          <a:cs typeface="B Nazanin" panose="00000400000000000000" pitchFamily="2" charset="-78"/>
                        </a:rPr>
                        <a:t>سیستم کار می کنند، به طوری که هیچ جزیره ای از تخصص ایجاد نشود و همه توسعه دهندگان مسئولیت کل کد را بر عهده بگیرند. هر کسی می تواند هر چیزی را تغییر دهد.</a:t>
                      </a:r>
                      <a:endParaRPr lang="en-GB" sz="2400" dirty="0">
                        <a:solidFill>
                          <a:srgbClr val="000000"/>
                        </a:solidFill>
                        <a:latin typeface="Arial"/>
                        <a:ea typeface="Times New Roman"/>
                        <a:cs typeface="B Nazanin" panose="00000400000000000000" pitchFamily="2" charset="-78"/>
                      </a:endParaRPr>
                    </a:p>
                  </a:txBody>
                  <a:tcPr marL="73025" marR="73025" marT="0" marB="91440"/>
                </a:tc>
                <a:extLst>
                  <a:ext uri="{0D108BD9-81ED-4DB2-BD59-A6C34878D82A}">
                    <a16:rowId xmlns:a16="http://schemas.microsoft.com/office/drawing/2014/main" val="10001"/>
                  </a:ext>
                </a:extLst>
              </a:tr>
              <a:tr h="1236268">
                <a:tc>
                  <a:txBody>
                    <a:bodyPr/>
                    <a:lstStyle/>
                    <a:p>
                      <a:pPr algn="ctr">
                        <a:spcAft>
                          <a:spcPts val="0"/>
                        </a:spcAft>
                      </a:pPr>
                      <a:r>
                        <a:rPr lang="en-GB" sz="2400" b="1" dirty="0">
                          <a:cs typeface="B Nazanin" panose="00000400000000000000" pitchFamily="2" charset="-78"/>
                        </a:rPr>
                        <a:t>Continuous integration</a:t>
                      </a:r>
                      <a:endParaRPr lang="fa-IR" sz="2400" b="1" dirty="0">
                        <a:cs typeface="B Nazanin" panose="00000400000000000000" pitchFamily="2" charset="-78"/>
                      </a:endParaRPr>
                    </a:p>
                    <a:p>
                      <a:pPr algn="ctr">
                        <a:spcAft>
                          <a:spcPts val="0"/>
                        </a:spcAft>
                      </a:pPr>
                      <a:r>
                        <a:rPr lang="fa-IR" sz="2400" b="1" dirty="0">
                          <a:solidFill>
                            <a:srgbClr val="000000"/>
                          </a:solidFill>
                          <a:cs typeface="B Nazanin" panose="00000400000000000000" pitchFamily="2" charset="-78"/>
                        </a:rPr>
                        <a:t>ادغام مداوم</a:t>
                      </a:r>
                      <a:endParaRPr lang="en-GB" sz="2400" b="1" dirty="0">
                        <a:solidFill>
                          <a:srgbClr val="000000"/>
                        </a:solidFill>
                        <a:latin typeface="Arial"/>
                        <a:ea typeface="Times New Roman"/>
                        <a:cs typeface="B Nazanin" panose="00000400000000000000" pitchFamily="2" charset="-78"/>
                      </a:endParaRPr>
                    </a:p>
                  </a:txBody>
                  <a:tcPr marL="73025" marR="73025" marT="0" marB="91440"/>
                </a:tc>
                <a:tc>
                  <a:txBody>
                    <a:bodyPr/>
                    <a:lstStyle/>
                    <a:p>
                      <a:pPr algn="just" rtl="1">
                        <a:spcAft>
                          <a:spcPts val="0"/>
                        </a:spcAft>
                      </a:pPr>
                      <a:r>
                        <a:rPr lang="fa-IR" sz="2400" b="0" kern="1200" dirty="0">
                          <a:solidFill>
                            <a:schemeClr val="dk1"/>
                          </a:solidFill>
                          <a:effectLst/>
                          <a:cs typeface="B Nazanin" panose="00000400000000000000" pitchFamily="2" charset="-78"/>
                        </a:rPr>
                        <a:t>به </a:t>
                      </a:r>
                      <a:r>
                        <a:rPr lang="fa-IR" sz="2400" b="1" kern="1200" dirty="0">
                          <a:solidFill>
                            <a:schemeClr val="dk1"/>
                          </a:solidFill>
                          <a:effectLst/>
                          <a:cs typeface="B Nazanin" panose="00000400000000000000" pitchFamily="2" charset="-78"/>
                        </a:rPr>
                        <a:t>محض تکمیل کار روی یک وظیفه، آن را در کل سیستم ادغام می کنند</a:t>
                      </a:r>
                      <a:r>
                        <a:rPr lang="fa-IR" sz="2400" b="0" kern="1200" dirty="0">
                          <a:solidFill>
                            <a:schemeClr val="dk1"/>
                          </a:solidFill>
                          <a:effectLst/>
                          <a:cs typeface="B Nazanin" panose="00000400000000000000" pitchFamily="2" charset="-78"/>
                        </a:rPr>
                        <a:t>. پس از هر ادغامی از این دست، همه تست های واحد در سیستم باید با موفقیت اجرا شوند.</a:t>
                      </a:r>
                      <a:endParaRPr lang="en-GB" sz="2400" dirty="0">
                        <a:solidFill>
                          <a:srgbClr val="000000"/>
                        </a:solidFill>
                        <a:latin typeface="Arial"/>
                        <a:ea typeface="Times New Roman"/>
                        <a:cs typeface="B Nazanin" panose="00000400000000000000" pitchFamily="2" charset="-78"/>
                      </a:endParaRPr>
                    </a:p>
                  </a:txBody>
                  <a:tcPr marL="73025" marR="73025" marT="0" marB="91440"/>
                </a:tc>
                <a:extLst>
                  <a:ext uri="{0D108BD9-81ED-4DB2-BD59-A6C34878D82A}">
                    <a16:rowId xmlns:a16="http://schemas.microsoft.com/office/drawing/2014/main" val="10002"/>
                  </a:ext>
                </a:extLst>
              </a:tr>
              <a:tr h="942917">
                <a:tc>
                  <a:txBody>
                    <a:bodyPr/>
                    <a:lstStyle/>
                    <a:p>
                      <a:pPr algn="ctr">
                        <a:spcAft>
                          <a:spcPts val="0"/>
                        </a:spcAft>
                      </a:pPr>
                      <a:r>
                        <a:rPr lang="fa-IR" sz="2400" b="1" dirty="0">
                          <a:cs typeface="B Nazanin" panose="00000400000000000000" pitchFamily="2" charset="-78"/>
                        </a:rPr>
                        <a:t>سرعت پایدار</a:t>
                      </a:r>
                      <a:endParaRPr lang="en-GB" sz="2400" b="1" dirty="0">
                        <a:solidFill>
                          <a:srgbClr val="000000"/>
                        </a:solidFill>
                        <a:latin typeface="Arial"/>
                        <a:ea typeface="Times New Roman"/>
                        <a:cs typeface="B Nazanin" panose="00000400000000000000" pitchFamily="2" charset="-78"/>
                      </a:endParaRPr>
                    </a:p>
                  </a:txBody>
                  <a:tcPr marL="73025" marR="73025" marT="0" marB="91440"/>
                </a:tc>
                <a:tc>
                  <a:txBody>
                    <a:bodyPr/>
                    <a:lstStyle/>
                    <a:p>
                      <a:pPr algn="just" rtl="1">
                        <a:spcAft>
                          <a:spcPts val="0"/>
                        </a:spcAft>
                      </a:pPr>
                      <a:r>
                        <a:rPr lang="fa-IR" sz="2400" b="0" kern="1200" dirty="0">
                          <a:solidFill>
                            <a:schemeClr val="dk1"/>
                          </a:solidFill>
                          <a:effectLst/>
                          <a:cs typeface="B Nazanin" panose="00000400000000000000" pitchFamily="2" charset="-78"/>
                        </a:rPr>
                        <a:t>کار زیاد در </a:t>
                      </a:r>
                      <a:r>
                        <a:rPr lang="fa-IR" sz="2400" b="1" kern="1200" dirty="0">
                          <a:solidFill>
                            <a:schemeClr val="dk1"/>
                          </a:solidFill>
                          <a:effectLst/>
                          <a:cs typeface="B Nazanin" panose="00000400000000000000" pitchFamily="2" charset="-78"/>
                        </a:rPr>
                        <a:t>ساعات غیرکاری قابل قبول نیست</a:t>
                      </a:r>
                      <a:r>
                        <a:rPr lang="fa-IR" sz="2400" b="0" kern="1200" dirty="0">
                          <a:solidFill>
                            <a:schemeClr val="dk1"/>
                          </a:solidFill>
                          <a:effectLst/>
                          <a:cs typeface="B Nazanin" panose="00000400000000000000" pitchFamily="2" charset="-78"/>
                        </a:rPr>
                        <a:t>، زیرا اثر خالص آن اغلب کاهش کیفیت کد و بهره وری در میان مدت است.</a:t>
                      </a:r>
                      <a:endParaRPr lang="en-GB" sz="2400" dirty="0">
                        <a:solidFill>
                          <a:srgbClr val="000000"/>
                        </a:solidFill>
                        <a:latin typeface="Arial"/>
                        <a:ea typeface="Times New Roman"/>
                        <a:cs typeface="B Nazanin" panose="00000400000000000000" pitchFamily="2" charset="-78"/>
                      </a:endParaRPr>
                    </a:p>
                  </a:txBody>
                  <a:tcPr marL="73025" marR="73025" marT="0" marB="91440"/>
                </a:tc>
                <a:extLst>
                  <a:ext uri="{0D108BD9-81ED-4DB2-BD59-A6C34878D82A}">
                    <a16:rowId xmlns:a16="http://schemas.microsoft.com/office/drawing/2014/main" val="10003"/>
                  </a:ext>
                </a:extLst>
              </a:tr>
              <a:tr h="1529620">
                <a:tc>
                  <a:txBody>
                    <a:bodyPr/>
                    <a:lstStyle/>
                    <a:p>
                      <a:pPr algn="ctr">
                        <a:spcAft>
                          <a:spcPts val="0"/>
                        </a:spcAft>
                      </a:pPr>
                      <a:r>
                        <a:rPr lang="fa-IR" sz="2400" b="1" dirty="0">
                          <a:cs typeface="B Nazanin" panose="00000400000000000000" pitchFamily="2" charset="-78"/>
                        </a:rPr>
                        <a:t>مشتری در محل</a:t>
                      </a:r>
                      <a:endParaRPr lang="en-GB" sz="2400" b="1" dirty="0">
                        <a:solidFill>
                          <a:srgbClr val="000000"/>
                        </a:solidFill>
                        <a:latin typeface="Arial"/>
                        <a:ea typeface="Times New Roman"/>
                        <a:cs typeface="B Nazanin" panose="00000400000000000000" pitchFamily="2" charset="-78"/>
                      </a:endParaRPr>
                    </a:p>
                  </a:txBody>
                  <a:tcPr marL="73025" marR="73025" marT="0" marB="91440"/>
                </a:tc>
                <a:tc>
                  <a:txBody>
                    <a:bodyPr/>
                    <a:lstStyle/>
                    <a:p>
                      <a:pPr algn="just" rtl="1">
                        <a:spcAft>
                          <a:spcPts val="0"/>
                        </a:spcAft>
                      </a:pPr>
                      <a:r>
                        <a:rPr lang="fa-IR" sz="2400" b="0" kern="1200" dirty="0">
                          <a:solidFill>
                            <a:schemeClr val="dk1"/>
                          </a:solidFill>
                          <a:effectLst/>
                          <a:cs typeface="B Nazanin" panose="00000400000000000000" pitchFamily="2" charset="-78"/>
                        </a:rPr>
                        <a:t>نماینده ای از کاربر نهایی سیستم (</a:t>
                      </a:r>
                      <a:r>
                        <a:rPr lang="fa-IR" sz="2400" b="1" kern="1200" dirty="0">
                          <a:solidFill>
                            <a:schemeClr val="dk1"/>
                          </a:solidFill>
                          <a:effectLst/>
                          <a:cs typeface="B Nazanin" panose="00000400000000000000" pitchFamily="2" charset="-78"/>
                        </a:rPr>
                        <a:t>مشتری</a:t>
                      </a:r>
                      <a:r>
                        <a:rPr lang="fa-IR" sz="2400" b="0" kern="1200" dirty="0">
                          <a:solidFill>
                            <a:schemeClr val="dk1"/>
                          </a:solidFill>
                          <a:effectLst/>
                          <a:cs typeface="B Nazanin" panose="00000400000000000000" pitchFamily="2" charset="-78"/>
                        </a:rPr>
                        <a:t>) باید به </a:t>
                      </a:r>
                      <a:r>
                        <a:rPr lang="fa-IR" sz="2400" b="1" kern="1200" dirty="0">
                          <a:solidFill>
                            <a:schemeClr val="dk1"/>
                          </a:solidFill>
                          <a:effectLst/>
                          <a:cs typeface="B Nazanin" panose="00000400000000000000" pitchFamily="2" charset="-78"/>
                        </a:rPr>
                        <a:t>صورت تمام وقت در اختیار تیم برنامه ریزی </a:t>
                      </a:r>
                      <a:r>
                        <a:rPr lang="fa-IR" sz="2400" b="0" kern="1200" dirty="0">
                          <a:solidFill>
                            <a:schemeClr val="dk1"/>
                          </a:solidFill>
                          <a:effectLst/>
                          <a:cs typeface="B Nazanin" panose="00000400000000000000" pitchFamily="2" charset="-78"/>
                        </a:rPr>
                        <a:t>مفرط</a:t>
                      </a:r>
                      <a:r>
                        <a:rPr lang="en-US" sz="2400" b="0" kern="1200" dirty="0">
                          <a:solidFill>
                            <a:schemeClr val="dk1"/>
                          </a:solidFill>
                          <a:effectLst/>
                          <a:cs typeface="B Nazanin" panose="00000400000000000000" pitchFamily="2" charset="-78"/>
                        </a:rPr>
                        <a:t> </a:t>
                      </a:r>
                      <a:r>
                        <a:rPr lang="fa-IR" sz="2400" b="0" kern="1200" dirty="0">
                          <a:solidFill>
                            <a:schemeClr val="dk1"/>
                          </a:solidFill>
                          <a:effectLst/>
                          <a:cs typeface="B Nazanin" panose="00000400000000000000" pitchFamily="2" charset="-78"/>
                        </a:rPr>
                        <a:t>باشد. در یک فرآیند برنامه ریزی مفرط، مشتری عضوی از تیم توسعه است و مسئول ارائه الزامات سیستم به تیم برای پیاده سازی می باشد.</a:t>
                      </a:r>
                      <a:endParaRPr lang="en-GB" sz="2400" dirty="0">
                        <a:solidFill>
                          <a:srgbClr val="000000"/>
                        </a:solidFill>
                        <a:latin typeface="Arial"/>
                        <a:ea typeface="Times New Roman"/>
                        <a:cs typeface="B Nazanin" panose="00000400000000000000" pitchFamily="2" charset="-78"/>
                      </a:endParaRPr>
                    </a:p>
                  </a:txBody>
                  <a:tcPr marL="73025" marR="73025" marT="0" marB="9144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6669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44AAF57-0E24-4DA3-AE83-1C85FCE93A91}"/>
              </a:ext>
            </a:extLst>
          </p:cNvPr>
          <p:cNvSpPr>
            <a:spLocks noGrp="1"/>
          </p:cNvSpPr>
          <p:nvPr>
            <p:ph type="ftr" sz="quarter" idx="11"/>
          </p:nvPr>
        </p:nvSpPr>
        <p:spPr/>
        <p:txBody>
          <a:bodyPr/>
          <a:lstStyle/>
          <a:p>
            <a:pPr>
              <a:defRPr/>
            </a:pPr>
            <a:r>
              <a:rPr lang="en-US"/>
              <a:t>Chapter 3 Agile software development</a:t>
            </a:r>
          </a:p>
        </p:txBody>
      </p:sp>
      <p:sp>
        <p:nvSpPr>
          <p:cNvPr id="5" name="Slide Number Placeholder 4">
            <a:extLst>
              <a:ext uri="{FF2B5EF4-FFF2-40B4-BE49-F238E27FC236}">
                <a16:creationId xmlns:a16="http://schemas.microsoft.com/office/drawing/2014/main" id="{C1BDA8CB-8D80-467F-AAFC-C58540DD5677}"/>
              </a:ext>
            </a:extLst>
          </p:cNvPr>
          <p:cNvSpPr>
            <a:spLocks noGrp="1"/>
          </p:cNvSpPr>
          <p:nvPr>
            <p:ph type="sldNum" sz="quarter" idx="12"/>
          </p:nvPr>
        </p:nvSpPr>
        <p:spPr/>
        <p:txBody>
          <a:bodyPr/>
          <a:lstStyle/>
          <a:p>
            <a:pPr>
              <a:defRPr/>
            </a:pPr>
            <a:fld id="{EAB5BBF0-B782-3644-AFE1-10103AC25370}" type="slidenum">
              <a:rPr lang="en-US" smtClean="0"/>
              <a:pPr>
                <a:defRPr/>
              </a:pPr>
              <a:t>4</a:t>
            </a:fld>
            <a:endParaRPr lang="en-US"/>
          </a:p>
        </p:txBody>
      </p:sp>
      <p:sp>
        <p:nvSpPr>
          <p:cNvPr id="3" name="Content Placeholder 2">
            <a:extLst>
              <a:ext uri="{FF2B5EF4-FFF2-40B4-BE49-F238E27FC236}">
                <a16:creationId xmlns:a16="http://schemas.microsoft.com/office/drawing/2014/main" id="{2883ECFD-BB8E-44D3-876D-BE47E3CA1E6A}"/>
              </a:ext>
            </a:extLst>
          </p:cNvPr>
          <p:cNvSpPr>
            <a:spLocks noGrp="1"/>
          </p:cNvSpPr>
          <p:nvPr>
            <p:ph idx="1"/>
          </p:nvPr>
        </p:nvSpPr>
        <p:spPr>
          <a:xfrm>
            <a:off x="160866" y="1640187"/>
            <a:ext cx="8822267" cy="4608688"/>
          </a:xfrm>
        </p:spPr>
        <p:txBody>
          <a:bodyPr>
            <a:normAutofit lnSpcReduction="10000"/>
          </a:bodyPr>
          <a:lstStyle/>
          <a:p>
            <a:pPr algn="r" rtl="1"/>
            <a:r>
              <a:rPr lang="fa-IR" sz="2800" b="0" i="0" dirty="0">
                <a:solidFill>
                  <a:srgbClr val="1F1F1F"/>
                </a:solidFill>
                <a:effectLst/>
                <a:latin typeface="Google Sans"/>
                <a:cs typeface="B Nazanin" panose="00000400000000000000" pitchFamily="2" charset="-78"/>
              </a:rPr>
              <a:t>هر فرآیند نرم افزار چابکی به گونه ای مشخص می شود که به چند </a:t>
            </a:r>
            <a:r>
              <a:rPr lang="fa-IR" sz="2800" b="1" i="0" dirty="0">
                <a:solidFill>
                  <a:srgbClr val="1F1F1F"/>
                </a:solidFill>
                <a:effectLst/>
                <a:latin typeface="Google Sans"/>
                <a:cs typeface="B Nazanin" panose="00000400000000000000" pitchFamily="2" charset="-78"/>
              </a:rPr>
              <a:t>فرض</a:t>
            </a:r>
            <a:r>
              <a:rPr lang="fa-IR" sz="2800" b="0" i="0" dirty="0">
                <a:solidFill>
                  <a:srgbClr val="1F1F1F"/>
                </a:solidFill>
                <a:effectLst/>
                <a:latin typeface="Google Sans"/>
                <a:cs typeface="B Nazanin" panose="00000400000000000000" pitchFamily="2" charset="-78"/>
              </a:rPr>
              <a:t> کلیدی در مورد اکثر پروژه های نرم افزار می پردازد:</a:t>
            </a:r>
          </a:p>
          <a:p>
            <a:pPr algn="r" rtl="1"/>
            <a:r>
              <a:rPr lang="fa-IR" sz="2800" b="0" i="0" dirty="0">
                <a:solidFill>
                  <a:srgbClr val="1F1F1F"/>
                </a:solidFill>
                <a:effectLst/>
                <a:latin typeface="Google Sans"/>
                <a:cs typeface="B Nazanin" panose="00000400000000000000" pitchFamily="2" charset="-78"/>
              </a:rPr>
              <a:t>۱. پیش بینی اینکه کدام </a:t>
            </a:r>
            <a:r>
              <a:rPr lang="fa-IR" sz="2800" b="1" i="0" dirty="0">
                <a:solidFill>
                  <a:srgbClr val="1F1F1F"/>
                </a:solidFill>
                <a:effectLst/>
                <a:latin typeface="Google Sans"/>
                <a:cs typeface="B Nazanin" panose="00000400000000000000" pitchFamily="2" charset="-78"/>
              </a:rPr>
              <a:t>الزامات نرم افزار </a:t>
            </a:r>
            <a:r>
              <a:rPr lang="fa-IR" sz="2800" b="0" i="0" dirty="0">
                <a:solidFill>
                  <a:srgbClr val="1F1F1F"/>
                </a:solidFill>
                <a:effectLst/>
                <a:latin typeface="Google Sans"/>
                <a:cs typeface="B Nazanin" panose="00000400000000000000" pitchFamily="2" charset="-78"/>
              </a:rPr>
              <a:t>باقی می مانند و کدام </a:t>
            </a:r>
            <a:r>
              <a:rPr lang="fa-IR" sz="2800" b="1" i="0" dirty="0">
                <a:solidFill>
                  <a:srgbClr val="1F1F1F"/>
                </a:solidFill>
                <a:effectLst/>
                <a:latin typeface="Google Sans"/>
                <a:cs typeface="B Nazanin" panose="00000400000000000000" pitchFamily="2" charset="-78"/>
              </a:rPr>
              <a:t>تغییر خواهند کرد،</a:t>
            </a:r>
            <a:r>
              <a:rPr lang="fa-IR" sz="2800" b="0" i="0" dirty="0">
                <a:solidFill>
                  <a:srgbClr val="1F1F1F"/>
                </a:solidFill>
                <a:effectLst/>
                <a:latin typeface="Google Sans"/>
                <a:cs typeface="B Nazanin" panose="00000400000000000000" pitchFamily="2" charset="-78"/>
              </a:rPr>
              <a:t> از پیش دشوار است. </a:t>
            </a:r>
            <a:r>
              <a:rPr lang="fa-IR" sz="2800" b="1" i="0" dirty="0">
                <a:solidFill>
                  <a:srgbClr val="1F1F1F"/>
                </a:solidFill>
                <a:effectLst/>
                <a:latin typeface="Google Sans"/>
                <a:cs typeface="B Nazanin" panose="00000400000000000000" pitchFamily="2" charset="-78"/>
              </a:rPr>
              <a:t>پیش بینی اینکه اولویت های مشتری </a:t>
            </a:r>
            <a:r>
              <a:rPr lang="fa-IR" sz="2800" b="0" i="0" dirty="0">
                <a:solidFill>
                  <a:srgbClr val="1F1F1F"/>
                </a:solidFill>
                <a:effectLst/>
                <a:latin typeface="Google Sans"/>
                <a:cs typeface="B Nazanin" panose="00000400000000000000" pitchFamily="2" charset="-78"/>
              </a:rPr>
              <a:t>با </a:t>
            </a:r>
            <a:r>
              <a:rPr lang="fa-IR" sz="2800" b="1" i="0" dirty="0">
                <a:solidFill>
                  <a:srgbClr val="1F1F1F"/>
                </a:solidFill>
                <a:effectLst/>
                <a:latin typeface="Google Sans"/>
                <a:cs typeface="B Nazanin" panose="00000400000000000000" pitchFamily="2" charset="-78"/>
              </a:rPr>
              <a:t>پیشرفت پروژه چگونه تغییر خواهد </a:t>
            </a:r>
            <a:r>
              <a:rPr lang="fa-IR" sz="2800" b="0" i="0" dirty="0">
                <a:solidFill>
                  <a:srgbClr val="1F1F1F"/>
                </a:solidFill>
                <a:effectLst/>
                <a:latin typeface="Google Sans"/>
                <a:cs typeface="B Nazanin" panose="00000400000000000000" pitchFamily="2" charset="-78"/>
              </a:rPr>
              <a:t>کرد نیز به همان اندازه دشوار است.</a:t>
            </a:r>
          </a:p>
          <a:p>
            <a:pPr algn="r" rtl="1"/>
            <a:r>
              <a:rPr lang="fa-IR" sz="2800" b="0" i="0" dirty="0">
                <a:solidFill>
                  <a:srgbClr val="1F1F1F"/>
                </a:solidFill>
                <a:effectLst/>
                <a:latin typeface="Google Sans"/>
                <a:cs typeface="B Nazanin" panose="00000400000000000000" pitchFamily="2" charset="-78"/>
              </a:rPr>
              <a:t>۲. برای بسیاری از انواع نرم افزار، طراحی و ساخت به هم مرتبط هستند. پیش بینی اینکه </a:t>
            </a:r>
            <a:r>
              <a:rPr lang="fa-IR" sz="2800" b="1" i="0" dirty="0">
                <a:solidFill>
                  <a:srgbClr val="1F1F1F"/>
                </a:solidFill>
                <a:effectLst/>
                <a:latin typeface="Google Sans"/>
                <a:cs typeface="B Nazanin" panose="00000400000000000000" pitchFamily="2" charset="-78"/>
              </a:rPr>
              <a:t>قبل از ساخت برای اثبات طراحی، چقدر طراحی لازم است</a:t>
            </a:r>
            <a:r>
              <a:rPr lang="fa-IR" sz="2800" b="0" i="0" dirty="0">
                <a:solidFill>
                  <a:srgbClr val="1F1F1F"/>
                </a:solidFill>
                <a:effectLst/>
                <a:latin typeface="Google Sans"/>
                <a:cs typeface="B Nazanin" panose="00000400000000000000" pitchFamily="2" charset="-78"/>
              </a:rPr>
              <a:t>، دشوار است.</a:t>
            </a:r>
          </a:p>
          <a:p>
            <a:pPr algn="r" rtl="1"/>
            <a:r>
              <a:rPr lang="fa-IR" sz="2800" b="0" i="0" dirty="0">
                <a:solidFill>
                  <a:srgbClr val="1F1F1F"/>
                </a:solidFill>
                <a:effectLst/>
                <a:latin typeface="Google Sans"/>
                <a:cs typeface="B Nazanin" panose="00000400000000000000" pitchFamily="2" charset="-78"/>
              </a:rPr>
              <a:t>۳. </a:t>
            </a:r>
            <a:r>
              <a:rPr lang="fa-IR" sz="2800" b="1" i="0" dirty="0">
                <a:solidFill>
                  <a:srgbClr val="1F1F1F"/>
                </a:solidFill>
                <a:effectLst/>
                <a:latin typeface="Google Sans"/>
                <a:cs typeface="B Nazanin" panose="00000400000000000000" pitchFamily="2" charset="-78"/>
              </a:rPr>
              <a:t>تحلیل، طراحی، ساخت </a:t>
            </a:r>
            <a:r>
              <a:rPr lang="fa-IR" sz="2800" b="0" i="0" dirty="0">
                <a:solidFill>
                  <a:srgbClr val="1F1F1F"/>
                </a:solidFill>
                <a:effectLst/>
                <a:latin typeface="Google Sans"/>
                <a:cs typeface="B Nazanin" panose="00000400000000000000" pitchFamily="2" charset="-78"/>
              </a:rPr>
              <a:t>و تست از نظر برنامه ریزی به اندازه ای که ممکن است دوست داشته باشیم </a:t>
            </a:r>
            <a:r>
              <a:rPr lang="fa-IR" sz="2800" b="1" i="0" dirty="0">
                <a:solidFill>
                  <a:srgbClr val="1F1F1F"/>
                </a:solidFill>
                <a:effectLst/>
                <a:latin typeface="Google Sans"/>
                <a:cs typeface="B Nazanin" panose="00000400000000000000" pitchFamily="2" charset="-78"/>
              </a:rPr>
              <a:t>قابل پیش بینی نیستند</a:t>
            </a:r>
            <a:r>
              <a:rPr lang="fa-IR" sz="2800" b="0" i="0" dirty="0">
                <a:solidFill>
                  <a:srgbClr val="1F1F1F"/>
                </a:solidFill>
                <a:effectLst/>
                <a:latin typeface="Google Sans"/>
                <a:cs typeface="B Nazanin" panose="00000400000000000000" pitchFamily="2" charset="-78"/>
              </a:rPr>
              <a:t>.</a:t>
            </a:r>
          </a:p>
        </p:txBody>
      </p:sp>
      <p:sp>
        <p:nvSpPr>
          <p:cNvPr id="2" name="Title 1">
            <a:extLst>
              <a:ext uri="{FF2B5EF4-FFF2-40B4-BE49-F238E27FC236}">
                <a16:creationId xmlns:a16="http://schemas.microsoft.com/office/drawing/2014/main" id="{992F4299-216C-4522-96EB-64D593942588}"/>
              </a:ext>
            </a:extLst>
          </p:cNvPr>
          <p:cNvSpPr>
            <a:spLocks noGrp="1"/>
          </p:cNvSpPr>
          <p:nvPr>
            <p:ph type="title"/>
          </p:nvPr>
        </p:nvSpPr>
        <p:spPr/>
        <p:txBody>
          <a:bodyPr/>
          <a:lstStyle/>
          <a:p>
            <a:r>
              <a:rPr lang="fa-IR" dirty="0"/>
              <a:t>فرایند چابک</a:t>
            </a:r>
            <a:endParaRPr lang="en-US" dirty="0"/>
          </a:p>
        </p:txBody>
      </p:sp>
    </p:spTree>
    <p:extLst>
      <p:ext uri="{BB962C8B-B14F-4D97-AF65-F5344CB8AC3E}">
        <p14:creationId xmlns:p14="http://schemas.microsoft.com/office/powerpoint/2010/main" val="246854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40</a:t>
            </a:fld>
            <a:endParaRPr lang="en-US"/>
          </a:p>
        </p:txBody>
      </p:sp>
      <p:sp>
        <p:nvSpPr>
          <p:cNvPr id="1170435" name="Rectangle 3"/>
          <p:cNvSpPr>
            <a:spLocks noGrp="1" noChangeArrowheads="1"/>
          </p:cNvSpPr>
          <p:nvPr>
            <p:ph idx="1"/>
          </p:nvPr>
        </p:nvSpPr>
        <p:spPr/>
        <p:txBody>
          <a:bodyPr>
            <a:normAutofit/>
          </a:bodyPr>
          <a:lstStyle/>
          <a:p>
            <a:pPr algn="r" rtl="1">
              <a:buFont typeface="Arial" panose="020B0604020202020204" pitchFamily="34" charset="0"/>
              <a:buChar char="•"/>
            </a:pPr>
            <a:r>
              <a:rPr lang="fa-IR" sz="3200" b="0" i="0" dirty="0">
                <a:solidFill>
                  <a:srgbClr val="1F1F1F"/>
                </a:solidFill>
                <a:effectLst/>
                <a:latin typeface="Google Sans"/>
              </a:rPr>
              <a:t>در </a:t>
            </a:r>
            <a:r>
              <a:rPr lang="en-US" sz="3200" b="0" i="0" dirty="0">
                <a:solidFill>
                  <a:srgbClr val="1F1F1F"/>
                </a:solidFill>
                <a:effectLst/>
                <a:latin typeface="Google Sans"/>
              </a:rPr>
              <a:t>XP، </a:t>
            </a:r>
            <a:r>
              <a:rPr lang="fa-IR" sz="3200" b="1" i="0" dirty="0">
                <a:solidFill>
                  <a:srgbClr val="1F1F1F"/>
                </a:solidFill>
                <a:effectLst/>
                <a:latin typeface="Google Sans"/>
              </a:rPr>
              <a:t>مشتری</a:t>
            </a:r>
            <a:r>
              <a:rPr lang="fa-IR" sz="3200" b="0" i="0" dirty="0">
                <a:solidFill>
                  <a:srgbClr val="1F1F1F"/>
                </a:solidFill>
                <a:effectLst/>
                <a:latin typeface="Google Sans"/>
              </a:rPr>
              <a:t> یا کاربر بخشی از تیم </a:t>
            </a:r>
            <a:r>
              <a:rPr lang="en-US" sz="3200" b="0" i="0" dirty="0">
                <a:solidFill>
                  <a:srgbClr val="1F1F1F"/>
                </a:solidFill>
                <a:effectLst/>
                <a:latin typeface="Google Sans"/>
              </a:rPr>
              <a:t>XP  </a:t>
            </a:r>
            <a:r>
              <a:rPr lang="fa-IR" sz="3200" b="0" i="0" dirty="0">
                <a:solidFill>
                  <a:srgbClr val="1F1F1F"/>
                </a:solidFill>
                <a:effectLst/>
                <a:latin typeface="Google Sans"/>
              </a:rPr>
              <a:t>است و </a:t>
            </a:r>
            <a:r>
              <a:rPr lang="fa-IR" sz="3200" b="1" i="0" dirty="0">
                <a:solidFill>
                  <a:srgbClr val="1F1F1F"/>
                </a:solidFill>
                <a:effectLst/>
                <a:latin typeface="Google Sans"/>
              </a:rPr>
              <a:t>مسئول</a:t>
            </a:r>
            <a:r>
              <a:rPr lang="fa-IR" sz="3200" b="0" i="0" dirty="0">
                <a:solidFill>
                  <a:srgbClr val="1F1F1F"/>
                </a:solidFill>
                <a:effectLst/>
                <a:latin typeface="Google Sans"/>
              </a:rPr>
              <a:t> تصمیم گیری در مورد </a:t>
            </a:r>
            <a:r>
              <a:rPr lang="fa-IR" sz="3200" b="1" i="0" dirty="0">
                <a:solidFill>
                  <a:srgbClr val="1F1F1F"/>
                </a:solidFill>
                <a:effectLst/>
                <a:latin typeface="Google Sans"/>
              </a:rPr>
              <a:t>الزامات</a:t>
            </a:r>
            <a:r>
              <a:rPr lang="fa-IR" sz="3200" b="0" i="0" dirty="0">
                <a:solidFill>
                  <a:srgbClr val="1F1F1F"/>
                </a:solidFill>
                <a:effectLst/>
                <a:latin typeface="Google Sans"/>
              </a:rPr>
              <a:t> می باشد.</a:t>
            </a:r>
          </a:p>
          <a:p>
            <a:pPr algn="r" rtl="1">
              <a:buFont typeface="Arial" panose="020B0604020202020204" pitchFamily="34" charset="0"/>
              <a:buChar char="•"/>
            </a:pPr>
            <a:r>
              <a:rPr lang="fa-IR" sz="3200" b="1" i="0" dirty="0">
                <a:solidFill>
                  <a:srgbClr val="1F1F1F"/>
                </a:solidFill>
                <a:effectLst/>
                <a:latin typeface="Google Sans"/>
              </a:rPr>
              <a:t>الزامات</a:t>
            </a:r>
            <a:r>
              <a:rPr lang="fa-IR" sz="3200" b="0" i="0" dirty="0">
                <a:solidFill>
                  <a:srgbClr val="1F1F1F"/>
                </a:solidFill>
                <a:effectLst/>
                <a:latin typeface="Google Sans"/>
              </a:rPr>
              <a:t> کاربر </a:t>
            </a:r>
            <a:r>
              <a:rPr lang="fa-IR" sz="3200" b="1" i="0" dirty="0">
                <a:solidFill>
                  <a:srgbClr val="1F1F1F"/>
                </a:solidFill>
                <a:effectLst/>
                <a:latin typeface="Google Sans"/>
              </a:rPr>
              <a:t>به صورت سناریوها یا داستان های کاربر </a:t>
            </a:r>
            <a:r>
              <a:rPr lang="fa-IR" sz="3200" b="0" i="0" dirty="0">
                <a:solidFill>
                  <a:srgbClr val="1F1F1F"/>
                </a:solidFill>
                <a:effectLst/>
                <a:latin typeface="Google Sans"/>
              </a:rPr>
              <a:t>بیان می شود.</a:t>
            </a:r>
          </a:p>
          <a:p>
            <a:pPr algn="r" rtl="1">
              <a:buFont typeface="Arial" panose="020B0604020202020204" pitchFamily="34" charset="0"/>
              <a:buChar char="•"/>
            </a:pPr>
            <a:r>
              <a:rPr lang="fa-IR" sz="3200" b="1" i="0" dirty="0">
                <a:solidFill>
                  <a:srgbClr val="1F1F1F"/>
                </a:solidFill>
                <a:effectLst/>
                <a:latin typeface="Google Sans"/>
              </a:rPr>
              <a:t>اینها روی کارت نوشته </a:t>
            </a:r>
            <a:r>
              <a:rPr lang="fa-IR" sz="3200" b="0" i="0" dirty="0">
                <a:solidFill>
                  <a:srgbClr val="1F1F1F"/>
                </a:solidFill>
                <a:effectLst/>
                <a:latin typeface="Google Sans"/>
              </a:rPr>
              <a:t>شده اند و تیم توسعه آنها را به وظایف پیاده سازی تقسیم می کنند. این وظایف </a:t>
            </a:r>
            <a:r>
              <a:rPr lang="fa-IR" sz="3200" b="1" i="0" dirty="0">
                <a:solidFill>
                  <a:srgbClr val="1F1F1F"/>
                </a:solidFill>
                <a:effectLst/>
                <a:latin typeface="Google Sans"/>
              </a:rPr>
              <a:t>مبنای برآورد زمان و هزینه </a:t>
            </a:r>
            <a:r>
              <a:rPr lang="fa-IR" sz="3200" b="0" i="0" dirty="0">
                <a:solidFill>
                  <a:srgbClr val="1F1F1F"/>
                </a:solidFill>
                <a:effectLst/>
                <a:latin typeface="Google Sans"/>
              </a:rPr>
              <a:t>هستند.</a:t>
            </a:r>
          </a:p>
          <a:p>
            <a:pPr algn="r" rtl="1">
              <a:buFont typeface="Arial" panose="020B0604020202020204" pitchFamily="34" charset="0"/>
              <a:buChar char="•"/>
            </a:pPr>
            <a:r>
              <a:rPr lang="fa-IR" sz="3200" b="0" i="0" dirty="0">
                <a:solidFill>
                  <a:srgbClr val="1F1F1F"/>
                </a:solidFill>
                <a:effectLst/>
                <a:latin typeface="Google Sans"/>
              </a:rPr>
              <a:t>مشتری </a:t>
            </a:r>
            <a:r>
              <a:rPr lang="fa-IR" sz="3200" b="1" i="0" dirty="0">
                <a:solidFill>
                  <a:srgbClr val="1F1F1F"/>
                </a:solidFill>
                <a:effectLst/>
                <a:latin typeface="Google Sans"/>
              </a:rPr>
              <a:t>داستان</a:t>
            </a:r>
            <a:r>
              <a:rPr lang="fa-IR" sz="3200" b="0" i="0" dirty="0">
                <a:solidFill>
                  <a:srgbClr val="1F1F1F"/>
                </a:solidFill>
                <a:effectLst/>
                <a:latin typeface="Google Sans"/>
              </a:rPr>
              <a:t> ها را برای قرار </a:t>
            </a:r>
            <a:r>
              <a:rPr lang="fa-IR" sz="3200" b="1" i="0" dirty="0">
                <a:solidFill>
                  <a:srgbClr val="1F1F1F"/>
                </a:solidFill>
                <a:effectLst/>
                <a:latin typeface="Google Sans"/>
              </a:rPr>
              <a:t>گرفتن در نسخه بعدی </a:t>
            </a:r>
            <a:r>
              <a:rPr lang="fa-IR" sz="3200" b="0" i="0" dirty="0">
                <a:solidFill>
                  <a:srgbClr val="1F1F1F"/>
                </a:solidFill>
                <a:effectLst/>
                <a:latin typeface="Google Sans"/>
              </a:rPr>
              <a:t>بر اساس اولویت ها و برآوردهای زمان بندی انتخاب می کند.</a:t>
            </a:r>
          </a:p>
        </p:txBody>
      </p:sp>
      <p:sp>
        <p:nvSpPr>
          <p:cNvPr id="1170434" name="Rectangle 2"/>
          <p:cNvSpPr>
            <a:spLocks noGrp="1" noChangeArrowheads="1"/>
          </p:cNvSpPr>
          <p:nvPr>
            <p:ph type="title"/>
          </p:nvPr>
        </p:nvSpPr>
        <p:spPr/>
        <p:txBody>
          <a:bodyPr/>
          <a:lstStyle/>
          <a:p>
            <a:r>
              <a:rPr lang="fa-IR" dirty="0"/>
              <a:t>سناریوهای الزامات</a:t>
            </a:r>
            <a:endParaRPr lang="en-US" dirty="0"/>
          </a:p>
        </p:txBody>
      </p:sp>
    </p:spTree>
    <p:extLst>
      <p:ext uri="{BB962C8B-B14F-4D97-AF65-F5344CB8AC3E}">
        <p14:creationId xmlns:p14="http://schemas.microsoft.com/office/powerpoint/2010/main" val="168741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02DF3EB-BFF7-46E6-B5E5-5E4B61ACFBA4}"/>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5C95AFFB-81A2-4201-BB8F-2D224333C75F}"/>
              </a:ext>
            </a:extLst>
          </p:cNvPr>
          <p:cNvSpPr>
            <a:spLocks noGrp="1"/>
          </p:cNvSpPr>
          <p:nvPr>
            <p:ph type="sldNum" sz="quarter" idx="12"/>
          </p:nvPr>
        </p:nvSpPr>
        <p:spPr/>
        <p:txBody>
          <a:bodyPr/>
          <a:lstStyle/>
          <a:p>
            <a:pPr>
              <a:defRPr/>
            </a:pPr>
            <a:fld id="{EAB5BBF0-B782-3644-AFE1-10103AC25370}" type="slidenum">
              <a:rPr lang="en-US" smtClean="0"/>
              <a:pPr>
                <a:defRPr/>
              </a:pPr>
              <a:t>41</a:t>
            </a:fld>
            <a:endParaRPr lang="en-US"/>
          </a:p>
        </p:txBody>
      </p:sp>
      <p:sp>
        <p:nvSpPr>
          <p:cNvPr id="3" name="Content Placeholder 2">
            <a:extLst>
              <a:ext uri="{FF2B5EF4-FFF2-40B4-BE49-F238E27FC236}">
                <a16:creationId xmlns:a16="http://schemas.microsoft.com/office/drawing/2014/main" id="{DA7AA3C4-29E7-412C-92C7-3A2E71E83288}"/>
              </a:ext>
            </a:extLst>
          </p:cNvPr>
          <p:cNvSpPr>
            <a:spLocks noGrp="1"/>
          </p:cNvSpPr>
          <p:nvPr>
            <p:ph idx="1"/>
          </p:nvPr>
        </p:nvSpPr>
        <p:spPr>
          <a:xfrm>
            <a:off x="394701" y="1515484"/>
            <a:ext cx="8221532" cy="5605772"/>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algn="r" rtl="1"/>
            <a:r>
              <a:rPr lang="fa-IR" sz="3200" dirty="0">
                <a:cs typeface="B Nazanin" panose="00000400000000000000" pitchFamily="2" charset="-78"/>
              </a:rPr>
              <a:t>رکورد اطلاعات بیمار باید برای ورود اطلاعات باز باشد. روی فیلد دارو کلیک کنید و یکی از موارد «داروی فعلی»، «داروی جدید» یا «لیست داروهای مجاز» را انتخاب کنید.</a:t>
            </a:r>
          </a:p>
          <a:p>
            <a:pPr algn="r" rtl="1"/>
            <a:r>
              <a:rPr lang="fa-IR" sz="3200" dirty="0">
                <a:cs typeface="B Nazanin" panose="00000400000000000000" pitchFamily="2" charset="-78"/>
              </a:rPr>
              <a:t>در صورت انتخاب «داروی فعلی»، از شما خواسته می شود که دوز را بررسی کنید. اگر می خواهید دوز را تغییر دهید، دوز جدید را وارد کرده و سپس نسخه را تأیید کنید.</a:t>
            </a:r>
          </a:p>
          <a:p>
            <a:pPr algn="r" rtl="1"/>
            <a:r>
              <a:rPr lang="fa-IR" sz="3200" dirty="0">
                <a:cs typeface="B Nazanin" panose="00000400000000000000" pitchFamily="2" charset="-78"/>
              </a:rPr>
              <a:t>در صورت انتخاب «داروی جدید»</a:t>
            </a:r>
            <a:r>
              <a:rPr lang="en-US" sz="3200" dirty="0">
                <a:cs typeface="B Nazanin" panose="00000400000000000000" pitchFamily="2" charset="-78"/>
              </a:rPr>
              <a:t>x</a:t>
            </a:r>
            <a:r>
              <a:rPr lang="fa-IR" sz="3200" dirty="0">
                <a:cs typeface="B Nazanin" panose="00000400000000000000" pitchFamily="2" charset="-78"/>
              </a:rPr>
              <a:t>، سیستم فرض می کند که دارویی را که می خواهید تجویز کنید، می دانید. چند حرف اول نام دارو را تایپ کنید. سپس لیستی از داروهای احتمالی را که با این حروف شروع می شوند، مشاهده خواهید کرد. داروی مورد نظر خود را انتخاب کنید. سپس از شما خواسته می شود که تأیید کنید دارویی که انتخاب کرده اید صحیح است. دوز را وارد کرده و سپس نسخه را تأیید کنید.</a:t>
            </a:r>
          </a:p>
          <a:p>
            <a:pPr algn="r" rtl="1"/>
            <a:r>
              <a:rPr lang="en-US" sz="3200" dirty="0">
                <a:cs typeface="B Nazanin" panose="00000400000000000000" pitchFamily="2" charset="-78"/>
              </a:rPr>
              <a:t>….</a:t>
            </a:r>
            <a:endParaRPr lang="fa-IR" sz="3200" dirty="0">
              <a:cs typeface="B Nazanin" panose="00000400000000000000" pitchFamily="2" charset="-78"/>
            </a:endParaRPr>
          </a:p>
        </p:txBody>
      </p:sp>
      <p:sp>
        <p:nvSpPr>
          <p:cNvPr id="2" name="Title 1">
            <a:extLst>
              <a:ext uri="{FF2B5EF4-FFF2-40B4-BE49-F238E27FC236}">
                <a16:creationId xmlns:a16="http://schemas.microsoft.com/office/drawing/2014/main" id="{E3E55979-F212-412E-A64B-E4770D8401E3}"/>
              </a:ext>
            </a:extLst>
          </p:cNvPr>
          <p:cNvSpPr>
            <a:spLocks noGrp="1"/>
          </p:cNvSpPr>
          <p:nvPr>
            <p:ph type="title"/>
          </p:nvPr>
        </p:nvSpPr>
        <p:spPr>
          <a:xfrm>
            <a:off x="1323001" y="307938"/>
            <a:ext cx="7293232" cy="1143000"/>
          </a:xfrm>
        </p:spPr>
        <p:txBody>
          <a:bodyPr/>
          <a:lstStyle/>
          <a:p>
            <a:pPr algn="r"/>
            <a:r>
              <a:rPr lang="fa-IR" dirty="0"/>
              <a:t>داستان تجویز دارو</a:t>
            </a:r>
            <a:endParaRPr lang="en-US" dirty="0"/>
          </a:p>
        </p:txBody>
      </p:sp>
    </p:spTree>
    <p:extLst>
      <p:ext uri="{BB962C8B-B14F-4D97-AF65-F5344CB8AC3E}">
        <p14:creationId xmlns:p14="http://schemas.microsoft.com/office/powerpoint/2010/main" val="353915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02DF3EB-BFF7-46E6-B5E5-5E4B61ACFBA4}"/>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5C95AFFB-81A2-4201-BB8F-2D224333C75F}"/>
              </a:ext>
            </a:extLst>
          </p:cNvPr>
          <p:cNvSpPr>
            <a:spLocks noGrp="1"/>
          </p:cNvSpPr>
          <p:nvPr>
            <p:ph type="sldNum" sz="quarter" idx="12"/>
          </p:nvPr>
        </p:nvSpPr>
        <p:spPr/>
        <p:txBody>
          <a:bodyPr/>
          <a:lstStyle/>
          <a:p>
            <a:pPr>
              <a:defRPr/>
            </a:pPr>
            <a:fld id="{EAB5BBF0-B782-3644-AFE1-10103AC25370}" type="slidenum">
              <a:rPr lang="en-US" smtClean="0"/>
              <a:pPr>
                <a:defRPr/>
              </a:pPr>
              <a:t>42</a:t>
            </a:fld>
            <a:endParaRPr lang="en-US"/>
          </a:p>
        </p:txBody>
      </p:sp>
      <p:sp>
        <p:nvSpPr>
          <p:cNvPr id="3" name="Content Placeholder 2">
            <a:extLst>
              <a:ext uri="{FF2B5EF4-FFF2-40B4-BE49-F238E27FC236}">
                <a16:creationId xmlns:a16="http://schemas.microsoft.com/office/drawing/2014/main" id="{DA7AA3C4-29E7-412C-92C7-3A2E71E83288}"/>
              </a:ext>
            </a:extLst>
          </p:cNvPr>
          <p:cNvSpPr>
            <a:spLocks noGrp="1"/>
          </p:cNvSpPr>
          <p:nvPr>
            <p:ph idx="1"/>
          </p:nvPr>
        </p:nvSpPr>
        <p:spPr>
          <a:xfrm>
            <a:off x="373828" y="566047"/>
            <a:ext cx="8396344" cy="6155428"/>
          </a:xfrm>
        </p:spPr>
        <p:style>
          <a:lnRef idx="2">
            <a:schemeClr val="accent5"/>
          </a:lnRef>
          <a:fillRef idx="1">
            <a:schemeClr val="lt1"/>
          </a:fillRef>
          <a:effectRef idx="0">
            <a:schemeClr val="accent5"/>
          </a:effectRef>
          <a:fontRef idx="minor">
            <a:schemeClr val="dk1"/>
          </a:fontRef>
        </p:style>
        <p:txBody>
          <a:bodyPr>
            <a:normAutofit/>
          </a:bodyPr>
          <a:lstStyle/>
          <a:p>
            <a:pPr algn="r" rtl="1"/>
            <a:r>
              <a:rPr lang="fa-IR" sz="3200" dirty="0">
                <a:cs typeface="B Nazanin" panose="00000400000000000000" pitchFamily="2" charset="-78"/>
              </a:rPr>
              <a:t>در صورت انتخاب «لیست داروهای مجاز»، کادر جستجویی برای لیست داروهای تأیید شده نمایش داده می شود. به دنبال داروی مورد نظر خود بگردید و سپس آن را انتخاب کنید. سپس از شما خواسته می شود که تأیید کنید دارویی که انتخاب کرده اید صحیح است. دوز را وارد کرده و سپس نسخه را تأیید کنید.</a:t>
            </a:r>
          </a:p>
          <a:p>
            <a:pPr algn="r" rtl="1"/>
            <a:r>
              <a:rPr lang="fa-IR" sz="3200" dirty="0">
                <a:cs typeface="B Nazanin" panose="00000400000000000000" pitchFamily="2" charset="-78"/>
              </a:rPr>
              <a:t>در همه موارد، سیستم بررسی می کند که دوز تجویز شده در محدوده مجاز قرار دارد و در صورتی که خارج از محدوده دوزهای توصیه شده باشد، از شما می خواهد آن را تغییر دهید. پس از تأیید نسخه، برای بررسی نمایش داده می شود. «تأیید» یا «تغییر» را کلیک کنید. اگر «تأیید» را کلیک کنید، نسخه شما در پایگاه داده ثبت می شود. اگر «تغییر» را کلیک کنید، دوباره وارد فرآیند «تجویز دارو» می شوید.</a:t>
            </a:r>
          </a:p>
          <a:p>
            <a:pPr algn="r" rtl="1"/>
            <a:endParaRPr lang="en-US" sz="3200" dirty="0">
              <a:cs typeface="B Nazanin" panose="00000400000000000000" pitchFamily="2" charset="-78"/>
            </a:endParaRPr>
          </a:p>
        </p:txBody>
      </p:sp>
      <p:sp>
        <p:nvSpPr>
          <p:cNvPr id="2" name="Title 1">
            <a:extLst>
              <a:ext uri="{FF2B5EF4-FFF2-40B4-BE49-F238E27FC236}">
                <a16:creationId xmlns:a16="http://schemas.microsoft.com/office/drawing/2014/main" id="{E3E55979-F212-412E-A64B-E4770D8401E3}"/>
              </a:ext>
            </a:extLst>
          </p:cNvPr>
          <p:cNvSpPr>
            <a:spLocks noGrp="1"/>
          </p:cNvSpPr>
          <p:nvPr>
            <p:ph type="title"/>
          </p:nvPr>
        </p:nvSpPr>
        <p:spPr>
          <a:xfrm>
            <a:off x="1554480" y="-263562"/>
            <a:ext cx="7293232" cy="1143000"/>
          </a:xfrm>
        </p:spPr>
        <p:txBody>
          <a:bodyPr/>
          <a:lstStyle/>
          <a:p>
            <a:pPr algn="r"/>
            <a:r>
              <a:rPr lang="fa-IR" dirty="0"/>
              <a:t>داستان تجویز دارو</a:t>
            </a:r>
            <a:endParaRPr lang="en-US" dirty="0"/>
          </a:p>
        </p:txBody>
      </p:sp>
    </p:spTree>
    <p:extLst>
      <p:ext uri="{BB962C8B-B14F-4D97-AF65-F5344CB8AC3E}">
        <p14:creationId xmlns:p14="http://schemas.microsoft.com/office/powerpoint/2010/main" val="331957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B75F747-D607-4134-A32B-366A5F724C6E}"/>
              </a:ext>
            </a:extLst>
          </p:cNvPr>
          <p:cNvSpPr txBox="1"/>
          <p:nvPr/>
        </p:nvSpPr>
        <p:spPr>
          <a:xfrm>
            <a:off x="2401839" y="1992993"/>
            <a:ext cx="5811964" cy="283464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fa-IR" sz="2000" b="1" dirty="0">
                <a:cs typeface="B Nazanin" panose="00000400000000000000" pitchFamily="2" charset="-78"/>
              </a:rPr>
              <a:t>وظیفه اول: تغیر دوز داروی تجویز شده</a:t>
            </a:r>
            <a:endParaRPr lang="en-US" sz="2000" b="1" dirty="0">
              <a:cs typeface="B Nazanin" panose="00000400000000000000" pitchFamily="2" charset="-78"/>
            </a:endParaRPr>
          </a:p>
        </p:txBody>
      </p:sp>
      <p:sp>
        <p:nvSpPr>
          <p:cNvPr id="10" name="TextBox 9">
            <a:extLst>
              <a:ext uri="{FF2B5EF4-FFF2-40B4-BE49-F238E27FC236}">
                <a16:creationId xmlns:a16="http://schemas.microsoft.com/office/drawing/2014/main" id="{A7FD6E40-BF72-4C65-A73C-C37DA7BCA1C8}"/>
              </a:ext>
            </a:extLst>
          </p:cNvPr>
          <p:cNvSpPr txBox="1"/>
          <p:nvPr/>
        </p:nvSpPr>
        <p:spPr>
          <a:xfrm>
            <a:off x="1700678" y="2344761"/>
            <a:ext cx="6227481" cy="292608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fa-IR" sz="2000" b="1" dirty="0">
                <a:cs typeface="B Nazanin" panose="00000400000000000000" pitchFamily="2" charset="-78"/>
              </a:rPr>
              <a:t>وظیفه دوم انتخاب فرمول</a:t>
            </a:r>
            <a:endParaRPr lang="en-US" sz="2000" b="1" dirty="0">
              <a:cs typeface="B Nazanin" panose="00000400000000000000" pitchFamily="2" charset="-78"/>
            </a:endParaRPr>
          </a:p>
        </p:txBody>
      </p:sp>
      <p:sp>
        <p:nvSpPr>
          <p:cNvPr id="6" name="Footer Placeholder 5"/>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43</a:t>
            </a:fld>
            <a:endParaRPr lang="en-US"/>
          </a:p>
        </p:txBody>
      </p:sp>
      <p:sp>
        <p:nvSpPr>
          <p:cNvPr id="20482" name="Title 1"/>
          <p:cNvSpPr>
            <a:spLocks noGrp="1"/>
          </p:cNvSpPr>
          <p:nvPr>
            <p:ph type="title"/>
          </p:nvPr>
        </p:nvSpPr>
        <p:spPr/>
        <p:txBody>
          <a:bodyPr/>
          <a:lstStyle/>
          <a:p>
            <a:pPr algn="r" rtl="1"/>
            <a:r>
              <a:rPr lang="fa-IR" dirty="0"/>
              <a:t>نمونه هایی از کارت های وظیفه برای تجویز دارو</a:t>
            </a:r>
            <a:endParaRPr lang="en-US" dirty="0"/>
          </a:p>
        </p:txBody>
      </p:sp>
      <p:sp>
        <p:nvSpPr>
          <p:cNvPr id="7" name="TextBox 6">
            <a:extLst>
              <a:ext uri="{FF2B5EF4-FFF2-40B4-BE49-F238E27FC236}">
                <a16:creationId xmlns:a16="http://schemas.microsoft.com/office/drawing/2014/main" id="{D414E057-0D0F-476C-89C5-CFEBA85F5DBF}"/>
              </a:ext>
            </a:extLst>
          </p:cNvPr>
          <p:cNvSpPr txBox="1"/>
          <p:nvPr/>
        </p:nvSpPr>
        <p:spPr>
          <a:xfrm>
            <a:off x="1351280" y="3082074"/>
            <a:ext cx="6227481" cy="378565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285750" indent="-285750" algn="r" rtl="1">
              <a:buFont typeface="Arial" panose="020B0604020202020204" pitchFamily="34" charset="0"/>
              <a:buChar char="•"/>
            </a:pPr>
            <a:r>
              <a:rPr lang="fa-IR" sz="2400" b="1" dirty="0">
                <a:cs typeface="B Nazanin" panose="00000400000000000000" pitchFamily="2" charset="-78"/>
              </a:rPr>
              <a:t>بررسی دوز یک اقدام احتیاطی </a:t>
            </a:r>
            <a:r>
              <a:rPr lang="fa-IR" sz="2400" dirty="0">
                <a:cs typeface="B Nazanin" panose="00000400000000000000" pitchFamily="2" charset="-78"/>
              </a:rPr>
              <a:t>ایمنی برای بررسی اینکه آیا پزشک دوز خطرناک یا کوچک یا بزرگ را تجویز نکرده است.</a:t>
            </a:r>
          </a:p>
          <a:p>
            <a:pPr marL="342900" indent="-342900" algn="r" rtl="1">
              <a:buFont typeface="Arial" panose="020B0604020202020204" pitchFamily="34" charset="0"/>
              <a:buChar char="•"/>
            </a:pPr>
            <a:r>
              <a:rPr lang="fa-IR" sz="2400" b="0" i="0" dirty="0">
                <a:solidFill>
                  <a:srgbClr val="1F1F1F"/>
                </a:solidFill>
                <a:effectLst/>
                <a:latin typeface="Google Sans"/>
                <a:cs typeface="B Nazanin" panose="00000400000000000000" pitchFamily="2" charset="-78"/>
              </a:rPr>
              <a:t>با استفاده از شناسه </a:t>
            </a:r>
            <a:r>
              <a:rPr lang="fa-IR" sz="2400" b="1" i="0" dirty="0">
                <a:solidFill>
                  <a:srgbClr val="1F1F1F"/>
                </a:solidFill>
                <a:effectLst/>
                <a:latin typeface="Google Sans"/>
                <a:cs typeface="B Nazanin" panose="00000400000000000000" pitchFamily="2" charset="-78"/>
              </a:rPr>
              <a:t>فرمولاسیون</a:t>
            </a:r>
            <a:r>
              <a:rPr lang="fa-IR" sz="2400" b="0" i="0" dirty="0">
                <a:solidFill>
                  <a:srgbClr val="1F1F1F"/>
                </a:solidFill>
                <a:effectLst/>
                <a:latin typeface="Google Sans"/>
                <a:cs typeface="B Nazanin" panose="00000400000000000000" pitchFamily="2" charset="-78"/>
              </a:rPr>
              <a:t> برای نام </a:t>
            </a:r>
            <a:r>
              <a:rPr lang="fa-IR" sz="2400" b="1" i="0" dirty="0">
                <a:solidFill>
                  <a:srgbClr val="1F1F1F"/>
                </a:solidFill>
                <a:effectLst/>
                <a:latin typeface="Google Sans"/>
                <a:cs typeface="B Nazanin" panose="00000400000000000000" pitchFamily="2" charset="-78"/>
              </a:rPr>
              <a:t>ژنریک دارو</a:t>
            </a:r>
            <a:r>
              <a:rPr lang="fa-IR" sz="2400" b="0" i="0" dirty="0">
                <a:solidFill>
                  <a:srgbClr val="1F1F1F"/>
                </a:solidFill>
                <a:effectLst/>
                <a:latin typeface="Google Sans"/>
                <a:cs typeface="B Nazanin" panose="00000400000000000000" pitchFamily="2" charset="-78"/>
              </a:rPr>
              <a:t>، فهرست </a:t>
            </a:r>
            <a:r>
              <a:rPr lang="fa-IR" sz="2400" b="1" i="0" dirty="0">
                <a:solidFill>
                  <a:srgbClr val="1F1F1F"/>
                </a:solidFill>
                <a:effectLst/>
                <a:latin typeface="Google Sans"/>
                <a:cs typeface="B Nazanin" panose="00000400000000000000" pitchFamily="2" charset="-78"/>
              </a:rPr>
              <a:t>داروهای مجاز را جستجو کرده </a:t>
            </a:r>
            <a:r>
              <a:rPr lang="fa-IR" sz="2400" b="0" i="0" dirty="0">
                <a:solidFill>
                  <a:srgbClr val="1F1F1F"/>
                </a:solidFill>
                <a:effectLst/>
                <a:latin typeface="Google Sans"/>
                <a:cs typeface="B Nazanin" panose="00000400000000000000" pitchFamily="2" charset="-78"/>
              </a:rPr>
              <a:t>و حداکثر و حداقل دوز توصیه شده را بازیابی کنید. دوز تجویز شده را با حداقل و حداکثر مجاز مقایسه کنید.</a:t>
            </a:r>
          </a:p>
          <a:p>
            <a:pPr lvl="1" algn="r" rtl="1">
              <a:buFont typeface="Arial" panose="020B0604020202020204" pitchFamily="34" charset="0"/>
              <a:buChar char="•"/>
            </a:pPr>
            <a:r>
              <a:rPr lang="fa-IR" sz="2400" b="0" i="0" dirty="0">
                <a:solidFill>
                  <a:srgbClr val="1F1F1F"/>
                </a:solidFill>
                <a:effectLst/>
                <a:latin typeface="Google Sans"/>
                <a:cs typeface="B Nazanin" panose="00000400000000000000" pitchFamily="2" charset="-78"/>
              </a:rPr>
              <a:t>در صورت </a:t>
            </a:r>
            <a:r>
              <a:rPr lang="fa-IR" sz="2400" i="0" dirty="0">
                <a:solidFill>
                  <a:srgbClr val="1F1F1F"/>
                </a:solidFill>
                <a:effectLst/>
                <a:latin typeface="Google Sans"/>
                <a:cs typeface="B Nazanin" panose="00000400000000000000" pitchFamily="2" charset="-78"/>
              </a:rPr>
              <a:t>خارج بودن از محدوده</a:t>
            </a:r>
            <a:r>
              <a:rPr lang="fa-IR" sz="2400" b="0" i="0" dirty="0">
                <a:solidFill>
                  <a:srgbClr val="1F1F1F"/>
                </a:solidFill>
                <a:effectLst/>
                <a:latin typeface="Google Sans"/>
                <a:cs typeface="B Nazanin" panose="00000400000000000000" pitchFamily="2" charset="-78"/>
              </a:rPr>
              <a:t>، پیام خطایی مبنی بر "دوز بیش از حد مجاز" یا "دوز کمتر از حد مجاز" صادر کنید.</a:t>
            </a:r>
          </a:p>
          <a:p>
            <a:pPr lvl="1" algn="r" rtl="1">
              <a:buFont typeface="Arial" panose="020B0604020202020204" pitchFamily="34" charset="0"/>
              <a:buChar char="•"/>
            </a:pPr>
            <a:r>
              <a:rPr lang="fa-IR" sz="2400" b="0" i="0" dirty="0">
                <a:solidFill>
                  <a:srgbClr val="1F1F1F"/>
                </a:solidFill>
                <a:effectLst/>
                <a:latin typeface="Google Sans"/>
                <a:cs typeface="B Nazanin" panose="00000400000000000000" pitchFamily="2" charset="-78"/>
              </a:rPr>
              <a:t>در صورت قرار گرفتن در محدوده، دکمه "تأیید" را فعال کنید.</a:t>
            </a:r>
          </a:p>
        </p:txBody>
      </p:sp>
      <p:sp>
        <p:nvSpPr>
          <p:cNvPr id="9" name="TextBox 8">
            <a:extLst>
              <a:ext uri="{FF2B5EF4-FFF2-40B4-BE49-F238E27FC236}">
                <a16:creationId xmlns:a16="http://schemas.microsoft.com/office/drawing/2014/main" id="{B2C3D922-43AD-46D8-870D-BBC122E1FC3A}"/>
              </a:ext>
            </a:extLst>
          </p:cNvPr>
          <p:cNvSpPr txBox="1"/>
          <p:nvPr/>
        </p:nvSpPr>
        <p:spPr>
          <a:xfrm>
            <a:off x="1351281" y="2736449"/>
            <a:ext cx="6227481"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fa-IR" sz="2000" b="1" dirty="0">
                <a:cs typeface="B Nazanin" panose="00000400000000000000" pitchFamily="2" charset="-78"/>
              </a:rPr>
              <a:t>وظیفه سوم بررسی دوز</a:t>
            </a:r>
            <a:endParaRPr lang="en-US" sz="2000" b="1" dirty="0">
              <a:cs typeface="B Nazani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44</a:t>
            </a:fld>
            <a:endParaRPr lang="en-US"/>
          </a:p>
        </p:txBody>
      </p:sp>
      <p:sp>
        <p:nvSpPr>
          <p:cNvPr id="1172483" name="Rectangle 3"/>
          <p:cNvSpPr>
            <a:spLocks noGrp="1" noChangeArrowheads="1"/>
          </p:cNvSpPr>
          <p:nvPr>
            <p:ph idx="1"/>
          </p:nvPr>
        </p:nvSpPr>
        <p:spPr/>
        <p:txBody>
          <a:bodyPr>
            <a:normAutofit lnSpcReduction="10000"/>
          </a:bodyPr>
          <a:lstStyle/>
          <a:p>
            <a:pPr algn="r" rtl="1"/>
            <a:r>
              <a:rPr lang="fa-IR" sz="3200" b="0" i="0" dirty="0">
                <a:solidFill>
                  <a:srgbClr val="1F1F1F"/>
                </a:solidFill>
                <a:effectLst/>
                <a:latin typeface="Google Sans"/>
              </a:rPr>
              <a:t>تست در </a:t>
            </a:r>
            <a:r>
              <a:rPr lang="en-US" sz="3200" b="0" i="0" dirty="0">
                <a:solidFill>
                  <a:srgbClr val="1F1F1F"/>
                </a:solidFill>
                <a:effectLst/>
                <a:latin typeface="Google Sans"/>
              </a:rPr>
              <a:t>XP </a:t>
            </a:r>
            <a:r>
              <a:rPr lang="fa-IR" sz="3200" b="0" i="0" dirty="0">
                <a:solidFill>
                  <a:srgbClr val="1F1F1F"/>
                </a:solidFill>
                <a:effectLst/>
                <a:latin typeface="Google Sans"/>
              </a:rPr>
              <a:t>از اهمیت ویژه‌ای برخوردار است و </a:t>
            </a:r>
            <a:r>
              <a:rPr lang="en-US" sz="3200" b="0" i="0" dirty="0">
                <a:solidFill>
                  <a:srgbClr val="1F1F1F"/>
                </a:solidFill>
                <a:effectLst/>
                <a:latin typeface="Google Sans"/>
              </a:rPr>
              <a:t>XP </a:t>
            </a:r>
            <a:r>
              <a:rPr lang="fa-IR" sz="3200" b="0" i="0" dirty="0">
                <a:solidFill>
                  <a:srgbClr val="1F1F1F"/>
                </a:solidFill>
                <a:effectLst/>
                <a:latin typeface="Google Sans"/>
              </a:rPr>
              <a:t>رویکردی را توسعه داده است که در آن برنامه پس از هر تغییری که ایجاد می‌شود، آزمایش می‌شود.</a:t>
            </a:r>
          </a:p>
          <a:p>
            <a:pPr algn="r" rtl="1"/>
            <a:r>
              <a:rPr lang="fa-IR" sz="3200" b="1" i="0" dirty="0">
                <a:solidFill>
                  <a:srgbClr val="1F1F1F"/>
                </a:solidFill>
                <a:effectLst/>
                <a:latin typeface="Google Sans"/>
              </a:rPr>
              <a:t>ویژگی های تست </a:t>
            </a:r>
            <a:r>
              <a:rPr lang="en-US" sz="3200" b="1" i="0" dirty="0">
                <a:solidFill>
                  <a:srgbClr val="1F1F1F"/>
                </a:solidFill>
                <a:effectLst/>
                <a:latin typeface="Google Sans"/>
              </a:rPr>
              <a:t>XP:</a:t>
            </a:r>
            <a:endParaRPr lang="en-US" sz="3200" b="0" i="0" dirty="0">
              <a:solidFill>
                <a:srgbClr val="1F1F1F"/>
              </a:solidFill>
              <a:effectLst/>
              <a:latin typeface="Google Sans"/>
            </a:endParaRPr>
          </a:p>
          <a:p>
            <a:pPr algn="r" rtl="1">
              <a:buFont typeface="Arial" panose="020B0604020202020204" pitchFamily="34" charset="0"/>
              <a:buChar char="•"/>
            </a:pPr>
            <a:r>
              <a:rPr lang="fa-IR" sz="3200" b="0" i="0" dirty="0">
                <a:solidFill>
                  <a:srgbClr val="1F1F1F"/>
                </a:solidFill>
                <a:effectLst/>
                <a:latin typeface="Google Sans"/>
              </a:rPr>
              <a:t>توسعه مبتنی بر تست </a:t>
            </a:r>
            <a:r>
              <a:rPr lang="en-US" sz="3200" b="0" i="0" dirty="0">
                <a:solidFill>
                  <a:srgbClr val="1F1F1F"/>
                </a:solidFill>
                <a:effectLst/>
                <a:latin typeface="Google Sans"/>
              </a:rPr>
              <a:t>Test-First Development</a:t>
            </a:r>
          </a:p>
          <a:p>
            <a:pPr algn="r" rtl="1">
              <a:buFont typeface="Arial" panose="020B0604020202020204" pitchFamily="34" charset="0"/>
              <a:buChar char="•"/>
            </a:pPr>
            <a:r>
              <a:rPr lang="fa-IR" sz="3200" b="0" i="0" dirty="0">
                <a:solidFill>
                  <a:srgbClr val="1F1F1F"/>
                </a:solidFill>
                <a:effectLst/>
                <a:latin typeface="Google Sans"/>
              </a:rPr>
              <a:t>توسعه تست افزایشی بر اساس سناریوها</a:t>
            </a:r>
          </a:p>
          <a:p>
            <a:pPr algn="r" rtl="1">
              <a:buFont typeface="Arial" panose="020B0604020202020204" pitchFamily="34" charset="0"/>
              <a:buChar char="•"/>
            </a:pPr>
            <a:r>
              <a:rPr lang="fa-IR" sz="3200" b="0" i="0" dirty="0">
                <a:solidFill>
                  <a:srgbClr val="1F1F1F"/>
                </a:solidFill>
                <a:effectLst/>
                <a:latin typeface="Google Sans"/>
              </a:rPr>
              <a:t>مشارکت کاربر در توسعه و اعتبارسنجی تست</a:t>
            </a:r>
          </a:p>
          <a:p>
            <a:pPr algn="r" rtl="1">
              <a:buFont typeface="Arial" panose="020B0604020202020204" pitchFamily="34" charset="0"/>
              <a:buChar char="•"/>
            </a:pPr>
            <a:r>
              <a:rPr lang="fa-IR" sz="3200" b="0" i="0" dirty="0">
                <a:solidFill>
                  <a:srgbClr val="1F1F1F"/>
                </a:solidFill>
                <a:effectLst/>
                <a:latin typeface="Google Sans"/>
              </a:rPr>
              <a:t>از چارچوب‌های تست خودکار برای اجرای تمام تست‌های اجزا هر بار که یک نسخه جدید ساخته می‌شود، استفاده می‌شود.</a:t>
            </a:r>
          </a:p>
        </p:txBody>
      </p:sp>
      <p:sp>
        <p:nvSpPr>
          <p:cNvPr id="1172482" name="Rectangle 2"/>
          <p:cNvSpPr>
            <a:spLocks noGrp="1" noChangeArrowheads="1"/>
          </p:cNvSpPr>
          <p:nvPr>
            <p:ph type="title"/>
          </p:nvPr>
        </p:nvSpPr>
        <p:spPr/>
        <p:txBody>
          <a:bodyPr/>
          <a:lstStyle/>
          <a:p>
            <a:r>
              <a:rPr lang="en-US"/>
              <a:t>Testing in XP</a:t>
            </a:r>
          </a:p>
        </p:txBody>
      </p:sp>
    </p:spTree>
    <p:extLst>
      <p:ext uri="{BB962C8B-B14F-4D97-AF65-F5344CB8AC3E}">
        <p14:creationId xmlns:p14="http://schemas.microsoft.com/office/powerpoint/2010/main" val="115681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45</a:t>
            </a:fld>
            <a:endParaRPr lang="en-US"/>
          </a:p>
        </p:txBody>
      </p:sp>
      <p:sp>
        <p:nvSpPr>
          <p:cNvPr id="1173507" name="Rectangle 3"/>
          <p:cNvSpPr>
            <a:spLocks noGrp="1" noChangeArrowheads="1"/>
          </p:cNvSpPr>
          <p:nvPr>
            <p:ph idx="1"/>
          </p:nvPr>
        </p:nvSpPr>
        <p:spPr/>
        <p:txBody>
          <a:bodyPr>
            <a:normAutofit/>
          </a:bodyPr>
          <a:lstStyle/>
          <a:p>
            <a:pPr algn="r" rtl="1"/>
            <a:r>
              <a:rPr lang="fa-IR" sz="3200" b="1" i="0" dirty="0">
                <a:solidFill>
                  <a:srgbClr val="1F1F1F"/>
                </a:solidFill>
                <a:effectLst/>
                <a:latin typeface="Google Sans"/>
              </a:rPr>
              <a:t>نوشتن تست قبل از کد، الزاماتی را که باید اجرا شوند را روشن می کند.</a:t>
            </a:r>
            <a:endParaRPr lang="fa-IR" sz="3200" b="0" i="0" dirty="0">
              <a:solidFill>
                <a:srgbClr val="1F1F1F"/>
              </a:solidFill>
              <a:effectLst/>
              <a:latin typeface="Google Sans"/>
            </a:endParaRPr>
          </a:p>
          <a:p>
            <a:pPr algn="r" rtl="1">
              <a:buFont typeface="Arial" panose="020B0604020202020204" pitchFamily="34" charset="0"/>
              <a:buChar char="•"/>
            </a:pPr>
            <a:r>
              <a:rPr lang="fa-IR" sz="3200" b="0" i="0" dirty="0">
                <a:solidFill>
                  <a:srgbClr val="1F1F1F"/>
                </a:solidFill>
                <a:effectLst/>
                <a:latin typeface="Google Sans"/>
              </a:rPr>
              <a:t>تست ها به عنوان برنامه نوشته می شوند نه داده، به این ترتیب که می توانند به صورت خودکار اجرا شوند. تست شامل بررسی صحت اجرای آن است.</a:t>
            </a:r>
          </a:p>
          <a:p>
            <a:pPr algn="r" rtl="1">
              <a:buFont typeface="Arial" panose="020B0604020202020204" pitchFamily="34" charset="0"/>
              <a:buChar char="•"/>
            </a:pPr>
            <a:r>
              <a:rPr lang="fa-IR" sz="3200" b="0" i="0" dirty="0">
                <a:solidFill>
                  <a:srgbClr val="1F1F1F"/>
                </a:solidFill>
                <a:effectLst/>
                <a:latin typeface="Google Sans"/>
              </a:rPr>
              <a:t>معمولاً به یک چارچوب تست مانند </a:t>
            </a:r>
            <a:r>
              <a:rPr lang="en-US" sz="3200" b="0" i="0" dirty="0">
                <a:solidFill>
                  <a:srgbClr val="1F1F1F"/>
                </a:solidFill>
                <a:effectLst/>
                <a:latin typeface="Google Sans"/>
              </a:rPr>
              <a:t> Junit </a:t>
            </a:r>
            <a:r>
              <a:rPr lang="fa-IR" sz="3200" b="0" i="0" dirty="0">
                <a:solidFill>
                  <a:srgbClr val="1F1F1F"/>
                </a:solidFill>
                <a:effectLst/>
                <a:latin typeface="Google Sans"/>
              </a:rPr>
              <a:t>متکی است.</a:t>
            </a:r>
          </a:p>
          <a:p>
            <a:pPr algn="r" rtl="1">
              <a:buFont typeface="Arial" panose="020B0604020202020204" pitchFamily="34" charset="0"/>
              <a:buChar char="•"/>
            </a:pPr>
            <a:r>
              <a:rPr lang="fa-IR" sz="3200" b="1" i="0" dirty="0">
                <a:solidFill>
                  <a:srgbClr val="1F1F1F"/>
                </a:solidFill>
                <a:effectLst/>
                <a:latin typeface="Google Sans"/>
              </a:rPr>
              <a:t>با اضافه شدن قابلیت جدید، تمام تست های قبلی و جدید به صورت خودکار اجرا می شوند</a:t>
            </a:r>
            <a:r>
              <a:rPr lang="fa-IR" sz="3200" b="0" i="0" dirty="0">
                <a:solidFill>
                  <a:srgbClr val="1F1F1F"/>
                </a:solidFill>
                <a:effectLst/>
                <a:latin typeface="Google Sans"/>
              </a:rPr>
              <a:t> و بدین ترتیب بررسی می شود که قابلیت جدید باعث ایجاد خطا نشده باشد.</a:t>
            </a:r>
          </a:p>
        </p:txBody>
      </p:sp>
      <p:sp>
        <p:nvSpPr>
          <p:cNvPr id="1173506" name="Rectangle 2"/>
          <p:cNvSpPr>
            <a:spLocks noGrp="1" noChangeArrowheads="1"/>
          </p:cNvSpPr>
          <p:nvPr>
            <p:ph type="title"/>
          </p:nvPr>
        </p:nvSpPr>
        <p:spPr/>
        <p:txBody>
          <a:bodyPr/>
          <a:lstStyle/>
          <a:p>
            <a:r>
              <a:rPr lang="fa-IR" dirty="0"/>
              <a:t>توسعه آزمون اول-</a:t>
            </a:r>
            <a:r>
              <a:rPr lang="en-US" dirty="0"/>
              <a:t>Test-first development</a:t>
            </a:r>
          </a:p>
        </p:txBody>
      </p:sp>
    </p:spTree>
    <p:extLst>
      <p:ext uri="{BB962C8B-B14F-4D97-AF65-F5344CB8AC3E}">
        <p14:creationId xmlns:p14="http://schemas.microsoft.com/office/powerpoint/2010/main" val="345735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46</a:t>
            </a:fld>
            <a:endParaRPr lang="en-US"/>
          </a:p>
        </p:txBody>
      </p:sp>
      <p:sp>
        <p:nvSpPr>
          <p:cNvPr id="1173507" name="Rectangle 3"/>
          <p:cNvSpPr>
            <a:spLocks noGrp="1" noChangeArrowheads="1"/>
          </p:cNvSpPr>
          <p:nvPr>
            <p:ph idx="1"/>
          </p:nvPr>
        </p:nvSpPr>
        <p:spPr/>
        <p:txBody>
          <a:bodyPr>
            <a:normAutofit/>
          </a:bodyPr>
          <a:lstStyle/>
          <a:p>
            <a:pPr>
              <a:buFont typeface="+mj-lt"/>
              <a:buAutoNum type="arabicPeriod"/>
            </a:pPr>
            <a:r>
              <a:rPr lang="fa-IR" sz="1800" b="1" dirty="0"/>
              <a:t>نوشتن تست:</a:t>
            </a:r>
            <a:endParaRPr lang="fa-IR" sz="1800" dirty="0"/>
          </a:p>
          <a:p>
            <a:pPr marL="742950" lvl="1" indent="-285750">
              <a:buFont typeface="+mj-lt"/>
              <a:buAutoNum type="arabicPeriod"/>
            </a:pPr>
            <a:r>
              <a:rPr lang="fa-IR" sz="1600" dirty="0"/>
              <a:t>توسعه‌دهنده با نوشتن یک </a:t>
            </a:r>
            <a:r>
              <a:rPr lang="fa-IR" sz="1600" b="1" dirty="0"/>
              <a:t>تست ناموفق</a:t>
            </a:r>
            <a:r>
              <a:rPr lang="fa-IR" sz="1600" dirty="0"/>
              <a:t> که رفتار مورد نظر کد را توصیف می‌کند، شروع می‌کند. این تست در ابتدا ناموفق خواهد بود زیرا عملکرد مربوط به آن هنوز پیاده‌سازی نشده است.</a:t>
            </a:r>
          </a:p>
          <a:p>
            <a:pPr>
              <a:buFont typeface="+mj-lt"/>
              <a:buAutoNum type="arabicPeriod"/>
            </a:pPr>
            <a:r>
              <a:rPr lang="fa-IR" sz="1800" b="1" dirty="0"/>
              <a:t>اجرای تست:</a:t>
            </a:r>
            <a:endParaRPr lang="fa-IR" sz="1800" dirty="0"/>
          </a:p>
          <a:p>
            <a:pPr marL="742950" lvl="1" indent="-285750">
              <a:buFont typeface="+mj-lt"/>
              <a:buAutoNum type="arabicPeriod"/>
            </a:pPr>
            <a:r>
              <a:rPr lang="fa-IR" sz="1600" dirty="0"/>
              <a:t>توسعه‌دهنده مجموعه تست‌ها را اجرا می‌کند تا </a:t>
            </a:r>
            <a:r>
              <a:rPr lang="fa-IR" sz="1600" b="1" dirty="0"/>
              <a:t>تأیید کند که تست جدید ناموفق است</a:t>
            </a:r>
            <a:r>
              <a:rPr lang="fa-IR" sz="1600" dirty="0"/>
              <a:t> (این مرحله اطمینان می‌دهد که تست معتبر است و به درستی کمبود عملکرد را شناسایی می‌کند).</a:t>
            </a:r>
          </a:p>
          <a:p>
            <a:pPr>
              <a:buFont typeface="+mj-lt"/>
              <a:buAutoNum type="arabicPeriod"/>
            </a:pPr>
            <a:r>
              <a:rPr lang="fa-IR" sz="1800" b="1" dirty="0"/>
              <a:t>پیاده‌سازی کد:</a:t>
            </a:r>
            <a:endParaRPr lang="fa-IR" sz="1800" dirty="0"/>
          </a:p>
          <a:p>
            <a:pPr marL="742950" lvl="1" indent="-285750">
              <a:buFont typeface="+mj-lt"/>
              <a:buAutoNum type="arabicPeriod"/>
            </a:pPr>
            <a:r>
              <a:rPr lang="fa-IR" sz="1600" dirty="0"/>
              <a:t>توسعه‌دهنده به اندازه کافی کد می‌نویسد تا تست را موفق کند. تمرکز بر روی کد حداقلی و کاربردی است که نیازهای تست را برآورده می‌کند.</a:t>
            </a:r>
          </a:p>
          <a:p>
            <a:pPr>
              <a:buFont typeface="+mj-lt"/>
              <a:buAutoNum type="arabicPeriod"/>
            </a:pPr>
            <a:r>
              <a:rPr lang="fa-IR" sz="1800" b="1" dirty="0"/>
              <a:t>اجرای مجدد مجموعه تست‌ها:</a:t>
            </a:r>
            <a:endParaRPr lang="fa-IR" sz="1800" dirty="0"/>
          </a:p>
          <a:p>
            <a:pPr>
              <a:buFont typeface="+mj-lt"/>
              <a:buAutoNum type="arabicPeriod"/>
            </a:pPr>
            <a:r>
              <a:rPr lang="fa-IR" sz="1800" b="1" dirty="0"/>
              <a:t>بازسازی کد:</a:t>
            </a:r>
            <a:endParaRPr lang="fa-IR" sz="1800" dirty="0"/>
          </a:p>
          <a:p>
            <a:pPr marL="742950" lvl="1" indent="-285750">
              <a:buFont typeface="+mj-lt"/>
              <a:buAutoNum type="arabicPeriod"/>
            </a:pPr>
            <a:r>
              <a:rPr lang="fa-IR" sz="1600" dirty="0"/>
              <a:t>پس از موفقیت تست، توسعه‌دهنده کد را </a:t>
            </a:r>
            <a:r>
              <a:rPr lang="fa-IR" sz="1600" b="1" dirty="0"/>
              <a:t>بازسازی</a:t>
            </a:r>
            <a:r>
              <a:rPr lang="fa-IR" sz="1600" dirty="0"/>
              <a:t> می‌کند تا ساختار آن را بدون تغییر رفتار آن بهبود بخشد و اطمینان حاصل کند که کد تمیز و قابل نگهداری است.</a:t>
            </a:r>
          </a:p>
          <a:p>
            <a:pPr>
              <a:buFont typeface="+mj-lt"/>
              <a:buAutoNum type="arabicPeriod"/>
            </a:pPr>
            <a:r>
              <a:rPr lang="fa-IR" sz="1800" b="1" dirty="0"/>
              <a:t>تکرار:</a:t>
            </a:r>
            <a:endParaRPr lang="fa-IR" sz="1800" dirty="0"/>
          </a:p>
        </p:txBody>
      </p:sp>
      <p:sp>
        <p:nvSpPr>
          <p:cNvPr id="1173506" name="Rectangle 2"/>
          <p:cNvSpPr>
            <a:spLocks noGrp="1" noChangeArrowheads="1"/>
          </p:cNvSpPr>
          <p:nvPr>
            <p:ph type="title"/>
          </p:nvPr>
        </p:nvSpPr>
        <p:spPr/>
        <p:txBody>
          <a:bodyPr/>
          <a:lstStyle/>
          <a:p>
            <a:r>
              <a:rPr lang="fa-IR" b="1" dirty="0"/>
              <a:t>نحوه کار توسعه مبتنی بر تست:</a:t>
            </a:r>
          </a:p>
        </p:txBody>
      </p:sp>
    </p:spTree>
    <p:extLst>
      <p:ext uri="{BB962C8B-B14F-4D97-AF65-F5344CB8AC3E}">
        <p14:creationId xmlns:p14="http://schemas.microsoft.com/office/powerpoint/2010/main" val="88838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47</a:t>
            </a:fld>
            <a:endParaRPr lang="en-US"/>
          </a:p>
        </p:txBody>
      </p:sp>
      <p:sp>
        <p:nvSpPr>
          <p:cNvPr id="1173507" name="Rectangle 3"/>
          <p:cNvSpPr>
            <a:spLocks noGrp="1" noChangeArrowheads="1"/>
          </p:cNvSpPr>
          <p:nvPr>
            <p:ph idx="1"/>
          </p:nvPr>
        </p:nvSpPr>
        <p:spPr/>
        <p:txBody>
          <a:bodyPr>
            <a:normAutofit/>
          </a:bodyPr>
          <a:lstStyle/>
          <a:p>
            <a:r>
              <a:rPr lang="fa-IR" sz="1800" b="1" dirty="0"/>
              <a:t>مثال عملی از توسعه مبتنی بر تست (در پایتون):</a:t>
            </a:r>
          </a:p>
          <a:p>
            <a:r>
              <a:rPr lang="fa-IR" sz="1800" b="1" dirty="0"/>
              <a:t>وظیفه:</a:t>
            </a:r>
            <a:r>
              <a:rPr lang="fa-IR" sz="1800" dirty="0"/>
              <a:t> ایجاد یک تابع که بررسی کند آیا یک عدد زوج است یا خیر.</a:t>
            </a:r>
          </a:p>
          <a:p>
            <a:pPr>
              <a:buFont typeface="+mj-lt"/>
              <a:buAutoNum type="arabicPeriod"/>
            </a:pPr>
            <a:r>
              <a:rPr lang="fa-IR" sz="1800" b="1" dirty="0"/>
              <a:t>مرحله ۱: ابتدا تست را بنویسید.</a:t>
            </a:r>
            <a:endParaRPr lang="en-US" sz="1800" b="1" dirty="0"/>
          </a:p>
          <a:p>
            <a:pPr>
              <a:buFont typeface="+mj-lt"/>
              <a:buAutoNum type="arabicPeriod"/>
            </a:pPr>
            <a:endParaRPr lang="fa-IR" sz="1400" dirty="0"/>
          </a:p>
        </p:txBody>
      </p:sp>
      <p:sp>
        <p:nvSpPr>
          <p:cNvPr id="1173506" name="Rectangle 2"/>
          <p:cNvSpPr>
            <a:spLocks noGrp="1" noChangeArrowheads="1"/>
          </p:cNvSpPr>
          <p:nvPr>
            <p:ph type="title"/>
          </p:nvPr>
        </p:nvSpPr>
        <p:spPr/>
        <p:txBody>
          <a:bodyPr/>
          <a:lstStyle/>
          <a:p>
            <a:r>
              <a:rPr lang="fa-IR" b="1" dirty="0"/>
              <a:t>نحوه کار توسعه مبتنی بر تست:</a:t>
            </a:r>
          </a:p>
        </p:txBody>
      </p:sp>
      <p:sp>
        <p:nvSpPr>
          <p:cNvPr id="9" name="TextBox 8">
            <a:extLst>
              <a:ext uri="{FF2B5EF4-FFF2-40B4-BE49-F238E27FC236}">
                <a16:creationId xmlns:a16="http://schemas.microsoft.com/office/drawing/2014/main" id="{3EF522F4-E183-4AFC-81E8-C691D940C261}"/>
              </a:ext>
            </a:extLst>
          </p:cNvPr>
          <p:cNvSpPr txBox="1"/>
          <p:nvPr/>
        </p:nvSpPr>
        <p:spPr>
          <a:xfrm>
            <a:off x="209132" y="2626469"/>
            <a:ext cx="8407101" cy="4247317"/>
          </a:xfrm>
          <a:prstGeom prst="rect">
            <a:avLst/>
          </a:prstGeom>
          <a:noFill/>
        </p:spPr>
        <p:txBody>
          <a:bodyPr wrap="square">
            <a:spAutoFit/>
          </a:bodyPr>
          <a:lstStyle/>
          <a:p>
            <a:r>
              <a:rPr lang="en-US" b="0" dirty="0">
                <a:solidFill>
                  <a:srgbClr val="C586C0"/>
                </a:solidFill>
                <a:effectLst/>
                <a:latin typeface="Consolas" panose="020B0609020204030204" pitchFamily="49" charset="0"/>
              </a:rPr>
              <a:t>import</a:t>
            </a:r>
            <a:r>
              <a:rPr lang="en-US" b="0" dirty="0">
                <a:solidFill>
                  <a:srgbClr val="D4D4D4"/>
                </a:solidFill>
                <a:effectLst/>
                <a:latin typeface="Consolas" panose="020B0609020204030204" pitchFamily="49" charset="0"/>
              </a:rPr>
              <a:t> </a:t>
            </a:r>
            <a:r>
              <a:rPr lang="en-US" b="0" dirty="0" err="1">
                <a:solidFill>
                  <a:srgbClr val="4EC9B0"/>
                </a:solidFill>
                <a:effectLst/>
                <a:latin typeface="Consolas" panose="020B0609020204030204" pitchFamily="49" charset="0"/>
              </a:rPr>
              <a:t>unittest</a:t>
            </a:r>
            <a:endParaRPr lang="en-US" b="0" dirty="0">
              <a:solidFill>
                <a:srgbClr val="D4D4D4"/>
              </a:solidFill>
              <a:effectLst/>
              <a:latin typeface="Consolas" panose="020B0609020204030204" pitchFamily="49" charset="0"/>
            </a:endParaRPr>
          </a:p>
          <a:p>
            <a:r>
              <a:rPr lang="en-US" b="0" dirty="0">
                <a:solidFill>
                  <a:srgbClr val="C586C0"/>
                </a:solidFill>
                <a:effectLst/>
                <a:latin typeface="Consolas" panose="020B0609020204030204" pitchFamily="49" charset="0"/>
              </a:rPr>
              <a:t>from</a:t>
            </a:r>
            <a:r>
              <a:rPr lang="en-US" b="0" dirty="0">
                <a:solidFill>
                  <a:srgbClr val="D4D4D4"/>
                </a:solidFill>
                <a:effectLst/>
                <a:latin typeface="Consolas" panose="020B0609020204030204" pitchFamily="49" charset="0"/>
              </a:rPr>
              <a:t> </a:t>
            </a:r>
            <a:r>
              <a:rPr lang="en-US" b="0" dirty="0" err="1">
                <a:solidFill>
                  <a:srgbClr val="D4D4D4"/>
                </a:solidFill>
                <a:effectLst/>
                <a:latin typeface="Consolas" panose="020B0609020204030204" pitchFamily="49" charset="0"/>
              </a:rPr>
              <a:t>my_module</a:t>
            </a:r>
            <a:r>
              <a:rPr lang="en-US" b="0" dirty="0">
                <a:solidFill>
                  <a:srgbClr val="D4D4D4"/>
                </a:solidFill>
                <a:effectLst/>
                <a:latin typeface="Consolas" panose="020B0609020204030204" pitchFamily="49" charset="0"/>
              </a:rPr>
              <a:t> </a:t>
            </a:r>
            <a:r>
              <a:rPr lang="en-US" b="0" dirty="0">
                <a:solidFill>
                  <a:srgbClr val="C586C0"/>
                </a:solidFill>
                <a:effectLst/>
                <a:latin typeface="Consolas" panose="020B0609020204030204" pitchFamily="49" charset="0"/>
              </a:rPr>
              <a:t>import</a:t>
            </a:r>
            <a:r>
              <a:rPr lang="en-US" b="0" dirty="0">
                <a:solidFill>
                  <a:srgbClr val="D4D4D4"/>
                </a:solidFill>
                <a:effectLst/>
                <a:latin typeface="Consolas" panose="020B0609020204030204" pitchFamily="49" charset="0"/>
              </a:rPr>
              <a:t> </a:t>
            </a:r>
            <a:r>
              <a:rPr lang="en-US" b="0" dirty="0" err="1">
                <a:solidFill>
                  <a:srgbClr val="D4D4D4"/>
                </a:solidFill>
                <a:effectLst/>
                <a:latin typeface="Consolas" panose="020B0609020204030204" pitchFamily="49" charset="0"/>
              </a:rPr>
              <a:t>is_even</a:t>
            </a:r>
            <a:r>
              <a:rPr lang="en-US" b="0" dirty="0">
                <a:solidFill>
                  <a:srgbClr val="D4D4D4"/>
                </a:solidFill>
                <a:effectLst/>
                <a:latin typeface="Consolas" panose="020B0609020204030204" pitchFamily="49" charset="0"/>
              </a:rPr>
              <a:t>  </a:t>
            </a:r>
            <a:r>
              <a:rPr lang="en-US" b="0" dirty="0">
                <a:solidFill>
                  <a:srgbClr val="6A9955"/>
                </a:solidFill>
                <a:effectLst/>
                <a:latin typeface="Consolas" panose="020B0609020204030204" pitchFamily="49" charset="0"/>
              </a:rPr>
              <a:t># Assume this function doesn’t exist yet</a:t>
            </a:r>
            <a:endParaRPr lang="en-US" b="0" dirty="0">
              <a:solidFill>
                <a:srgbClr val="D4D4D4"/>
              </a:solidFill>
              <a:effectLst/>
              <a:latin typeface="Consolas" panose="020B0609020204030204" pitchFamily="49" charset="0"/>
            </a:endParaRPr>
          </a:p>
          <a:p>
            <a:br>
              <a:rPr lang="en-US" b="0" dirty="0">
                <a:solidFill>
                  <a:srgbClr val="D4D4D4"/>
                </a:solidFill>
                <a:effectLst/>
                <a:latin typeface="Consolas" panose="020B0609020204030204" pitchFamily="49" charset="0"/>
              </a:rPr>
            </a:br>
            <a:r>
              <a:rPr lang="en-US" b="0" dirty="0">
                <a:solidFill>
                  <a:srgbClr val="569CD6"/>
                </a:solidFill>
                <a:effectLst/>
                <a:latin typeface="Consolas" panose="020B0609020204030204" pitchFamily="49" charset="0"/>
              </a:rPr>
              <a:t>class</a:t>
            </a:r>
            <a:r>
              <a:rPr lang="en-US" b="0" dirty="0">
                <a:solidFill>
                  <a:srgbClr val="D4D4D4"/>
                </a:solidFill>
                <a:effectLst/>
                <a:latin typeface="Consolas" panose="020B0609020204030204" pitchFamily="49" charset="0"/>
              </a:rPr>
              <a:t> </a:t>
            </a:r>
            <a:r>
              <a:rPr lang="en-US" b="0" dirty="0" err="1">
                <a:solidFill>
                  <a:srgbClr val="4EC9B0"/>
                </a:solidFill>
                <a:effectLst/>
                <a:latin typeface="Consolas" panose="020B0609020204030204" pitchFamily="49" charset="0"/>
              </a:rPr>
              <a:t>TestIsEven</a:t>
            </a:r>
            <a:r>
              <a:rPr lang="en-US" b="0" dirty="0">
                <a:solidFill>
                  <a:srgbClr val="D4D4D4"/>
                </a:solidFill>
                <a:effectLst/>
                <a:latin typeface="Consolas" panose="020B0609020204030204" pitchFamily="49" charset="0"/>
              </a:rPr>
              <a:t>(</a:t>
            </a:r>
            <a:r>
              <a:rPr lang="en-US" b="0" dirty="0" err="1">
                <a:solidFill>
                  <a:srgbClr val="4EC9B0"/>
                </a:solidFill>
                <a:effectLst/>
                <a:latin typeface="Consolas" panose="020B0609020204030204" pitchFamily="49" charset="0"/>
              </a:rPr>
              <a:t>unittest</a:t>
            </a:r>
            <a:r>
              <a:rPr lang="en-US" b="0" dirty="0" err="1">
                <a:solidFill>
                  <a:srgbClr val="D4D4D4"/>
                </a:solidFill>
                <a:effectLst/>
                <a:latin typeface="Consolas" panose="020B0609020204030204" pitchFamily="49" charset="0"/>
              </a:rPr>
              <a:t>.</a:t>
            </a:r>
            <a:r>
              <a:rPr lang="en-US" b="0" dirty="0" err="1">
                <a:solidFill>
                  <a:srgbClr val="4EC9B0"/>
                </a:solidFill>
                <a:effectLst/>
                <a:latin typeface="Consolas" panose="020B0609020204030204" pitchFamily="49" charset="0"/>
              </a:rPr>
              <a:t>TestCase</a:t>
            </a:r>
            <a:r>
              <a:rPr lang="en-US" b="0" dirty="0">
                <a:solidFill>
                  <a:srgbClr val="D4D4D4"/>
                </a:solidFill>
                <a:effectLst/>
                <a:latin typeface="Consolas" panose="020B0609020204030204" pitchFamily="49" charset="0"/>
              </a:rPr>
              <a:t>):</a:t>
            </a:r>
          </a:p>
          <a:p>
            <a:r>
              <a:rPr lang="en-US" b="0" dirty="0">
                <a:solidFill>
                  <a:srgbClr val="D4D4D4"/>
                </a:solidFill>
                <a:effectLst/>
                <a:latin typeface="Consolas" panose="020B0609020204030204" pitchFamily="49" charset="0"/>
              </a:rPr>
              <a:t>    </a:t>
            </a:r>
            <a:r>
              <a:rPr lang="en-US" b="0" dirty="0">
                <a:solidFill>
                  <a:srgbClr val="569CD6"/>
                </a:solidFill>
                <a:effectLst/>
                <a:latin typeface="Consolas" panose="020B0609020204030204" pitchFamily="49" charset="0"/>
              </a:rPr>
              <a:t>def</a:t>
            </a:r>
            <a:r>
              <a:rPr lang="en-US" b="0" dirty="0">
                <a:solidFill>
                  <a:srgbClr val="D4D4D4"/>
                </a:solidFill>
                <a:effectLst/>
                <a:latin typeface="Consolas" panose="020B0609020204030204" pitchFamily="49" charset="0"/>
              </a:rPr>
              <a:t> </a:t>
            </a:r>
            <a:r>
              <a:rPr lang="en-US" b="0" dirty="0" err="1">
                <a:solidFill>
                  <a:srgbClr val="DCDCAA"/>
                </a:solidFill>
                <a:effectLst/>
                <a:latin typeface="Consolas" panose="020B0609020204030204" pitchFamily="49" charset="0"/>
              </a:rPr>
              <a:t>test_</a:t>
            </a:r>
            <a:r>
              <a:rPr lang="en-US" dirty="0" err="1">
                <a:solidFill>
                  <a:srgbClr val="DCDCAA"/>
                </a:solidFill>
                <a:effectLst/>
                <a:latin typeface="Consolas" panose="020B0609020204030204" pitchFamily="49" charset="0"/>
              </a:rPr>
              <a:t>even</a:t>
            </a:r>
            <a:r>
              <a:rPr lang="en-US" b="0" dirty="0" err="1">
                <a:solidFill>
                  <a:srgbClr val="DCDCAA"/>
                </a:solidFill>
                <a:effectLst/>
                <a:latin typeface="Consolas" panose="020B0609020204030204" pitchFamily="49" charset="0"/>
              </a:rPr>
              <a:t>_number</a:t>
            </a:r>
            <a:r>
              <a:rPr lang="en-US" b="0" dirty="0">
                <a:solidFill>
                  <a:srgbClr val="D4D4D4"/>
                </a:solidFill>
                <a:effectLst/>
                <a:latin typeface="Consolas" panose="020B0609020204030204" pitchFamily="49" charset="0"/>
              </a:rPr>
              <a:t>(</a:t>
            </a:r>
            <a:r>
              <a:rPr lang="en-US" b="0" dirty="0">
                <a:solidFill>
                  <a:srgbClr val="9CDCFE"/>
                </a:solidFill>
                <a:effectLst/>
                <a:latin typeface="Consolas" panose="020B0609020204030204" pitchFamily="49" charset="0"/>
              </a:rPr>
              <a:t>self</a:t>
            </a:r>
            <a:r>
              <a:rPr lang="en-US" b="0" dirty="0">
                <a:solidFill>
                  <a:srgbClr val="D4D4D4"/>
                </a:solidFill>
                <a:effectLst/>
                <a:latin typeface="Consolas" panose="020B0609020204030204" pitchFamily="49" charset="0"/>
              </a:rPr>
              <a:t>):</a:t>
            </a:r>
          </a:p>
          <a:p>
            <a:r>
              <a:rPr lang="en-US" b="0" dirty="0">
                <a:solidFill>
                  <a:srgbClr val="D4D4D4"/>
                </a:solidFill>
                <a:effectLst/>
                <a:latin typeface="Consolas" panose="020B0609020204030204" pitchFamily="49" charset="0"/>
              </a:rPr>
              <a:t>        </a:t>
            </a:r>
            <a:r>
              <a:rPr lang="en-US" b="0" dirty="0" err="1">
                <a:solidFill>
                  <a:srgbClr val="9CDCFE"/>
                </a:solidFill>
                <a:effectLst/>
                <a:latin typeface="Consolas" panose="020B0609020204030204" pitchFamily="49" charset="0"/>
              </a:rPr>
              <a:t>self</a:t>
            </a:r>
            <a:r>
              <a:rPr lang="en-US" b="0" dirty="0" err="1">
                <a:solidFill>
                  <a:srgbClr val="D4D4D4"/>
                </a:solidFill>
                <a:effectLst/>
                <a:latin typeface="Consolas" panose="020B0609020204030204" pitchFamily="49" charset="0"/>
              </a:rPr>
              <a:t>.</a:t>
            </a:r>
            <a:r>
              <a:rPr lang="en-US" b="0" dirty="0" err="1">
                <a:solidFill>
                  <a:srgbClr val="DCDCAA"/>
                </a:solidFill>
                <a:effectLst/>
                <a:latin typeface="Consolas" panose="020B0609020204030204" pitchFamily="49" charset="0"/>
              </a:rPr>
              <a:t>assertTrue</a:t>
            </a:r>
            <a:r>
              <a:rPr lang="en-US" b="0" dirty="0">
                <a:solidFill>
                  <a:srgbClr val="D4D4D4"/>
                </a:solidFill>
                <a:effectLst/>
                <a:latin typeface="Consolas" panose="020B0609020204030204" pitchFamily="49" charset="0"/>
              </a:rPr>
              <a:t>(</a:t>
            </a:r>
            <a:r>
              <a:rPr lang="en-US" b="0" dirty="0" err="1">
                <a:solidFill>
                  <a:srgbClr val="D4D4D4"/>
                </a:solidFill>
                <a:effectLst/>
                <a:latin typeface="Consolas" panose="020B0609020204030204" pitchFamily="49" charset="0"/>
              </a:rPr>
              <a:t>is_even</a:t>
            </a:r>
            <a:r>
              <a:rPr lang="en-US" b="0" dirty="0">
                <a:solidFill>
                  <a:srgbClr val="D4D4D4"/>
                </a:solidFill>
                <a:effectLst/>
                <a:latin typeface="Consolas" panose="020B0609020204030204" pitchFamily="49" charset="0"/>
              </a:rPr>
              <a:t>(</a:t>
            </a:r>
            <a:r>
              <a:rPr lang="en-US" b="0" dirty="0">
                <a:solidFill>
                  <a:srgbClr val="B5CEA8"/>
                </a:solidFill>
                <a:effectLst/>
                <a:latin typeface="Consolas" panose="020B0609020204030204" pitchFamily="49" charset="0"/>
              </a:rPr>
              <a:t>4</a:t>
            </a:r>
            <a:r>
              <a:rPr lang="en-US" b="0" dirty="0">
                <a:solidFill>
                  <a:srgbClr val="D4D4D4"/>
                </a:solidFill>
                <a:effectLst/>
                <a:latin typeface="Consolas" panose="020B0609020204030204" pitchFamily="49" charset="0"/>
              </a:rPr>
              <a:t>))  </a:t>
            </a:r>
            <a:r>
              <a:rPr lang="en-US" b="0" dirty="0">
                <a:solidFill>
                  <a:srgbClr val="6A9955"/>
                </a:solidFill>
                <a:effectLst/>
                <a:latin typeface="Consolas" panose="020B0609020204030204" pitchFamily="49" charset="0"/>
              </a:rPr>
              <a:t># 4 should be even</a:t>
            </a:r>
            <a:endParaRPr lang="en-US" b="0" dirty="0">
              <a:solidFill>
                <a:srgbClr val="D4D4D4"/>
              </a:solidFill>
              <a:effectLst/>
              <a:latin typeface="Consolas" panose="020B0609020204030204" pitchFamily="49" charset="0"/>
            </a:endParaRPr>
          </a:p>
          <a:p>
            <a:br>
              <a:rPr lang="en-US" b="0" dirty="0">
                <a:solidFill>
                  <a:srgbClr val="D4D4D4"/>
                </a:solidFill>
                <a:effectLst/>
                <a:latin typeface="Consolas" panose="020B0609020204030204" pitchFamily="49" charset="0"/>
              </a:rPr>
            </a:br>
            <a:r>
              <a:rPr lang="en-US" b="0" dirty="0">
                <a:solidFill>
                  <a:srgbClr val="D4D4D4"/>
                </a:solidFill>
                <a:effectLst/>
                <a:latin typeface="Consolas" panose="020B0609020204030204" pitchFamily="49" charset="0"/>
              </a:rPr>
              <a:t>    </a:t>
            </a:r>
            <a:r>
              <a:rPr lang="en-US" b="0" dirty="0">
                <a:solidFill>
                  <a:srgbClr val="569CD6"/>
                </a:solidFill>
                <a:effectLst/>
                <a:latin typeface="Consolas" panose="020B0609020204030204" pitchFamily="49" charset="0"/>
              </a:rPr>
              <a:t>def</a:t>
            </a:r>
            <a:r>
              <a:rPr lang="en-US" b="0" dirty="0">
                <a:solidFill>
                  <a:srgbClr val="D4D4D4"/>
                </a:solidFill>
                <a:effectLst/>
                <a:latin typeface="Consolas" panose="020B0609020204030204" pitchFamily="49" charset="0"/>
              </a:rPr>
              <a:t> </a:t>
            </a:r>
            <a:r>
              <a:rPr lang="en-US" b="0" dirty="0" err="1">
                <a:solidFill>
                  <a:srgbClr val="DCDCAA"/>
                </a:solidFill>
                <a:effectLst/>
                <a:latin typeface="Consolas" panose="020B0609020204030204" pitchFamily="49" charset="0"/>
              </a:rPr>
              <a:t>test_odd_number</a:t>
            </a:r>
            <a:r>
              <a:rPr lang="en-US" b="0" dirty="0">
                <a:solidFill>
                  <a:srgbClr val="D4D4D4"/>
                </a:solidFill>
                <a:effectLst/>
                <a:latin typeface="Consolas" panose="020B0609020204030204" pitchFamily="49" charset="0"/>
              </a:rPr>
              <a:t>(</a:t>
            </a:r>
            <a:r>
              <a:rPr lang="en-US" b="0" dirty="0">
                <a:solidFill>
                  <a:srgbClr val="9CDCFE"/>
                </a:solidFill>
                <a:effectLst/>
                <a:latin typeface="Consolas" panose="020B0609020204030204" pitchFamily="49" charset="0"/>
              </a:rPr>
              <a:t>self</a:t>
            </a:r>
            <a:r>
              <a:rPr lang="en-US" b="0" dirty="0">
                <a:solidFill>
                  <a:srgbClr val="D4D4D4"/>
                </a:solidFill>
                <a:effectLst/>
                <a:latin typeface="Consolas" panose="020B0609020204030204" pitchFamily="49" charset="0"/>
              </a:rPr>
              <a:t>):</a:t>
            </a:r>
          </a:p>
          <a:p>
            <a:r>
              <a:rPr lang="en-US" b="0" dirty="0">
                <a:solidFill>
                  <a:srgbClr val="D4D4D4"/>
                </a:solidFill>
                <a:effectLst/>
                <a:latin typeface="Consolas" panose="020B0609020204030204" pitchFamily="49" charset="0"/>
              </a:rPr>
              <a:t>        </a:t>
            </a:r>
            <a:r>
              <a:rPr lang="en-US" b="0" dirty="0" err="1">
                <a:solidFill>
                  <a:srgbClr val="9CDCFE"/>
                </a:solidFill>
                <a:effectLst/>
                <a:latin typeface="Consolas" panose="020B0609020204030204" pitchFamily="49" charset="0"/>
              </a:rPr>
              <a:t>self</a:t>
            </a:r>
            <a:r>
              <a:rPr lang="en-US" b="0" dirty="0" err="1">
                <a:solidFill>
                  <a:srgbClr val="D4D4D4"/>
                </a:solidFill>
                <a:effectLst/>
                <a:latin typeface="Consolas" panose="020B0609020204030204" pitchFamily="49" charset="0"/>
              </a:rPr>
              <a:t>.</a:t>
            </a:r>
            <a:r>
              <a:rPr lang="en-US" b="0" dirty="0" err="1">
                <a:solidFill>
                  <a:srgbClr val="DCDCAA"/>
                </a:solidFill>
                <a:effectLst/>
                <a:latin typeface="Consolas" panose="020B0609020204030204" pitchFamily="49" charset="0"/>
              </a:rPr>
              <a:t>assertFalse</a:t>
            </a:r>
            <a:r>
              <a:rPr lang="en-US" b="0" dirty="0">
                <a:solidFill>
                  <a:srgbClr val="D4D4D4"/>
                </a:solidFill>
                <a:effectLst/>
                <a:latin typeface="Consolas" panose="020B0609020204030204" pitchFamily="49" charset="0"/>
              </a:rPr>
              <a:t>(</a:t>
            </a:r>
            <a:r>
              <a:rPr lang="en-US" b="0" dirty="0" err="1">
                <a:solidFill>
                  <a:srgbClr val="D4D4D4"/>
                </a:solidFill>
                <a:effectLst/>
                <a:latin typeface="Consolas" panose="020B0609020204030204" pitchFamily="49" charset="0"/>
              </a:rPr>
              <a:t>is_even</a:t>
            </a:r>
            <a:r>
              <a:rPr lang="en-US" b="0" dirty="0">
                <a:solidFill>
                  <a:srgbClr val="D4D4D4"/>
                </a:solidFill>
                <a:effectLst/>
                <a:latin typeface="Consolas" panose="020B0609020204030204" pitchFamily="49" charset="0"/>
              </a:rPr>
              <a:t>(</a:t>
            </a:r>
            <a:r>
              <a:rPr lang="en-US" b="0" dirty="0">
                <a:solidFill>
                  <a:srgbClr val="B5CEA8"/>
                </a:solidFill>
                <a:effectLst/>
                <a:latin typeface="Consolas" panose="020B0609020204030204" pitchFamily="49" charset="0"/>
              </a:rPr>
              <a:t>5</a:t>
            </a:r>
            <a:r>
              <a:rPr lang="en-US" b="0" dirty="0">
                <a:solidFill>
                  <a:srgbClr val="D4D4D4"/>
                </a:solidFill>
                <a:effectLst/>
                <a:latin typeface="Consolas" panose="020B0609020204030204" pitchFamily="49" charset="0"/>
              </a:rPr>
              <a:t>))  </a:t>
            </a:r>
            <a:r>
              <a:rPr lang="en-US" b="0" dirty="0">
                <a:solidFill>
                  <a:srgbClr val="6A9955"/>
                </a:solidFill>
                <a:effectLst/>
                <a:latin typeface="Consolas" panose="020B0609020204030204" pitchFamily="49" charset="0"/>
              </a:rPr>
              <a:t># 5 should not be even</a:t>
            </a:r>
            <a:endParaRPr lang="en-US" b="0" dirty="0">
              <a:solidFill>
                <a:srgbClr val="D4D4D4"/>
              </a:solidFill>
              <a:effectLst/>
              <a:latin typeface="Consolas" panose="020B0609020204030204" pitchFamily="49" charset="0"/>
            </a:endParaRPr>
          </a:p>
          <a:p>
            <a:br>
              <a:rPr lang="en-US" b="0" dirty="0">
                <a:solidFill>
                  <a:srgbClr val="D4D4D4"/>
                </a:solidFill>
                <a:effectLst/>
                <a:latin typeface="Consolas" panose="020B0609020204030204" pitchFamily="49" charset="0"/>
              </a:rPr>
            </a:br>
            <a:r>
              <a:rPr lang="en-US" b="0" dirty="0">
                <a:solidFill>
                  <a:srgbClr val="C586C0"/>
                </a:solidFill>
                <a:effectLst/>
                <a:latin typeface="Consolas" panose="020B0609020204030204" pitchFamily="49" charset="0"/>
              </a:rPr>
              <a:t>if</a:t>
            </a:r>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__name__</a:t>
            </a:r>
            <a:r>
              <a:rPr lang="en-US" b="0" dirty="0">
                <a:solidFill>
                  <a:srgbClr val="D4D4D4"/>
                </a:solidFill>
                <a:effectLst/>
                <a:latin typeface="Consolas" panose="020B0609020204030204" pitchFamily="49" charset="0"/>
              </a:rPr>
              <a:t> == </a:t>
            </a:r>
            <a:r>
              <a:rPr lang="en-US" b="0" dirty="0">
                <a:solidFill>
                  <a:srgbClr val="CE9178"/>
                </a:solidFill>
                <a:effectLst/>
                <a:latin typeface="Consolas" panose="020B0609020204030204" pitchFamily="49" charset="0"/>
              </a:rPr>
              <a:t>'__main__'</a:t>
            </a:r>
            <a:r>
              <a:rPr lang="en-US" b="0" dirty="0">
                <a:solidFill>
                  <a:srgbClr val="D4D4D4"/>
                </a:solidFill>
                <a:effectLst/>
                <a:latin typeface="Consolas" panose="020B0609020204030204" pitchFamily="49" charset="0"/>
              </a:rPr>
              <a:t>:</a:t>
            </a:r>
          </a:p>
          <a:p>
            <a:r>
              <a:rPr lang="en-US" b="0" dirty="0">
                <a:solidFill>
                  <a:srgbClr val="D4D4D4"/>
                </a:solidFill>
                <a:effectLst/>
                <a:latin typeface="Consolas" panose="020B0609020204030204" pitchFamily="49" charset="0"/>
              </a:rPr>
              <a:t>    </a:t>
            </a:r>
            <a:r>
              <a:rPr lang="en-US" b="0" dirty="0" err="1">
                <a:solidFill>
                  <a:srgbClr val="4EC9B0"/>
                </a:solidFill>
                <a:effectLst/>
                <a:latin typeface="Consolas" panose="020B0609020204030204" pitchFamily="49" charset="0"/>
              </a:rPr>
              <a:t>unittest</a:t>
            </a:r>
            <a:r>
              <a:rPr lang="en-US" b="0" dirty="0" err="1">
                <a:solidFill>
                  <a:srgbClr val="D4D4D4"/>
                </a:solidFill>
                <a:effectLst/>
                <a:latin typeface="Consolas" panose="020B0609020204030204" pitchFamily="49" charset="0"/>
              </a:rPr>
              <a:t>.</a:t>
            </a:r>
            <a:r>
              <a:rPr lang="en-US" b="0" dirty="0" err="1">
                <a:solidFill>
                  <a:srgbClr val="4EC9B0"/>
                </a:solidFill>
                <a:effectLst/>
                <a:latin typeface="Consolas" panose="020B0609020204030204" pitchFamily="49" charset="0"/>
              </a:rPr>
              <a:t>main</a:t>
            </a:r>
            <a:r>
              <a:rPr lang="en-US" b="0" dirty="0">
                <a:solidFill>
                  <a:srgbClr val="D4D4D4"/>
                </a:solidFill>
                <a:effectLst/>
                <a:latin typeface="Consolas" panose="020B0609020204030204" pitchFamily="49" charset="0"/>
              </a:rPr>
              <a:t>()</a:t>
            </a:r>
          </a:p>
          <a:p>
            <a:br>
              <a:rPr lang="en-US" b="0" dirty="0">
                <a:solidFill>
                  <a:srgbClr val="D4D4D4"/>
                </a:solidFill>
                <a:effectLst/>
                <a:latin typeface="Consolas" panose="020B0609020204030204" pitchFamily="49" charset="0"/>
              </a:rPr>
            </a:br>
            <a:endParaRPr lang="en-US" b="0" dirty="0">
              <a:solidFill>
                <a:srgbClr val="D4D4D4"/>
              </a:solidFill>
              <a:effectLst/>
              <a:latin typeface="Consolas" panose="020B0609020204030204" pitchFamily="49" charset="0"/>
            </a:endParaRPr>
          </a:p>
        </p:txBody>
      </p:sp>
    </p:spTree>
    <p:extLst>
      <p:ext uri="{BB962C8B-B14F-4D97-AF65-F5344CB8AC3E}">
        <p14:creationId xmlns:p14="http://schemas.microsoft.com/office/powerpoint/2010/main" val="20048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48</a:t>
            </a:fld>
            <a:endParaRPr lang="en-US"/>
          </a:p>
        </p:txBody>
      </p:sp>
      <p:sp>
        <p:nvSpPr>
          <p:cNvPr id="1173507" name="Rectangle 3"/>
          <p:cNvSpPr>
            <a:spLocks noGrp="1" noChangeArrowheads="1"/>
          </p:cNvSpPr>
          <p:nvPr>
            <p:ph idx="1"/>
          </p:nvPr>
        </p:nvSpPr>
        <p:spPr/>
        <p:txBody>
          <a:bodyPr>
            <a:normAutofit/>
          </a:bodyPr>
          <a:lstStyle/>
          <a:p>
            <a:pPr marL="0" marR="0" algn="r" rtl="1">
              <a:lnSpc>
                <a:spcPct val="107000"/>
              </a:lnSpc>
              <a:spcBef>
                <a:spcPts val="0"/>
              </a:spcBef>
              <a:spcAft>
                <a:spcPts val="800"/>
              </a:spcAft>
            </a:pPr>
            <a:r>
              <a:rPr lang="en-US" sz="1800" dirty="0">
                <a:effectLst/>
                <a:latin typeface="Symbol" panose="05050102010706020507" pitchFamily="18" charset="2"/>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ar-SA" sz="1800" b="1" dirty="0">
                <a:effectLst/>
                <a:latin typeface="Calibri" panose="020F0502020204030204" pitchFamily="34" charset="0"/>
                <a:ea typeface="Times New Roman" panose="02020603050405020304" pitchFamily="18" charset="0"/>
              </a:rPr>
              <a:t>مرحله </a:t>
            </a:r>
            <a:r>
              <a:rPr lang="fa-IR" sz="1800" b="1" dirty="0">
                <a:effectLst/>
                <a:latin typeface="Calibri" panose="020F0502020204030204" pitchFamily="34" charset="0"/>
                <a:ea typeface="Times New Roman" panose="02020603050405020304" pitchFamily="18" charset="0"/>
              </a:rPr>
              <a:t>۲: </a:t>
            </a:r>
            <a:r>
              <a:rPr lang="ar-SA" sz="1800" b="1" dirty="0">
                <a:effectLst/>
                <a:latin typeface="Calibri" panose="020F0502020204030204" pitchFamily="34" charset="0"/>
                <a:ea typeface="Times New Roman" panose="02020603050405020304" pitchFamily="18" charset="0"/>
              </a:rPr>
              <a:t>تست را اجرا کنید (ناموفق خواهد بود)</a:t>
            </a:r>
            <a:r>
              <a:rPr lang="en-US" sz="1800" b="1" dirty="0">
                <a:effectLst/>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pPr marL="342900" marR="0" lvl="0" indent="-342900" algn="l" rtl="1">
              <a:lnSpc>
                <a:spcPct val="107000"/>
              </a:lnSpc>
              <a:spcBef>
                <a:spcPts val="0"/>
              </a:spcBef>
              <a:spcAft>
                <a:spcPts val="800"/>
              </a:spcAft>
              <a:buSzPts val="1000"/>
              <a:buFont typeface="Symbol" panose="05050102010706020507" pitchFamily="18" charset="2"/>
              <a:buChar char=""/>
              <a:tabLst>
                <a:tab pos="457200" algn="l"/>
              </a:tabLst>
            </a:pPr>
            <a:r>
              <a:rPr lang="ar-SA" sz="1800" b="1" dirty="0">
                <a:latin typeface="Calibri" panose="020F0502020204030204" pitchFamily="34" charset="0"/>
              </a:rPr>
              <a:t>خطا</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Courier New" panose="02070309020205020404" pitchFamily="49" charset="0"/>
                <a:ea typeface="Times New Roman" panose="02020603050405020304" pitchFamily="18" charset="0"/>
              </a:rPr>
              <a:t>ModuleNotFoundError</a:t>
            </a:r>
            <a:r>
              <a:rPr lang="en-US" sz="1800" dirty="0">
                <a:effectLst/>
                <a:latin typeface="Courier New" panose="02070309020205020404" pitchFamily="49" charset="0"/>
                <a:ea typeface="Times New Roman" panose="02020603050405020304" pitchFamily="18" charset="0"/>
              </a:rPr>
              <a:t>: No module named '</a:t>
            </a:r>
            <a:r>
              <a:rPr lang="en-US" sz="1800" dirty="0" err="1">
                <a:effectLst/>
                <a:latin typeface="Courier New" panose="02070309020205020404" pitchFamily="49" charset="0"/>
                <a:ea typeface="Times New Roman" panose="02020603050405020304" pitchFamily="18" charset="0"/>
              </a:rPr>
              <a:t>my_module</a:t>
            </a:r>
            <a:r>
              <a:rPr lang="en-US" sz="1800" dirty="0">
                <a:effectLst/>
                <a:latin typeface="Courier New" panose="02070309020205020404" pitchFamily="49" charset="0"/>
                <a:ea typeface="Times New Roman" panose="02020603050405020304" pitchFamily="18" charset="0"/>
              </a:rPr>
              <a:t>'</a:t>
            </a:r>
            <a:br>
              <a:rPr lang="en-US" sz="1800"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a:t>
            </a:r>
            <a:r>
              <a:rPr lang="ar-SA" sz="1800" b="1" dirty="0">
                <a:latin typeface="Calibri" panose="020F0502020204030204" pitchFamily="34" charset="0"/>
              </a:rPr>
              <a:t>این تأیید می‌کند که تست، کمبود عملکرد را شناسایی می‌کند</a:t>
            </a:r>
            <a:r>
              <a:rPr lang="en-US" sz="1800" b="1" dirty="0">
                <a:latin typeface="Calibri" panose="020F0502020204030204" pitchFamily="34" charset="0"/>
              </a:rPr>
              <a:t>.)</a:t>
            </a:r>
          </a:p>
          <a:p>
            <a:pPr marL="0" marR="0" algn="r" rtl="1">
              <a:lnSpc>
                <a:spcPct val="107000"/>
              </a:lnSpc>
              <a:spcBef>
                <a:spcPts val="0"/>
              </a:spcBef>
              <a:spcAft>
                <a:spcPts val="800"/>
              </a:spcAft>
            </a:pPr>
            <a:r>
              <a:rPr lang="en-US" sz="1800" dirty="0">
                <a:effectLst/>
                <a:latin typeface="Symbol" panose="05050102010706020507" pitchFamily="18" charset="2"/>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r>
              <a:rPr lang="ar-SA" sz="1800" b="1" dirty="0">
                <a:effectLst/>
                <a:latin typeface="Calibri" panose="020F0502020204030204" pitchFamily="34" charset="0"/>
                <a:ea typeface="Times New Roman" panose="02020603050405020304" pitchFamily="18" charset="0"/>
              </a:rPr>
              <a:t>مرحله </a:t>
            </a:r>
            <a:r>
              <a:rPr lang="fa-IR" sz="1800" b="1" dirty="0">
                <a:effectLst/>
                <a:latin typeface="Calibri" panose="020F0502020204030204" pitchFamily="34" charset="0"/>
                <a:ea typeface="Times New Roman" panose="02020603050405020304" pitchFamily="18" charset="0"/>
              </a:rPr>
              <a:t>۳: </a:t>
            </a:r>
            <a:r>
              <a:rPr lang="ar-SA" sz="1800" b="1" dirty="0">
                <a:effectLst/>
                <a:latin typeface="Calibri" panose="020F0502020204030204" pitchFamily="34" charset="0"/>
                <a:ea typeface="Times New Roman" panose="02020603050405020304" pitchFamily="18" charset="0"/>
              </a:rPr>
              <a:t>کد را برای موفقیت تست بنویسید</a:t>
            </a:r>
            <a:r>
              <a:rPr lang="en-US" sz="1800" b="1" dirty="0">
                <a:effectLst/>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pPr marL="0" marR="0" algn="r" rtl="1">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rPr>
              <a:t> </a:t>
            </a:r>
          </a:p>
          <a:p>
            <a:pPr>
              <a:buFont typeface="+mj-lt"/>
              <a:buAutoNum type="arabicPeriod"/>
            </a:pPr>
            <a:endParaRPr lang="fa-IR" sz="2000" dirty="0"/>
          </a:p>
        </p:txBody>
      </p:sp>
      <p:sp>
        <p:nvSpPr>
          <p:cNvPr id="1173506" name="Rectangle 2"/>
          <p:cNvSpPr>
            <a:spLocks noGrp="1" noChangeArrowheads="1"/>
          </p:cNvSpPr>
          <p:nvPr>
            <p:ph type="title"/>
          </p:nvPr>
        </p:nvSpPr>
        <p:spPr/>
        <p:txBody>
          <a:bodyPr/>
          <a:lstStyle/>
          <a:p>
            <a:r>
              <a:rPr lang="fa-IR" b="1" dirty="0"/>
              <a:t>نحوه کار توسعه مبتنی بر تست:</a:t>
            </a:r>
          </a:p>
        </p:txBody>
      </p:sp>
      <p:sp>
        <p:nvSpPr>
          <p:cNvPr id="9" name="TextBox 8">
            <a:extLst>
              <a:ext uri="{FF2B5EF4-FFF2-40B4-BE49-F238E27FC236}">
                <a16:creationId xmlns:a16="http://schemas.microsoft.com/office/drawing/2014/main" id="{3EF522F4-E183-4AFC-81E8-C691D940C261}"/>
              </a:ext>
            </a:extLst>
          </p:cNvPr>
          <p:cNvSpPr txBox="1"/>
          <p:nvPr/>
        </p:nvSpPr>
        <p:spPr>
          <a:xfrm>
            <a:off x="173848" y="2843006"/>
            <a:ext cx="8407101" cy="3557641"/>
          </a:xfrm>
          <a:prstGeom prst="rect">
            <a:avLst/>
          </a:prstGeom>
          <a:noFill/>
        </p:spPr>
        <p:txBody>
          <a:bodyPr wrap="square">
            <a:spAutoFit/>
          </a:bodyPr>
          <a:lstStyle/>
          <a:p>
            <a:r>
              <a:rPr lang="en-US" b="0" dirty="0">
                <a:solidFill>
                  <a:srgbClr val="6A9955"/>
                </a:solidFill>
                <a:effectLst/>
                <a:latin typeface="Consolas" panose="020B0609020204030204" pitchFamily="49" charset="0"/>
              </a:rPr>
              <a:t># my_module.py</a:t>
            </a:r>
            <a:endParaRPr lang="en-US" b="0" dirty="0">
              <a:solidFill>
                <a:srgbClr val="D4D4D4"/>
              </a:solidFill>
              <a:effectLst/>
              <a:latin typeface="Consolas" panose="020B0609020204030204" pitchFamily="49" charset="0"/>
            </a:endParaRPr>
          </a:p>
          <a:p>
            <a:r>
              <a:rPr lang="en-US" b="0" dirty="0">
                <a:solidFill>
                  <a:srgbClr val="569CD6"/>
                </a:solidFill>
                <a:effectLst/>
                <a:latin typeface="Consolas" panose="020B0609020204030204" pitchFamily="49" charset="0"/>
              </a:rPr>
              <a:t>def</a:t>
            </a:r>
            <a:r>
              <a:rPr lang="en-US" b="0" dirty="0">
                <a:solidFill>
                  <a:srgbClr val="D4D4D4"/>
                </a:solidFill>
                <a:effectLst/>
                <a:latin typeface="Consolas" panose="020B0609020204030204" pitchFamily="49" charset="0"/>
              </a:rPr>
              <a:t> </a:t>
            </a:r>
            <a:r>
              <a:rPr lang="en-US" b="0" dirty="0" err="1">
                <a:solidFill>
                  <a:srgbClr val="DCDCAA"/>
                </a:solidFill>
                <a:effectLst/>
                <a:latin typeface="Consolas" panose="020B0609020204030204" pitchFamily="49" charset="0"/>
              </a:rPr>
              <a:t>is_even</a:t>
            </a:r>
            <a:r>
              <a:rPr lang="en-US" b="0" dirty="0">
                <a:solidFill>
                  <a:srgbClr val="D4D4D4"/>
                </a:solidFill>
                <a:effectLst/>
                <a:latin typeface="Consolas" panose="020B0609020204030204" pitchFamily="49" charset="0"/>
              </a:rPr>
              <a:t>(</a:t>
            </a:r>
            <a:r>
              <a:rPr lang="en-US" b="0" dirty="0">
                <a:solidFill>
                  <a:srgbClr val="9CDCFE"/>
                </a:solidFill>
                <a:effectLst/>
                <a:latin typeface="Consolas" panose="020B0609020204030204" pitchFamily="49" charset="0"/>
              </a:rPr>
              <a:t>n</a:t>
            </a:r>
            <a:r>
              <a:rPr lang="en-US" b="0" dirty="0">
                <a:solidFill>
                  <a:srgbClr val="D4D4D4"/>
                </a:solidFill>
                <a:effectLst/>
                <a:latin typeface="Consolas" panose="020B0609020204030204" pitchFamily="49" charset="0"/>
              </a:rPr>
              <a:t>):</a:t>
            </a:r>
          </a:p>
          <a:p>
            <a:r>
              <a:rPr lang="en-US" b="0" dirty="0">
                <a:solidFill>
                  <a:srgbClr val="D4D4D4"/>
                </a:solidFill>
                <a:effectLst/>
                <a:latin typeface="Consolas" panose="020B0609020204030204" pitchFamily="49" charset="0"/>
              </a:rPr>
              <a:t>    </a:t>
            </a:r>
            <a:r>
              <a:rPr lang="en-US" b="0" dirty="0">
                <a:solidFill>
                  <a:srgbClr val="C586C0"/>
                </a:solidFill>
                <a:effectLst/>
                <a:latin typeface="Consolas" panose="020B0609020204030204" pitchFamily="49" charset="0"/>
              </a:rPr>
              <a:t>return</a:t>
            </a:r>
            <a:r>
              <a:rPr lang="en-US" b="0" dirty="0">
                <a:solidFill>
                  <a:srgbClr val="D4D4D4"/>
                </a:solidFill>
                <a:effectLst/>
                <a:latin typeface="Consolas" panose="020B0609020204030204" pitchFamily="49" charset="0"/>
              </a:rPr>
              <a:t> </a:t>
            </a:r>
            <a:r>
              <a:rPr lang="en-US" b="0" dirty="0">
                <a:solidFill>
                  <a:srgbClr val="9CDCFE"/>
                </a:solidFill>
                <a:effectLst/>
                <a:latin typeface="Consolas" panose="020B0609020204030204" pitchFamily="49" charset="0"/>
              </a:rPr>
              <a:t>n</a:t>
            </a:r>
            <a:r>
              <a:rPr lang="en-US" b="0" dirty="0">
                <a:solidFill>
                  <a:srgbClr val="D4D4D4"/>
                </a:solidFill>
                <a:effectLst/>
                <a:latin typeface="Consolas" panose="020B0609020204030204" pitchFamily="49" charset="0"/>
              </a:rPr>
              <a:t> % </a:t>
            </a:r>
            <a:r>
              <a:rPr lang="en-US" b="0" dirty="0">
                <a:solidFill>
                  <a:srgbClr val="B5CEA8"/>
                </a:solidFill>
                <a:effectLst/>
                <a:latin typeface="Consolas" panose="020B0609020204030204" pitchFamily="49" charset="0"/>
              </a:rPr>
              <a:t>2</a:t>
            </a:r>
            <a:r>
              <a:rPr lang="en-US" b="0" dirty="0">
                <a:solidFill>
                  <a:srgbClr val="D4D4D4"/>
                </a:solidFill>
                <a:effectLst/>
                <a:latin typeface="Consolas" panose="020B0609020204030204" pitchFamily="49" charset="0"/>
              </a:rPr>
              <a:t> == </a:t>
            </a:r>
            <a:r>
              <a:rPr lang="en-US" b="0" dirty="0">
                <a:solidFill>
                  <a:srgbClr val="B5CEA8"/>
                </a:solidFill>
                <a:effectLst/>
                <a:latin typeface="Consolas" panose="020B0609020204030204" pitchFamily="49" charset="0"/>
              </a:rPr>
              <a:t>0</a:t>
            </a:r>
            <a:endParaRPr lang="en-US" b="0" dirty="0">
              <a:solidFill>
                <a:srgbClr val="D4D4D4"/>
              </a:solidFill>
              <a:effectLst/>
              <a:latin typeface="Consolas" panose="020B0609020204030204" pitchFamily="49" charset="0"/>
            </a:endParaRPr>
          </a:p>
          <a:p>
            <a:pPr marL="0" marR="0" algn="r">
              <a:lnSpc>
                <a:spcPct val="107000"/>
              </a:lnSpc>
              <a:spcBef>
                <a:spcPts val="0"/>
              </a:spcBef>
              <a:spcAft>
                <a:spcPts val="800"/>
              </a:spcAft>
            </a:pPr>
            <a:br>
              <a:rPr lang="en-US" b="0" dirty="0">
                <a:solidFill>
                  <a:srgbClr val="D4D4D4"/>
                </a:solidFill>
                <a:effectLst/>
                <a:latin typeface="Consolas" panose="020B0609020204030204" pitchFamily="49" charset="0"/>
              </a:rPr>
            </a:br>
            <a:r>
              <a:rPr lang="ar-SA" b="1" dirty="0">
                <a:solidFill>
                  <a:schemeClr val="tx2"/>
                </a:solidFill>
                <a:latin typeface="Calibri" panose="020F0502020204030204" pitchFamily="34" charset="0"/>
                <a:cs typeface="Times New Roman" panose="02020603050405020304" pitchFamily="18" charset="0"/>
              </a:rPr>
              <a:t>مرحله </a:t>
            </a:r>
            <a:r>
              <a:rPr lang="fa-IR" b="1" dirty="0">
                <a:solidFill>
                  <a:schemeClr val="tx2"/>
                </a:solidFill>
                <a:latin typeface="Calibri" panose="020F0502020204030204" pitchFamily="34" charset="0"/>
                <a:cs typeface="Times New Roman" panose="02020603050405020304" pitchFamily="18" charset="0"/>
              </a:rPr>
              <a:t>۴: </a:t>
            </a:r>
            <a:r>
              <a:rPr lang="ar-SA" b="1" dirty="0">
                <a:solidFill>
                  <a:schemeClr val="tx2"/>
                </a:solidFill>
                <a:latin typeface="Calibri" panose="020F0502020204030204" pitchFamily="34" charset="0"/>
                <a:cs typeface="Times New Roman" panose="02020603050405020304" pitchFamily="18" charset="0"/>
              </a:rPr>
              <a:t>تست‌ها را دوباره اجرا کنید</a:t>
            </a:r>
            <a:r>
              <a:rPr lang="en-US" sz="1800" dirty="0">
                <a:effectLst/>
                <a:latin typeface="Calibri" panose="020F0502020204030204" pitchFamily="34" charset="0"/>
                <a:ea typeface="Calibri" panose="020F0502020204030204" pitchFamily="34" charset="0"/>
                <a:cs typeface="Arial" panose="020B0604020202020204" pitchFamily="34" charset="0"/>
              </a:rPr>
              <a:t>.</a:t>
            </a:r>
          </a:p>
          <a:p>
            <a:r>
              <a:rPr lang="en-US" b="0" dirty="0">
                <a:solidFill>
                  <a:srgbClr val="F44747"/>
                </a:solidFill>
                <a:effectLst/>
                <a:latin typeface="Consolas" panose="020B0609020204030204" pitchFamily="49" charset="0"/>
              </a:rPr>
              <a:t>----------------------------------------------------------------------</a:t>
            </a:r>
            <a:endParaRPr lang="en-US" b="0" dirty="0">
              <a:solidFill>
                <a:srgbClr val="D4D4D4"/>
              </a:solidFill>
              <a:effectLst/>
              <a:latin typeface="Consolas" panose="020B0609020204030204" pitchFamily="49" charset="0"/>
            </a:endParaRPr>
          </a:p>
          <a:p>
            <a:r>
              <a:rPr lang="en-US" b="0" dirty="0">
                <a:solidFill>
                  <a:srgbClr val="D4D4D4"/>
                </a:solidFill>
                <a:effectLst/>
                <a:latin typeface="Consolas" panose="020B0609020204030204" pitchFamily="49" charset="0"/>
              </a:rPr>
              <a:t>Ran </a:t>
            </a:r>
            <a:r>
              <a:rPr lang="en-US" b="0" dirty="0">
                <a:solidFill>
                  <a:srgbClr val="B5CEA8"/>
                </a:solidFill>
                <a:effectLst/>
                <a:latin typeface="Consolas" panose="020B0609020204030204" pitchFamily="49" charset="0"/>
              </a:rPr>
              <a:t>2</a:t>
            </a:r>
            <a:r>
              <a:rPr lang="en-US" b="0" dirty="0">
                <a:solidFill>
                  <a:srgbClr val="D4D4D4"/>
                </a:solidFill>
                <a:effectLst/>
                <a:latin typeface="Consolas" panose="020B0609020204030204" pitchFamily="49" charset="0"/>
              </a:rPr>
              <a:t> tests </a:t>
            </a:r>
            <a:r>
              <a:rPr lang="en-US" b="0" dirty="0">
                <a:solidFill>
                  <a:srgbClr val="569CD6"/>
                </a:solidFill>
                <a:effectLst/>
                <a:latin typeface="Consolas" panose="020B0609020204030204" pitchFamily="49" charset="0"/>
              </a:rPr>
              <a:t>in</a:t>
            </a:r>
            <a:r>
              <a:rPr lang="en-US" b="0" dirty="0">
                <a:solidFill>
                  <a:srgbClr val="D4D4D4"/>
                </a:solidFill>
                <a:effectLst/>
                <a:latin typeface="Consolas" panose="020B0609020204030204" pitchFamily="49" charset="0"/>
              </a:rPr>
              <a:t> </a:t>
            </a:r>
            <a:r>
              <a:rPr lang="en-US" b="0" dirty="0">
                <a:solidFill>
                  <a:srgbClr val="B5CEA8"/>
                </a:solidFill>
                <a:effectLst/>
                <a:latin typeface="Consolas" panose="020B0609020204030204" pitchFamily="49" charset="0"/>
              </a:rPr>
              <a:t>0.</a:t>
            </a:r>
            <a:r>
              <a:rPr lang="en-US" b="0" dirty="0">
                <a:solidFill>
                  <a:srgbClr val="F44747"/>
                </a:solidFill>
                <a:effectLst/>
                <a:latin typeface="Consolas" panose="020B0609020204030204" pitchFamily="49" charset="0"/>
              </a:rPr>
              <a:t>001s</a:t>
            </a:r>
            <a:endParaRPr lang="en-US" b="0" dirty="0">
              <a:solidFill>
                <a:srgbClr val="D4D4D4"/>
              </a:solidFill>
              <a:effectLst/>
              <a:latin typeface="Consolas" panose="020B0609020204030204" pitchFamily="49" charset="0"/>
            </a:endParaRPr>
          </a:p>
          <a:p>
            <a:br>
              <a:rPr lang="en-US" b="0" dirty="0">
                <a:solidFill>
                  <a:srgbClr val="D4D4D4"/>
                </a:solidFill>
                <a:effectLst/>
                <a:latin typeface="Consolas" panose="020B0609020204030204" pitchFamily="49" charset="0"/>
              </a:rPr>
            </a:br>
            <a:r>
              <a:rPr lang="en-US" b="0" dirty="0">
                <a:solidFill>
                  <a:srgbClr val="D4D4D4"/>
                </a:solidFill>
                <a:effectLst/>
                <a:latin typeface="Consolas" panose="020B0609020204030204" pitchFamily="49" charset="0"/>
              </a:rPr>
              <a:t>OK</a:t>
            </a:r>
          </a:p>
          <a:p>
            <a:br>
              <a:rPr lang="en-US" b="0" dirty="0">
                <a:solidFill>
                  <a:srgbClr val="D4D4D4"/>
                </a:solidFill>
                <a:effectLst/>
                <a:latin typeface="Consolas" panose="020B0609020204030204" pitchFamily="49" charset="0"/>
              </a:rPr>
            </a:br>
            <a:endParaRPr lang="en-US" b="0" dirty="0">
              <a:solidFill>
                <a:srgbClr val="D4D4D4"/>
              </a:solidFill>
              <a:effectLst/>
              <a:latin typeface="Consolas" panose="020B0609020204030204" pitchFamily="49" charset="0"/>
            </a:endParaRPr>
          </a:p>
        </p:txBody>
      </p:sp>
      <p:sp>
        <p:nvSpPr>
          <p:cNvPr id="10" name="TextBox 9">
            <a:extLst>
              <a:ext uri="{FF2B5EF4-FFF2-40B4-BE49-F238E27FC236}">
                <a16:creationId xmlns:a16="http://schemas.microsoft.com/office/drawing/2014/main" id="{4CA70484-6934-4DE5-8EF1-0CF43D5BBF6D}"/>
              </a:ext>
            </a:extLst>
          </p:cNvPr>
          <p:cNvSpPr txBox="1"/>
          <p:nvPr/>
        </p:nvSpPr>
        <p:spPr>
          <a:xfrm>
            <a:off x="138565" y="5364794"/>
            <a:ext cx="8407100" cy="1141979"/>
          </a:xfrm>
          <a:prstGeom prst="rect">
            <a:avLst/>
          </a:prstGeom>
          <a:noFill/>
        </p:spPr>
        <p:txBody>
          <a:bodyPr wrap="square">
            <a:spAutoFit/>
          </a:bodyPr>
          <a:lstStyle/>
          <a:p>
            <a:pPr marL="0" marR="0" algn="r" rtl="1">
              <a:lnSpc>
                <a:spcPct val="107000"/>
              </a:lnSpc>
              <a:spcBef>
                <a:spcPts val="0"/>
              </a:spcBef>
              <a:spcAft>
                <a:spcPts val="800"/>
              </a:spcAft>
            </a:pPr>
            <a:r>
              <a:rPr lang="ar-SA" sz="1800" b="1" dirty="0">
                <a:effectLst/>
                <a:latin typeface="Calibri" panose="020F0502020204030204" pitchFamily="34" charset="0"/>
                <a:ea typeface="Times New Roman" panose="02020603050405020304" pitchFamily="18" charset="0"/>
                <a:cs typeface="B Nazanin" panose="00000400000000000000" pitchFamily="2" charset="-78"/>
              </a:rPr>
              <a:t>مرحله </a:t>
            </a:r>
            <a:r>
              <a:rPr lang="fa-IR" sz="1800" b="1" dirty="0">
                <a:effectLst/>
                <a:latin typeface="Calibri" panose="020F0502020204030204" pitchFamily="34" charset="0"/>
                <a:ea typeface="Times New Roman" panose="02020603050405020304" pitchFamily="18" charset="0"/>
                <a:cs typeface="B Nazanin" panose="00000400000000000000" pitchFamily="2" charset="-78"/>
              </a:rPr>
              <a:t>۵: </a:t>
            </a:r>
            <a:r>
              <a:rPr lang="ar-SA" sz="1800" b="1" dirty="0">
                <a:effectLst/>
                <a:latin typeface="Calibri" panose="020F0502020204030204" pitchFamily="34" charset="0"/>
                <a:ea typeface="Times New Roman" panose="02020603050405020304" pitchFamily="18" charset="0"/>
                <a:cs typeface="B Nazanin" panose="00000400000000000000" pitchFamily="2" charset="-78"/>
              </a:rPr>
              <a:t>بازسازی (در صورت لزوم)</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07000"/>
              </a:lnSpc>
              <a:spcBef>
                <a:spcPts val="0"/>
              </a:spcBef>
              <a:spcAft>
                <a:spcPts val="800"/>
              </a:spcAft>
              <a:buSzPts val="1000"/>
              <a:buFont typeface="Symbol" panose="05050102010706020507" pitchFamily="18" charset="2"/>
              <a:buChar char=""/>
              <a:tabLst>
                <a:tab pos="457200" algn="l"/>
              </a:tabLst>
            </a:pPr>
            <a:r>
              <a:rPr lang="ar-SA" sz="1800" dirty="0">
                <a:effectLst/>
                <a:latin typeface="Calibri" panose="020F0502020204030204" pitchFamily="34" charset="0"/>
                <a:ea typeface="Times New Roman" panose="02020603050405020304" pitchFamily="18" charset="0"/>
                <a:cs typeface="B Nazanin" panose="00000400000000000000" pitchFamily="2" charset="-78"/>
              </a:rPr>
              <a:t>در این مورد، تابع ساده است، بنابراین ممکن است نیاز به بازسازی نباشد</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a:p>
            <a:pPr marL="0" marR="0" algn="r" rtl="1">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B Nazanin" panose="00000400000000000000" pitchFamily="2" charset="-78"/>
              </a:rPr>
              <a:t> </a:t>
            </a:r>
          </a:p>
        </p:txBody>
      </p:sp>
    </p:spTree>
    <p:extLst>
      <p:ext uri="{BB962C8B-B14F-4D97-AF65-F5344CB8AC3E}">
        <p14:creationId xmlns:p14="http://schemas.microsoft.com/office/powerpoint/2010/main" val="122329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49</a:t>
            </a:fld>
            <a:endParaRPr lang="en-US"/>
          </a:p>
        </p:txBody>
      </p:sp>
      <p:sp>
        <p:nvSpPr>
          <p:cNvPr id="3" name="Content Placeholder 2"/>
          <p:cNvSpPr>
            <a:spLocks noGrp="1"/>
          </p:cNvSpPr>
          <p:nvPr>
            <p:ph idx="1"/>
          </p:nvPr>
        </p:nvSpPr>
        <p:spPr/>
        <p:txBody>
          <a:bodyPr>
            <a:normAutofit lnSpcReduction="10000"/>
          </a:bodyPr>
          <a:lstStyle/>
          <a:p>
            <a:pPr algn="r" rtl="1"/>
            <a:r>
              <a:rPr lang="fa-IR" sz="2800" b="1" i="0" dirty="0">
                <a:solidFill>
                  <a:srgbClr val="1F1F1F"/>
                </a:solidFill>
                <a:effectLst/>
                <a:latin typeface="Google Sans"/>
              </a:rPr>
              <a:t>نقش مشتری در فرآیند تست، کمک به توسعه تست های پذیرش برای داستان هایی است که قرار است در نسخه بعدی سیستم اجرا شوند.</a:t>
            </a:r>
            <a:endParaRPr lang="fa-IR" sz="2800" b="0" i="0" dirty="0">
              <a:solidFill>
                <a:srgbClr val="1F1F1F"/>
              </a:solidFill>
              <a:effectLst/>
              <a:latin typeface="Google Sans"/>
            </a:endParaRPr>
          </a:p>
          <a:p>
            <a:pPr algn="r" rtl="1">
              <a:buFont typeface="Arial" panose="020B0604020202020204" pitchFamily="34" charset="0"/>
              <a:buChar char="•"/>
            </a:pPr>
            <a:r>
              <a:rPr lang="fa-IR" sz="2800" b="0" i="0" dirty="0">
                <a:solidFill>
                  <a:srgbClr val="1F1F1F"/>
                </a:solidFill>
                <a:effectLst/>
                <a:latin typeface="Google Sans"/>
              </a:rPr>
              <a:t>مشتری که عضوی از تیم است، همزمان با </a:t>
            </a:r>
            <a:r>
              <a:rPr lang="fa-IR" sz="2800" b="1" i="0" dirty="0">
                <a:solidFill>
                  <a:srgbClr val="1F1F1F"/>
                </a:solidFill>
                <a:effectLst/>
                <a:latin typeface="Google Sans"/>
              </a:rPr>
              <a:t>پیشرفت توسعه، تست ها را می نویسد</a:t>
            </a:r>
            <a:r>
              <a:rPr lang="fa-IR" sz="2800" b="0" i="0" dirty="0">
                <a:solidFill>
                  <a:srgbClr val="1F1F1F"/>
                </a:solidFill>
                <a:effectLst/>
                <a:latin typeface="Google Sans"/>
              </a:rPr>
              <a:t>. بنابراین، تمام کدهای جدید برای اطمینان از مطابقت با نیازهای مشتری اعتبارسنجی می شوند.</a:t>
            </a:r>
          </a:p>
          <a:p>
            <a:pPr algn="r" rtl="1">
              <a:buFont typeface="Arial" panose="020B0604020202020204" pitchFamily="34" charset="0"/>
              <a:buChar char="•"/>
            </a:pPr>
            <a:r>
              <a:rPr lang="fa-IR" sz="2800" b="0" i="0" dirty="0">
                <a:solidFill>
                  <a:srgbClr val="1F1F1F"/>
                </a:solidFill>
                <a:effectLst/>
                <a:latin typeface="Google Sans"/>
              </a:rPr>
              <a:t>با این حال، </a:t>
            </a:r>
            <a:r>
              <a:rPr lang="fa-IR" sz="2800" b="1" i="0" dirty="0">
                <a:solidFill>
                  <a:srgbClr val="1F1F1F"/>
                </a:solidFill>
                <a:effectLst/>
                <a:latin typeface="Google Sans"/>
              </a:rPr>
              <a:t>افرادی که نقش مشتری را بر عهده می گیرند، زمان محدودی در اختیار دارند </a:t>
            </a:r>
            <a:r>
              <a:rPr lang="fa-IR" sz="2800" b="0" i="0" dirty="0">
                <a:solidFill>
                  <a:srgbClr val="1F1F1F"/>
                </a:solidFill>
                <a:effectLst/>
                <a:latin typeface="Google Sans"/>
              </a:rPr>
              <a:t>و بنابراین نمی توانند به صورت تمام وقت با تیم توسعه همکاری کنند. آنها ممکن است احساس کنند که ارائه الزامات به عنوان یک مشارکت کافی بوده است و بنابراین تمایلی به مشارکت در فرآیند تست نداشته باشند.</a:t>
            </a:r>
          </a:p>
        </p:txBody>
      </p:sp>
      <p:sp>
        <p:nvSpPr>
          <p:cNvPr id="2" name="Title 1"/>
          <p:cNvSpPr>
            <a:spLocks noGrp="1"/>
          </p:cNvSpPr>
          <p:nvPr>
            <p:ph type="title"/>
          </p:nvPr>
        </p:nvSpPr>
        <p:spPr/>
        <p:txBody>
          <a:bodyPr/>
          <a:lstStyle/>
          <a:p>
            <a:r>
              <a:rPr lang="en-US" dirty="0"/>
              <a:t>Customer involvement</a:t>
            </a:r>
          </a:p>
        </p:txBody>
      </p:sp>
    </p:spTree>
    <p:extLst>
      <p:ext uri="{BB962C8B-B14F-4D97-AF65-F5344CB8AC3E}">
        <p14:creationId xmlns:p14="http://schemas.microsoft.com/office/powerpoint/2010/main" val="297859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08A1415-29ED-427C-B020-4219DEC9B691}"/>
              </a:ext>
            </a:extLst>
          </p:cNvPr>
          <p:cNvSpPr>
            <a:spLocks noGrp="1"/>
          </p:cNvSpPr>
          <p:nvPr>
            <p:ph type="ftr" sz="quarter" idx="11"/>
          </p:nvPr>
        </p:nvSpPr>
        <p:spPr/>
        <p:txBody>
          <a:bodyPr/>
          <a:lstStyle/>
          <a:p>
            <a:pPr>
              <a:defRPr/>
            </a:pPr>
            <a:r>
              <a:rPr lang="en-US"/>
              <a:t>Chapter 3 Agile software development</a:t>
            </a:r>
          </a:p>
        </p:txBody>
      </p:sp>
      <p:sp>
        <p:nvSpPr>
          <p:cNvPr id="5" name="Slide Number Placeholder 4">
            <a:extLst>
              <a:ext uri="{FF2B5EF4-FFF2-40B4-BE49-F238E27FC236}">
                <a16:creationId xmlns:a16="http://schemas.microsoft.com/office/drawing/2014/main" id="{D6505603-687B-4200-A4AE-2C3CD8A22E2F}"/>
              </a:ext>
            </a:extLst>
          </p:cNvPr>
          <p:cNvSpPr>
            <a:spLocks noGrp="1"/>
          </p:cNvSpPr>
          <p:nvPr>
            <p:ph type="sldNum" sz="quarter" idx="12"/>
          </p:nvPr>
        </p:nvSpPr>
        <p:spPr/>
        <p:txBody>
          <a:bodyPr/>
          <a:lstStyle/>
          <a:p>
            <a:pPr>
              <a:defRPr/>
            </a:pPr>
            <a:fld id="{EAB5BBF0-B782-3644-AFE1-10103AC25370}" type="slidenum">
              <a:rPr lang="en-US" smtClean="0"/>
              <a:pPr>
                <a:defRPr/>
              </a:pPr>
              <a:t>5</a:t>
            </a:fld>
            <a:endParaRPr lang="en-US"/>
          </a:p>
        </p:txBody>
      </p:sp>
      <p:sp>
        <p:nvSpPr>
          <p:cNvPr id="3" name="Content Placeholder 2">
            <a:extLst>
              <a:ext uri="{FF2B5EF4-FFF2-40B4-BE49-F238E27FC236}">
                <a16:creationId xmlns:a16="http://schemas.microsoft.com/office/drawing/2014/main" id="{537621BE-DD5D-4C25-BBA5-03612507A71B}"/>
              </a:ext>
            </a:extLst>
          </p:cNvPr>
          <p:cNvSpPr>
            <a:spLocks noGrp="1"/>
          </p:cNvSpPr>
          <p:nvPr>
            <p:ph idx="1"/>
          </p:nvPr>
        </p:nvSpPr>
        <p:spPr/>
        <p:txBody>
          <a:bodyPr>
            <a:normAutofit/>
          </a:bodyPr>
          <a:lstStyle/>
          <a:p>
            <a:pPr algn="r" rtl="1"/>
            <a:r>
              <a:rPr lang="fa-IR" sz="3600" b="0" i="0" dirty="0">
                <a:solidFill>
                  <a:srgbClr val="1F1F1F"/>
                </a:solidFill>
                <a:effectLst/>
                <a:latin typeface="Google Sans"/>
              </a:rPr>
              <a:t>با توجه به این مفروضات، یک سوال مهم مطرح می شود:</a:t>
            </a:r>
          </a:p>
          <a:p>
            <a:pPr algn="r" rtl="1"/>
            <a:r>
              <a:rPr lang="fa-IR" sz="3600" b="0" i="0" dirty="0">
                <a:solidFill>
                  <a:srgbClr val="1F1F1F"/>
                </a:solidFill>
                <a:effectLst/>
                <a:latin typeface="Google Sans"/>
              </a:rPr>
              <a:t>چگونه فرآیندی ایجاد کنیم که بتواند عدم قطعیت را مدیریت کند؟</a:t>
            </a:r>
          </a:p>
          <a:p>
            <a:pPr algn="r" rtl="1"/>
            <a:r>
              <a:rPr lang="fa-IR" sz="3600" b="0" i="0" dirty="0">
                <a:solidFill>
                  <a:srgbClr val="1F1F1F"/>
                </a:solidFill>
                <a:effectLst/>
                <a:latin typeface="Google Sans"/>
              </a:rPr>
              <a:t>پاسخ در انعطاف پذیری فرآیند (برای سازگاری سریع با تغییرات پروژه و شرایط فنی) نهفته است.</a:t>
            </a:r>
          </a:p>
          <a:p>
            <a:pPr lvl="1"/>
            <a:r>
              <a:rPr lang="fa-IR" sz="3450" b="0" i="0" dirty="0">
                <a:solidFill>
                  <a:srgbClr val="1F1F1F"/>
                </a:solidFill>
                <a:effectLst/>
                <a:latin typeface="Google Sans"/>
              </a:rPr>
              <a:t> بنابراین، یک فرآیند چابک باید انعطاف پذیر باشد.</a:t>
            </a:r>
          </a:p>
        </p:txBody>
      </p:sp>
      <p:sp>
        <p:nvSpPr>
          <p:cNvPr id="2" name="Title 1">
            <a:extLst>
              <a:ext uri="{FF2B5EF4-FFF2-40B4-BE49-F238E27FC236}">
                <a16:creationId xmlns:a16="http://schemas.microsoft.com/office/drawing/2014/main" id="{98665578-B478-4FE7-947E-EF5FAC4F6D5D}"/>
              </a:ext>
            </a:extLst>
          </p:cNvPr>
          <p:cNvSpPr>
            <a:spLocks noGrp="1"/>
          </p:cNvSpPr>
          <p:nvPr>
            <p:ph type="title"/>
          </p:nvPr>
        </p:nvSpPr>
        <p:spPr/>
        <p:txBody>
          <a:bodyPr/>
          <a:lstStyle/>
          <a:p>
            <a:r>
              <a:rPr lang="fa-IR" dirty="0"/>
              <a:t>فرایند چابک</a:t>
            </a:r>
            <a:endParaRPr lang="en-US" dirty="0"/>
          </a:p>
        </p:txBody>
      </p:sp>
    </p:spTree>
    <p:extLst>
      <p:ext uri="{BB962C8B-B14F-4D97-AF65-F5344CB8AC3E}">
        <p14:creationId xmlns:p14="http://schemas.microsoft.com/office/powerpoint/2010/main" val="192847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50</a:t>
            </a:fld>
            <a:endParaRPr lang="en-US"/>
          </a:p>
        </p:txBody>
      </p:sp>
      <p:sp>
        <p:nvSpPr>
          <p:cNvPr id="7" name="Content Placeholder 2">
            <a:extLst>
              <a:ext uri="{FF2B5EF4-FFF2-40B4-BE49-F238E27FC236}">
                <a16:creationId xmlns:a16="http://schemas.microsoft.com/office/drawing/2014/main" id="{839B6AC0-375E-4F69-8D25-B4EA489EE6B4}"/>
              </a:ext>
            </a:extLst>
          </p:cNvPr>
          <p:cNvSpPr>
            <a:spLocks noGrp="1"/>
          </p:cNvSpPr>
          <p:nvPr>
            <p:ph idx="1"/>
          </p:nvPr>
        </p:nvSpPr>
        <p:spPr>
          <a:xfrm>
            <a:off x="0" y="1315584"/>
            <a:ext cx="8928848" cy="5487552"/>
          </a:xfrm>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a:ln>
                  <a:noFill/>
                </a:ln>
                <a:solidFill>
                  <a:srgbClr val="1F1F1F"/>
                </a:solidFill>
                <a:effectLst/>
                <a:latin typeface="Google Sans"/>
                <a:cs typeface="B Nazanin" panose="00000400000000000000" pitchFamily="2" charset="-78"/>
              </a:rPr>
              <a:t>ورودی (</a:t>
            </a:r>
            <a:r>
              <a:rPr kumimoji="0" lang="en-US" altLang="en-US" sz="2400" b="1" i="0" u="none" strike="noStrike" cap="none" normalizeH="0" baseline="0" dirty="0">
                <a:ln>
                  <a:noFill/>
                </a:ln>
                <a:solidFill>
                  <a:srgbClr val="1F1F1F"/>
                </a:solidFill>
                <a:effectLst/>
                <a:latin typeface="Google Sans"/>
                <a:cs typeface="B Nazanin" panose="00000400000000000000" pitchFamily="2" charset="-78"/>
              </a:rPr>
              <a:t>Input</a:t>
            </a:r>
            <a:r>
              <a:rPr kumimoji="0" lang="ar-SA" altLang="en-US" sz="2400" b="1" i="0" u="none" strike="noStrike" cap="none" normalizeH="0" baseline="0" dirty="0">
                <a:ln>
                  <a:noFill/>
                </a:ln>
                <a:solidFill>
                  <a:srgbClr val="1F1F1F"/>
                </a:solidFill>
                <a:effectLst/>
                <a:latin typeface="Google Sans"/>
                <a:cs typeface="B Nazanin" panose="00000400000000000000" pitchFamily="2" charset="-78"/>
              </a:rPr>
              <a:t>):</a:t>
            </a:r>
            <a:endParaRPr kumimoji="0" lang="ar-SA" altLang="en-US" sz="2400" b="0" i="0" u="none" strike="noStrike" cap="none" normalizeH="0" baseline="0" dirty="0">
              <a:ln>
                <a:noFill/>
              </a:ln>
              <a:solidFill>
                <a:srgbClr val="1F1F1F"/>
              </a:solidFill>
              <a:effectLst/>
              <a:latin typeface="Google Sans"/>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AutoNum type="arabicPeriod"/>
              <a:tabLst/>
            </a:pPr>
            <a:r>
              <a:rPr kumimoji="0" lang="ar-SA" altLang="en-US" sz="2400" b="0" i="0" u="none" strike="noStrike" cap="none" normalizeH="0" baseline="0" dirty="0">
                <a:ln>
                  <a:noFill/>
                </a:ln>
                <a:solidFill>
                  <a:srgbClr val="1F1F1F"/>
                </a:solidFill>
                <a:effectLst/>
                <a:latin typeface="Google Sans"/>
                <a:cs typeface="B Nazanin" panose="00000400000000000000" pitchFamily="2" charset="-78"/>
              </a:rPr>
              <a:t>عددی بر حسب میلی‌گرم (</a:t>
            </a:r>
            <a:r>
              <a:rPr kumimoji="0" lang="en-US" altLang="en-US" sz="2400" b="0" i="0" u="none" strike="noStrike" cap="none" normalizeH="0" baseline="0" dirty="0">
                <a:ln>
                  <a:noFill/>
                </a:ln>
                <a:solidFill>
                  <a:srgbClr val="1F1F1F"/>
                </a:solidFill>
                <a:effectLst/>
                <a:latin typeface="Google Sans"/>
                <a:cs typeface="B Nazanin" panose="00000400000000000000" pitchFamily="2" charset="-78"/>
              </a:rPr>
              <a:t>mg</a:t>
            </a:r>
            <a:r>
              <a:rPr kumimoji="0" lang="ar-SA" altLang="en-US" sz="2400" b="0" i="0" u="none" strike="noStrike" cap="none" normalizeH="0" baseline="0" dirty="0">
                <a:ln>
                  <a:noFill/>
                </a:ln>
                <a:solidFill>
                  <a:srgbClr val="1F1F1F"/>
                </a:solidFill>
                <a:effectLst/>
                <a:latin typeface="Google Sans"/>
                <a:cs typeface="B Nazanin" panose="00000400000000000000" pitchFamily="2" charset="-78"/>
              </a:rPr>
              <a:t>) که نشان‌دهنده یک دوز واحد دارو است. </a:t>
            </a:r>
          </a:p>
          <a:p>
            <a:pPr marL="0" marR="0" lvl="0" indent="0" algn="r" defTabSz="914400" rtl="1" eaLnBrk="0" fontAlgn="base" latinLnBrk="0" hangingPunct="0">
              <a:lnSpc>
                <a:spcPct val="100000"/>
              </a:lnSpc>
              <a:spcBef>
                <a:spcPct val="0"/>
              </a:spcBef>
              <a:spcAft>
                <a:spcPct val="0"/>
              </a:spcAft>
              <a:buClrTx/>
              <a:buSzTx/>
              <a:buFontTx/>
              <a:buAutoNum type="arabicPeriod" startAt="2"/>
              <a:tabLst/>
            </a:pPr>
            <a:r>
              <a:rPr kumimoji="0" lang="ar-SA" altLang="en-US" sz="2400" b="0" i="0" u="none" strike="noStrike" cap="none" normalizeH="0" baseline="0" dirty="0">
                <a:ln>
                  <a:noFill/>
                </a:ln>
                <a:solidFill>
                  <a:srgbClr val="1F1F1F"/>
                </a:solidFill>
                <a:effectLst/>
                <a:latin typeface="Google Sans"/>
                <a:cs typeface="B Nazanin" panose="00000400000000000000" pitchFamily="2" charset="-78"/>
              </a:rPr>
              <a:t>عددی که تعداد دوزهای واحد در روز را نشان می‌دهد. </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a:ln>
                  <a:noFill/>
                </a:ln>
                <a:solidFill>
                  <a:srgbClr val="1F1F1F"/>
                </a:solidFill>
                <a:effectLst/>
                <a:latin typeface="Google Sans"/>
                <a:cs typeface="B Nazanin" panose="00000400000000000000" pitchFamily="2" charset="-78"/>
              </a:rPr>
              <a:t>خروجی (</a:t>
            </a:r>
            <a:r>
              <a:rPr kumimoji="0" lang="en-US" altLang="en-US" sz="2400" b="1" i="0" u="none" strike="noStrike" cap="none" normalizeH="0" baseline="0" dirty="0">
                <a:ln>
                  <a:noFill/>
                </a:ln>
                <a:solidFill>
                  <a:srgbClr val="1F1F1F"/>
                </a:solidFill>
                <a:effectLst/>
                <a:latin typeface="Google Sans"/>
                <a:cs typeface="B Nazanin" panose="00000400000000000000" pitchFamily="2" charset="-78"/>
              </a:rPr>
              <a:t>Output</a:t>
            </a:r>
            <a:r>
              <a:rPr kumimoji="0" lang="ar-SA" altLang="en-US" sz="2400" b="1" i="0" u="none" strike="noStrike" cap="none" normalizeH="0" baseline="0" dirty="0">
                <a:ln>
                  <a:noFill/>
                </a:ln>
                <a:solidFill>
                  <a:srgbClr val="1F1F1F"/>
                </a:solidFill>
                <a:effectLst/>
                <a:latin typeface="Google Sans"/>
                <a:cs typeface="B Nazanin" panose="00000400000000000000" pitchFamily="2" charset="-78"/>
              </a:rPr>
              <a:t>):</a:t>
            </a:r>
            <a:endParaRPr kumimoji="0" lang="ar-SA" altLang="en-US" sz="2400" b="0" i="0" u="none" strike="noStrike" cap="none" normalizeH="0" baseline="0" dirty="0">
              <a:ln>
                <a:noFill/>
              </a:ln>
              <a:solidFill>
                <a:srgbClr val="1F1F1F"/>
              </a:solidFill>
              <a:effectLst/>
              <a:latin typeface="Google Sans"/>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en-US" sz="2400" b="0" i="0" u="none" strike="noStrike" cap="none" normalizeH="0" baseline="0" dirty="0">
                <a:ln>
                  <a:noFill/>
                </a:ln>
                <a:solidFill>
                  <a:srgbClr val="1F1F1F"/>
                </a:solidFill>
                <a:effectLst/>
                <a:latin typeface="Google Sans"/>
                <a:cs typeface="B Nazanin" panose="00000400000000000000" pitchFamily="2" charset="-78"/>
              </a:rPr>
              <a:t>"تأیید" (</a:t>
            </a:r>
            <a:r>
              <a:rPr kumimoji="0" lang="en-US" altLang="en-US" sz="2400" b="0" i="0" u="none" strike="noStrike" cap="none" normalizeH="0" baseline="0" dirty="0">
                <a:ln>
                  <a:noFill/>
                </a:ln>
                <a:solidFill>
                  <a:srgbClr val="1F1F1F"/>
                </a:solidFill>
                <a:effectLst/>
                <a:latin typeface="Google Sans"/>
                <a:cs typeface="B Nazanin" panose="00000400000000000000" pitchFamily="2" charset="-78"/>
              </a:rPr>
              <a:t>OK</a:t>
            </a:r>
            <a:r>
              <a:rPr kumimoji="0" lang="ar-SA" altLang="en-US" sz="2400" b="0" i="0" u="none" strike="noStrike" cap="none" normalizeH="0" baseline="0" dirty="0">
                <a:ln>
                  <a:noFill/>
                </a:ln>
                <a:solidFill>
                  <a:srgbClr val="1F1F1F"/>
                </a:solidFill>
                <a:effectLst/>
                <a:latin typeface="Google Sans"/>
                <a:cs typeface="B Nazanin" panose="00000400000000000000" pitchFamily="2" charset="-78"/>
              </a:rPr>
              <a:t>): در صورتی که دوز کل (دوز واحد در روز × تعداد دوز در روز) در محدوده مجاز قرار گیرد. </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en-US" sz="2400" b="0" i="0" u="none" strike="noStrike" cap="none" normalizeH="0" baseline="0" dirty="0">
                <a:ln>
                  <a:noFill/>
                </a:ln>
                <a:solidFill>
                  <a:srgbClr val="1F1F1F"/>
                </a:solidFill>
                <a:effectLst/>
                <a:latin typeface="Google Sans"/>
                <a:cs typeface="B Nazanin" panose="00000400000000000000" pitchFamily="2" charset="-78"/>
              </a:rPr>
              <a:t>پیام خطا: در صورتی که دوز کل خارج از محدوده مجاز باشد. پیام خطا باید مشخص کند که دوز تجویز شده بیش از حد مجاز است یا کمتر از حد مجاز. </a:t>
            </a: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en-US" sz="2400" b="1" i="0" u="none" strike="noStrike" cap="none" normalizeH="0" baseline="0" dirty="0">
                <a:ln>
                  <a:noFill/>
                </a:ln>
                <a:solidFill>
                  <a:srgbClr val="1F1F1F"/>
                </a:solidFill>
                <a:effectLst/>
                <a:latin typeface="Google Sans"/>
                <a:cs typeface="B Nazanin" panose="00000400000000000000" pitchFamily="2" charset="-78"/>
              </a:rPr>
              <a:t>تست‌ها (</a:t>
            </a:r>
            <a:r>
              <a:rPr kumimoji="0" lang="en-US" altLang="en-US" sz="2400" b="1" i="0" u="none" strike="noStrike" cap="none" normalizeH="0" baseline="0" dirty="0">
                <a:ln>
                  <a:noFill/>
                </a:ln>
                <a:solidFill>
                  <a:srgbClr val="1F1F1F"/>
                </a:solidFill>
                <a:effectLst/>
                <a:latin typeface="Google Sans"/>
                <a:cs typeface="B Nazanin" panose="00000400000000000000" pitchFamily="2" charset="-78"/>
              </a:rPr>
              <a:t>Tests</a:t>
            </a:r>
            <a:r>
              <a:rPr kumimoji="0" lang="ar-SA" altLang="en-US" sz="2400" b="1" i="0" u="none" strike="noStrike" cap="none" normalizeH="0" baseline="0" dirty="0">
                <a:ln>
                  <a:noFill/>
                </a:ln>
                <a:solidFill>
                  <a:srgbClr val="1F1F1F"/>
                </a:solidFill>
                <a:effectLst/>
                <a:latin typeface="Google Sans"/>
                <a:cs typeface="B Nazanin" panose="00000400000000000000" pitchFamily="2" charset="-78"/>
              </a:rPr>
              <a:t>):</a:t>
            </a:r>
            <a:endParaRPr kumimoji="0" lang="ar-SA" altLang="en-US" sz="2400" b="0" i="0" u="none" strike="noStrike" cap="none" normalizeH="0" baseline="0" dirty="0">
              <a:ln>
                <a:noFill/>
              </a:ln>
              <a:solidFill>
                <a:srgbClr val="1F1F1F"/>
              </a:solidFill>
              <a:effectLst/>
              <a:latin typeface="Google Sans"/>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AutoNum type="arabicPeriod"/>
              <a:tabLst/>
            </a:pPr>
            <a:r>
              <a:rPr kumimoji="0" lang="ar-SA" altLang="en-US" sz="2400" b="1" i="0" u="none" strike="noStrike" cap="none" normalizeH="0" baseline="0" dirty="0">
                <a:ln>
                  <a:noFill/>
                </a:ln>
                <a:solidFill>
                  <a:srgbClr val="1F1F1F"/>
                </a:solidFill>
                <a:effectLst/>
                <a:latin typeface="Google Sans"/>
                <a:cs typeface="B Nazanin" panose="00000400000000000000" pitchFamily="2" charset="-78"/>
              </a:rPr>
              <a:t>تست برای ورودی‌هایی که دوز واحد صحیح است اما تعداد دفعات مصرف در روز بیش از حد مجاز است.</a:t>
            </a:r>
            <a:endParaRPr kumimoji="0" lang="ar-SA" altLang="en-US" sz="2400" b="0" i="0" u="none" strike="noStrike" cap="none" normalizeH="0" baseline="0" dirty="0">
              <a:ln>
                <a:noFill/>
              </a:ln>
              <a:solidFill>
                <a:srgbClr val="1F1F1F"/>
              </a:solidFill>
              <a:effectLst/>
              <a:latin typeface="Google Sans"/>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AutoNum type="arabicPeriod" startAt="2"/>
              <a:tabLst/>
            </a:pPr>
            <a:r>
              <a:rPr kumimoji="0" lang="ar-SA" altLang="en-US" sz="2400" b="1" i="0" u="none" strike="noStrike" cap="none" normalizeH="0" baseline="0" dirty="0">
                <a:ln>
                  <a:noFill/>
                </a:ln>
                <a:solidFill>
                  <a:srgbClr val="1F1F1F"/>
                </a:solidFill>
                <a:effectLst/>
                <a:latin typeface="Google Sans"/>
                <a:cs typeface="B Nazanin" panose="00000400000000000000" pitchFamily="2" charset="-78"/>
              </a:rPr>
              <a:t>تست برای ورودی‌هایی که دوز واحد خیلی زیاد یا خیلی کم است.</a:t>
            </a:r>
            <a:endParaRPr kumimoji="0" lang="ar-SA" altLang="en-US" sz="2400" b="0" i="0" u="none" strike="noStrike" cap="none" normalizeH="0" baseline="0" dirty="0">
              <a:ln>
                <a:noFill/>
              </a:ln>
              <a:solidFill>
                <a:srgbClr val="1F1F1F"/>
              </a:solidFill>
              <a:effectLst/>
              <a:latin typeface="Google Sans"/>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AutoNum type="arabicPeriod" startAt="3"/>
              <a:tabLst/>
            </a:pPr>
            <a:r>
              <a:rPr kumimoji="0" lang="ar-SA" altLang="en-US" sz="2400" b="1" i="0" u="none" strike="noStrike" cap="none" normalizeH="0" baseline="0" dirty="0">
                <a:ln>
                  <a:noFill/>
                </a:ln>
                <a:solidFill>
                  <a:srgbClr val="1F1F1F"/>
                </a:solidFill>
                <a:effectLst/>
                <a:latin typeface="Google Sans"/>
                <a:cs typeface="B Nazanin" panose="00000400000000000000" pitchFamily="2" charset="-78"/>
              </a:rPr>
              <a:t>تست برای ورودی‌هایی که حاصلضرب دوز واحد در تعداد دفعات مصرف در روز، بیش از حد مجاز یا کمتر از حد مجاز است.</a:t>
            </a:r>
            <a:endParaRPr kumimoji="0" lang="ar-SA" altLang="en-US" sz="2400" b="0" i="0" u="none" strike="noStrike" cap="none" normalizeH="0" baseline="0" dirty="0">
              <a:ln>
                <a:noFill/>
              </a:ln>
              <a:solidFill>
                <a:srgbClr val="1F1F1F"/>
              </a:solidFill>
              <a:effectLst/>
              <a:latin typeface="Google Sans"/>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FontTx/>
              <a:buAutoNum type="arabicPeriod" startAt="4"/>
              <a:tabLst/>
            </a:pPr>
            <a:r>
              <a:rPr kumimoji="0" lang="ar-SA" altLang="en-US" sz="2400" b="1" i="0" u="none" strike="noStrike" cap="none" normalizeH="0" baseline="0" dirty="0">
                <a:ln>
                  <a:noFill/>
                </a:ln>
                <a:solidFill>
                  <a:srgbClr val="1F1F1F"/>
                </a:solidFill>
                <a:effectLst/>
                <a:latin typeface="Google Sans"/>
                <a:cs typeface="B Nazanin" panose="00000400000000000000" pitchFamily="2" charset="-78"/>
              </a:rPr>
              <a:t>تست برای ورودی‌هایی که حاصلضرب دوز واحد در تعداد دفعات مصرف در روز، در محدوده مجاز قرار دارد.</a:t>
            </a:r>
            <a:endParaRPr kumimoji="0" lang="en-US" altLang="en-US" sz="2400" b="0" i="0" u="none" strike="noStrike" cap="none" normalizeH="0" baseline="0" dirty="0">
              <a:ln>
                <a:noFill/>
              </a:ln>
              <a:solidFill>
                <a:srgbClr val="1F1F1F"/>
              </a:solidFill>
              <a:effectLst/>
              <a:latin typeface="Google Sans"/>
              <a:cs typeface="B Nazanin" panose="00000400000000000000" pitchFamily="2" charset="-78"/>
            </a:endParaRPr>
          </a:p>
          <a:p>
            <a:pPr marL="0" marR="0" lvl="0" indent="0" algn="r" defTabSz="914400" rtl="1" eaLnBrk="0" fontAlgn="base" latinLnBrk="0" hangingPunct="0">
              <a:lnSpc>
                <a:spcPct val="100000"/>
              </a:lnSpc>
              <a:spcBef>
                <a:spcPct val="0"/>
              </a:spcBef>
              <a:spcAft>
                <a:spcPct val="0"/>
              </a:spcAft>
              <a:buClrTx/>
              <a:buSzTx/>
              <a:buNone/>
              <a:tabLst/>
            </a:pPr>
            <a:r>
              <a:rPr kumimoji="0" lang="ar-SA" altLang="en-US" sz="2400" b="0" i="0" u="none" strike="noStrike" cap="none" normalizeH="0" baseline="0" dirty="0">
                <a:ln>
                  <a:noFill/>
                </a:ln>
                <a:solidFill>
                  <a:srgbClr val="1F1F1F"/>
                </a:solidFill>
                <a:effectLst/>
                <a:latin typeface="Google Sans"/>
                <a:cs typeface="B Nazanin" panose="00000400000000000000" pitchFamily="2" charset="-78"/>
              </a:rPr>
              <a:t>خروجی مورد انتظار: "تأیید" (</a:t>
            </a:r>
            <a:r>
              <a:rPr kumimoji="0" lang="en-US" altLang="en-US" sz="2400" b="0" i="0" u="none" strike="noStrike" cap="none" normalizeH="0" baseline="0" dirty="0">
                <a:ln>
                  <a:noFill/>
                </a:ln>
                <a:solidFill>
                  <a:srgbClr val="1F1F1F"/>
                </a:solidFill>
                <a:effectLst/>
                <a:latin typeface="Google Sans"/>
                <a:cs typeface="B Nazanin" panose="00000400000000000000" pitchFamily="2" charset="-78"/>
              </a:rPr>
              <a:t>OK</a:t>
            </a:r>
            <a:r>
              <a:rPr kumimoji="0" lang="ar-SA" altLang="en-US" sz="2400" b="0" i="0" u="none" strike="noStrike" cap="none" normalizeH="0" baseline="0" dirty="0">
                <a:ln>
                  <a:noFill/>
                </a:ln>
                <a:solidFill>
                  <a:srgbClr val="1F1F1F"/>
                </a:solidFill>
                <a:effectLst/>
                <a:latin typeface="Google Sans"/>
                <a:cs typeface="B Nazanin" panose="00000400000000000000" pitchFamily="2" charset="-78"/>
              </a:rPr>
              <a:t>) </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ar-SA" altLang="en-US" sz="2800" b="0" i="0" u="none" strike="noStrike" cap="none" normalizeH="0" baseline="0" dirty="0">
              <a:ln>
                <a:noFill/>
              </a:ln>
              <a:solidFill>
                <a:schemeClr val="tx1"/>
              </a:solidFill>
              <a:effectLst/>
              <a:latin typeface="Arial" panose="020B0604020202020204" pitchFamily="34" charset="0"/>
              <a:cs typeface="B Nazanin" panose="00000400000000000000" pitchFamily="2" charset="-78"/>
            </a:endParaRPr>
          </a:p>
          <a:p>
            <a:endParaRPr lang="en-US" sz="4000" dirty="0">
              <a:cs typeface="B Nazanin" panose="00000400000000000000" pitchFamily="2" charset="-78"/>
            </a:endParaRPr>
          </a:p>
        </p:txBody>
      </p:sp>
      <p:sp>
        <p:nvSpPr>
          <p:cNvPr id="21506" name="Title 1"/>
          <p:cNvSpPr>
            <a:spLocks noGrp="1"/>
          </p:cNvSpPr>
          <p:nvPr>
            <p:ph type="title"/>
          </p:nvPr>
        </p:nvSpPr>
        <p:spPr/>
        <p:txBody>
          <a:bodyPr/>
          <a:lstStyle/>
          <a:p>
            <a:pPr algn="r" rtl="1"/>
            <a:r>
              <a:rPr lang="fa-IR" b="1" i="0" dirty="0">
                <a:solidFill>
                  <a:srgbClr val="1F1F1F"/>
                </a:solidFill>
                <a:effectLst/>
                <a:latin typeface="Google Sans"/>
                <a:cs typeface="B Nazanin" panose="00000400000000000000" pitchFamily="2" charset="-78"/>
              </a:rPr>
              <a:t>شرح سناریوی تست برای بررسی دوز دارو</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51</a:t>
            </a:fld>
            <a:endParaRPr lang="en-US"/>
          </a:p>
        </p:txBody>
      </p:sp>
      <p:sp>
        <p:nvSpPr>
          <p:cNvPr id="3" name="Content Placeholder 2"/>
          <p:cNvSpPr>
            <a:spLocks noGrp="1"/>
          </p:cNvSpPr>
          <p:nvPr>
            <p:ph idx="1"/>
          </p:nvPr>
        </p:nvSpPr>
        <p:spPr/>
        <p:txBody>
          <a:bodyPr>
            <a:normAutofit lnSpcReduction="10000"/>
          </a:bodyPr>
          <a:lstStyle/>
          <a:p>
            <a:pPr algn="r" rtl="1"/>
            <a:r>
              <a:rPr lang="fa-IR" sz="2800" b="1" i="0" dirty="0">
                <a:solidFill>
                  <a:srgbClr val="1F1F1F"/>
                </a:solidFill>
                <a:effectLst/>
                <a:latin typeface="Google Sans"/>
              </a:rPr>
              <a:t>اتوماسیون تست به این معنی است که تست ها قبل از اجرای کار به عنوان اجزای قابل اجرا نوشته می شوند.</a:t>
            </a:r>
            <a:endParaRPr lang="fa-IR" sz="2800" b="0" i="0" dirty="0">
              <a:solidFill>
                <a:srgbClr val="1F1F1F"/>
              </a:solidFill>
              <a:effectLst/>
              <a:latin typeface="Google Sans"/>
            </a:endParaRPr>
          </a:p>
          <a:p>
            <a:pPr algn="r" rtl="1">
              <a:buFont typeface="Arial" panose="020B0604020202020204" pitchFamily="34" charset="0"/>
              <a:buChar char="•"/>
            </a:pPr>
            <a:r>
              <a:rPr lang="fa-IR" sz="2800" b="0" i="0" dirty="0">
                <a:solidFill>
                  <a:srgbClr val="1F1F1F"/>
                </a:solidFill>
                <a:effectLst/>
                <a:latin typeface="Google Sans"/>
              </a:rPr>
              <a:t>این </a:t>
            </a:r>
            <a:r>
              <a:rPr lang="fa-IR" sz="2800" b="1" i="0" dirty="0">
                <a:solidFill>
                  <a:srgbClr val="1F1F1F"/>
                </a:solidFill>
                <a:effectLst/>
                <a:latin typeface="Google Sans"/>
              </a:rPr>
              <a:t>اجزای تست باید مستقل باشند</a:t>
            </a:r>
            <a:r>
              <a:rPr lang="fa-IR" sz="2800" b="0" i="0" dirty="0">
                <a:solidFill>
                  <a:srgbClr val="1F1F1F"/>
                </a:solidFill>
                <a:effectLst/>
                <a:latin typeface="Google Sans"/>
              </a:rPr>
              <a:t>، باید شبیه ساز ارسال ورودی برای تست باشند و باید بررسی کنند که </a:t>
            </a:r>
            <a:r>
              <a:rPr lang="fa-IR" sz="2800" b="1" i="0" dirty="0">
                <a:solidFill>
                  <a:srgbClr val="1F1F1F"/>
                </a:solidFill>
                <a:effectLst/>
                <a:latin typeface="Google Sans"/>
              </a:rPr>
              <a:t>خروجی مطابق با مشخصات خروجی </a:t>
            </a:r>
            <a:r>
              <a:rPr lang="fa-IR" sz="2800" b="0" i="0" dirty="0">
                <a:solidFill>
                  <a:srgbClr val="1F1F1F"/>
                </a:solidFill>
                <a:effectLst/>
                <a:latin typeface="Google Sans"/>
              </a:rPr>
              <a:t>است. </a:t>
            </a:r>
            <a:endParaRPr lang="en-US" sz="2800" b="0" i="0" dirty="0">
              <a:solidFill>
                <a:srgbClr val="1F1F1F"/>
              </a:solidFill>
              <a:effectLst/>
              <a:latin typeface="Google Sans"/>
            </a:endParaRPr>
          </a:p>
          <a:p>
            <a:pPr algn="r" rtl="1">
              <a:buFont typeface="Arial" panose="020B0604020202020204" pitchFamily="34" charset="0"/>
              <a:buChar char="•"/>
            </a:pPr>
            <a:r>
              <a:rPr lang="fa-IR" sz="2800" b="0" i="0" dirty="0">
                <a:solidFill>
                  <a:srgbClr val="1F1F1F"/>
                </a:solidFill>
                <a:effectLst/>
                <a:latin typeface="Google Sans"/>
              </a:rPr>
              <a:t>یک چارچوب تست خودکار به عنوان مثال </a:t>
            </a:r>
            <a:r>
              <a:rPr lang="en-US" sz="2800" b="0" i="0" dirty="0">
                <a:solidFill>
                  <a:srgbClr val="1F1F1F"/>
                </a:solidFill>
                <a:effectLst/>
                <a:latin typeface="Google Sans"/>
              </a:rPr>
              <a:t>Junit </a:t>
            </a:r>
            <a:r>
              <a:rPr lang="fa-IR" sz="2800" b="0" i="0" dirty="0">
                <a:solidFill>
                  <a:srgbClr val="1F1F1F"/>
                </a:solidFill>
                <a:effectLst/>
                <a:latin typeface="Google Sans"/>
              </a:rPr>
              <a:t> سیستمی است که نوشتن تست های قابل اجرا و ارسال مجموعه ای از تست ها برای اجرا را آسان می کند.</a:t>
            </a:r>
          </a:p>
          <a:p>
            <a:pPr algn="r" rtl="1">
              <a:buFont typeface="Arial" panose="020B0604020202020204" pitchFamily="34" charset="0"/>
              <a:buChar char="•"/>
            </a:pPr>
            <a:r>
              <a:rPr lang="fa-IR" sz="2800" b="0" i="0" dirty="0">
                <a:solidFill>
                  <a:srgbClr val="1F1F1F"/>
                </a:solidFill>
                <a:effectLst/>
                <a:latin typeface="Google Sans"/>
              </a:rPr>
              <a:t>از هر زمان که هر گونه کارایی به سیستم اضافه شود، تست ها قابل اجرا هستند و مشکلاتی که کد جدید ایجاد کرده است را می توان به طور مستقیم شناسایی کرد.</a:t>
            </a:r>
          </a:p>
        </p:txBody>
      </p:sp>
      <p:sp>
        <p:nvSpPr>
          <p:cNvPr id="2" name="Title 1"/>
          <p:cNvSpPr>
            <a:spLocks noGrp="1"/>
          </p:cNvSpPr>
          <p:nvPr>
            <p:ph type="title"/>
          </p:nvPr>
        </p:nvSpPr>
        <p:spPr/>
        <p:txBody>
          <a:bodyPr/>
          <a:lstStyle/>
          <a:p>
            <a:r>
              <a:rPr lang="fa-IR" dirty="0"/>
              <a:t>خودکار سازی تست</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52</a:t>
            </a:fld>
            <a:endParaRPr lang="en-US"/>
          </a:p>
        </p:txBody>
      </p:sp>
      <p:sp>
        <p:nvSpPr>
          <p:cNvPr id="3" name="Content Placeholder 2"/>
          <p:cNvSpPr>
            <a:spLocks noGrp="1"/>
          </p:cNvSpPr>
          <p:nvPr>
            <p:ph idx="1"/>
          </p:nvPr>
        </p:nvSpPr>
        <p:spPr/>
        <p:txBody>
          <a:bodyPr>
            <a:normAutofit lnSpcReduction="10000"/>
          </a:bodyPr>
          <a:lstStyle/>
          <a:p>
            <a:pPr algn="r" rtl="1"/>
            <a:r>
              <a:rPr lang="fa-IR" sz="2800" b="1" i="0" dirty="0">
                <a:solidFill>
                  <a:srgbClr val="1F1F1F"/>
                </a:solidFill>
                <a:effectLst/>
                <a:latin typeface="Google Sans"/>
              </a:rPr>
              <a:t>برنامه نویسان کد نویسی را به تست ترجیح می دهند و گاهی اوقات هنگام نوشتن تست </a:t>
            </a:r>
            <a:r>
              <a:rPr lang="fa-IR" sz="2800" b="1" i="0">
                <a:solidFill>
                  <a:srgbClr val="1F1F1F"/>
                </a:solidFill>
                <a:effectLst/>
                <a:latin typeface="Google Sans"/>
              </a:rPr>
              <a:t>ها میانبرهایی </a:t>
            </a:r>
            <a:r>
              <a:rPr lang="fa-IR" sz="2800" b="1" i="0" dirty="0">
                <a:solidFill>
                  <a:srgbClr val="1F1F1F"/>
                </a:solidFill>
                <a:effectLst/>
                <a:latin typeface="Google Sans"/>
              </a:rPr>
              <a:t>را انتخاب می کنند.</a:t>
            </a:r>
            <a:endParaRPr lang="fa-IR" sz="2800" b="0" i="0" dirty="0">
              <a:solidFill>
                <a:srgbClr val="1F1F1F"/>
              </a:solidFill>
              <a:effectLst/>
              <a:latin typeface="Google Sans"/>
            </a:endParaRPr>
          </a:p>
          <a:p>
            <a:pPr algn="r" rtl="1">
              <a:buFont typeface="Arial" panose="020B0604020202020204" pitchFamily="34" charset="0"/>
              <a:buChar char="•"/>
            </a:pPr>
            <a:r>
              <a:rPr lang="fa-IR" sz="2800" b="0" i="0" dirty="0">
                <a:solidFill>
                  <a:srgbClr val="1F1F1F"/>
                </a:solidFill>
                <a:effectLst/>
                <a:latin typeface="Google Sans"/>
              </a:rPr>
              <a:t>به عنوان مثال، آنها ممکن است تست های ناقصی بنویسند که تمام </a:t>
            </a:r>
            <a:r>
              <a:rPr lang="fa-IR" sz="2800" b="1" i="0" dirty="0">
                <a:solidFill>
                  <a:srgbClr val="1F1F1F"/>
                </a:solidFill>
                <a:effectLst/>
                <a:latin typeface="Google Sans"/>
              </a:rPr>
              <a:t>استثنائات احتمالی ممکن را بررسی نکنند.</a:t>
            </a:r>
          </a:p>
          <a:p>
            <a:pPr algn="r" rtl="1">
              <a:buFont typeface="Arial" panose="020B0604020202020204" pitchFamily="34" charset="0"/>
              <a:buChar char="•"/>
            </a:pPr>
            <a:r>
              <a:rPr lang="fa-IR" sz="2800" b="0" i="0" dirty="0">
                <a:solidFill>
                  <a:srgbClr val="1F1F1F"/>
                </a:solidFill>
                <a:effectLst/>
                <a:latin typeface="Google Sans"/>
              </a:rPr>
              <a:t>نوشتن </a:t>
            </a:r>
            <a:r>
              <a:rPr lang="fa-IR" sz="2800" b="1" i="0" dirty="0">
                <a:solidFill>
                  <a:srgbClr val="1F1F1F"/>
                </a:solidFill>
                <a:effectLst/>
                <a:latin typeface="Google Sans"/>
              </a:rPr>
              <a:t>برخی از تست ها به صورت افزایشی می تواند بسیار دشوار باشد</a:t>
            </a:r>
            <a:r>
              <a:rPr lang="fa-IR" sz="2800" b="0" i="0" dirty="0">
                <a:solidFill>
                  <a:srgbClr val="1F1F1F"/>
                </a:solidFill>
                <a:effectLst/>
                <a:latin typeface="Google Sans"/>
              </a:rPr>
              <a:t>. به عنوان مثال، در یک رابط کاربری پیچیده، نوشتن تست های واحد برای کدی که منطق نمایش و گردش کار بین صفحات را اجرا می کند، اغلب دشوار است.</a:t>
            </a:r>
          </a:p>
          <a:p>
            <a:pPr algn="r" rtl="1">
              <a:buFont typeface="Arial" panose="020B0604020202020204" pitchFamily="34" charset="0"/>
              <a:buChar char="•"/>
            </a:pPr>
            <a:r>
              <a:rPr lang="fa-IR" sz="2800" b="1" i="0" dirty="0">
                <a:solidFill>
                  <a:srgbClr val="1F1F1F"/>
                </a:solidFill>
                <a:effectLst/>
                <a:latin typeface="Google Sans"/>
              </a:rPr>
              <a:t>قضاوت در مورد کامل بودن مجموعه ای از تست ها دشوار است</a:t>
            </a:r>
            <a:r>
              <a:rPr lang="fa-IR" sz="2800" b="0" i="0" dirty="0">
                <a:solidFill>
                  <a:srgbClr val="1F1F1F"/>
                </a:solidFill>
                <a:effectLst/>
                <a:latin typeface="Google Sans"/>
              </a:rPr>
              <a:t>. اگرچه ممکن است تست های سیستم زیادی داشته باشید، اما مجموعه تست شما ممکن است پوشش کاملی نداشته باشد.</a:t>
            </a:r>
          </a:p>
        </p:txBody>
      </p:sp>
      <p:sp>
        <p:nvSpPr>
          <p:cNvPr id="2" name="Title 1"/>
          <p:cNvSpPr>
            <a:spLocks noGrp="1"/>
          </p:cNvSpPr>
          <p:nvPr>
            <p:ph type="title"/>
          </p:nvPr>
        </p:nvSpPr>
        <p:spPr/>
        <p:txBody>
          <a:bodyPr/>
          <a:lstStyle/>
          <a:p>
            <a:r>
              <a:rPr lang="en-US" dirty="0"/>
              <a:t>XP </a:t>
            </a:r>
            <a:r>
              <a:rPr lang="fa-IR" dirty="0"/>
              <a:t> و چالش‌های تست</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53</a:t>
            </a:fld>
            <a:endParaRPr lang="en-US"/>
          </a:p>
        </p:txBody>
      </p:sp>
      <p:sp>
        <p:nvSpPr>
          <p:cNvPr id="1174531" name="Rectangle 3"/>
          <p:cNvSpPr>
            <a:spLocks noGrp="1" noChangeArrowheads="1"/>
          </p:cNvSpPr>
          <p:nvPr>
            <p:ph idx="1"/>
          </p:nvPr>
        </p:nvSpPr>
        <p:spPr>
          <a:xfrm>
            <a:off x="0" y="1552628"/>
            <a:ext cx="8686800" cy="4861729"/>
          </a:xfrm>
        </p:spPr>
        <p:txBody>
          <a:bodyPr>
            <a:noAutofit/>
          </a:bodyPr>
          <a:lstStyle/>
          <a:p>
            <a:pPr algn="r" rtl="1"/>
            <a:r>
              <a:rPr lang="fa-IR" sz="2800" b="1" i="0" dirty="0">
                <a:solidFill>
                  <a:srgbClr val="1F1F1F"/>
                </a:solidFill>
                <a:effectLst/>
                <a:latin typeface="Google Sans"/>
              </a:rPr>
              <a:t>برنامه نویسی زوجی در </a:t>
            </a:r>
            <a:r>
              <a:rPr lang="en-US" sz="2800" b="1" i="0" dirty="0">
                <a:solidFill>
                  <a:srgbClr val="1F1F1F"/>
                </a:solidFill>
                <a:effectLst/>
                <a:latin typeface="Google Sans"/>
              </a:rPr>
              <a:t>XP</a:t>
            </a:r>
            <a:endParaRPr lang="en-US" sz="2800" b="0" i="0" dirty="0">
              <a:solidFill>
                <a:srgbClr val="1F1F1F"/>
              </a:solidFill>
              <a:effectLst/>
              <a:latin typeface="Google Sans"/>
            </a:endParaRPr>
          </a:p>
          <a:p>
            <a:pPr algn="r" rtl="1"/>
            <a:r>
              <a:rPr lang="fa-IR" sz="2800" b="0" i="0" dirty="0">
                <a:solidFill>
                  <a:srgbClr val="1F1F1F"/>
                </a:solidFill>
                <a:effectLst/>
                <a:latin typeface="Google Sans"/>
              </a:rPr>
              <a:t>در </a:t>
            </a:r>
            <a:r>
              <a:rPr lang="en-US" sz="2800" b="0" i="0" dirty="0">
                <a:solidFill>
                  <a:srgbClr val="1F1F1F"/>
                </a:solidFill>
                <a:effectLst/>
                <a:latin typeface="Google Sans"/>
              </a:rPr>
              <a:t>XP، </a:t>
            </a:r>
            <a:r>
              <a:rPr lang="fa-IR" sz="2800" b="0" i="0" dirty="0">
                <a:solidFill>
                  <a:srgbClr val="1F1F1F"/>
                </a:solidFill>
                <a:effectLst/>
                <a:latin typeface="Google Sans"/>
              </a:rPr>
              <a:t>برنامه نویسان به </a:t>
            </a:r>
            <a:r>
              <a:rPr lang="fa-IR" sz="2800" b="1" i="0" dirty="0">
                <a:solidFill>
                  <a:srgbClr val="1F1F1F"/>
                </a:solidFill>
                <a:effectLst/>
                <a:latin typeface="Google Sans"/>
              </a:rPr>
              <a:t>صورت زوجی کار می کنند و برای توسعه کد در کنار هم می نشینند.</a:t>
            </a:r>
          </a:p>
          <a:p>
            <a:pPr algn="r" rtl="1">
              <a:buFont typeface="Arial" panose="020B0604020202020204" pitchFamily="34" charset="0"/>
              <a:buChar char="•"/>
            </a:pPr>
            <a:r>
              <a:rPr lang="fa-IR" sz="2800" b="0" i="0" dirty="0">
                <a:solidFill>
                  <a:srgbClr val="1F1F1F"/>
                </a:solidFill>
                <a:effectLst/>
                <a:latin typeface="Google Sans"/>
              </a:rPr>
              <a:t>این کار به توسعه </a:t>
            </a:r>
            <a:r>
              <a:rPr lang="fa-IR" sz="2800" b="1" i="0" dirty="0">
                <a:solidFill>
                  <a:srgbClr val="1F1F1F"/>
                </a:solidFill>
                <a:effectLst/>
                <a:latin typeface="Google Sans"/>
              </a:rPr>
              <a:t>مالکیت مشترک کد و گسترش دانش </a:t>
            </a:r>
            <a:r>
              <a:rPr lang="fa-IR" sz="2800" b="0" i="0" dirty="0">
                <a:solidFill>
                  <a:srgbClr val="1F1F1F"/>
                </a:solidFill>
                <a:effectLst/>
                <a:latin typeface="Google Sans"/>
              </a:rPr>
              <a:t>در کل تیم کمک می کند.</a:t>
            </a:r>
          </a:p>
          <a:p>
            <a:pPr algn="r" rtl="1">
              <a:buFont typeface="Arial" panose="020B0604020202020204" pitchFamily="34" charset="0"/>
              <a:buChar char="•"/>
            </a:pPr>
            <a:r>
              <a:rPr lang="fa-IR" sz="2800" b="0" i="0" dirty="0">
                <a:solidFill>
                  <a:srgbClr val="1F1F1F"/>
                </a:solidFill>
                <a:effectLst/>
                <a:latin typeface="Google Sans"/>
              </a:rPr>
              <a:t>این به عنوان یک فرآیند </a:t>
            </a:r>
            <a:r>
              <a:rPr lang="fa-IR" sz="2800" b="1" i="0" dirty="0">
                <a:solidFill>
                  <a:srgbClr val="1F1F1F"/>
                </a:solidFill>
                <a:effectLst/>
                <a:latin typeface="Google Sans"/>
              </a:rPr>
              <a:t>بررسی غیررسمی </a:t>
            </a:r>
            <a:r>
              <a:rPr lang="fa-IR" sz="2800" b="0" i="0" dirty="0">
                <a:solidFill>
                  <a:srgbClr val="1F1F1F"/>
                </a:solidFill>
                <a:effectLst/>
                <a:latin typeface="Google Sans"/>
              </a:rPr>
              <a:t>عمل می کند زیرا هر خط کد توسط بیش از یک نفر بررسی می شود.</a:t>
            </a:r>
            <a:r>
              <a:rPr lang="en-US" sz="2800" b="0" i="0" dirty="0">
                <a:solidFill>
                  <a:srgbClr val="1F1F1F"/>
                </a:solidFill>
                <a:effectLst/>
                <a:latin typeface="Google Sans"/>
              </a:rPr>
              <a:t> </a:t>
            </a:r>
            <a:r>
              <a:rPr lang="fa-IR" sz="2800" b="0" i="0" dirty="0">
                <a:solidFill>
                  <a:srgbClr val="1F1F1F"/>
                </a:solidFill>
                <a:effectLst/>
                <a:latin typeface="Google Sans"/>
              </a:rPr>
              <a:t>این امر باعث بازنگری کد می شود</a:t>
            </a:r>
            <a:endParaRPr lang="en-US" sz="2800" b="0" i="0" dirty="0">
              <a:solidFill>
                <a:srgbClr val="1F1F1F"/>
              </a:solidFill>
              <a:effectLst/>
              <a:latin typeface="Google Sans"/>
            </a:endParaRPr>
          </a:p>
          <a:p>
            <a:pPr algn="r" rtl="1">
              <a:buFont typeface="Arial" panose="020B0604020202020204" pitchFamily="34" charset="0"/>
              <a:buChar char="•"/>
            </a:pPr>
            <a:r>
              <a:rPr lang="fa-IR" sz="2800" b="0" i="0" dirty="0">
                <a:solidFill>
                  <a:srgbClr val="1F1F1F"/>
                </a:solidFill>
                <a:effectLst/>
                <a:latin typeface="Google Sans"/>
              </a:rPr>
              <a:t>اندازه گیری ها نشان می دهد که بهره وری توسعه با برنامه نویسی زوجی مشابه بهره وری دو فردی است که به طور مستقل کار می کنند.</a:t>
            </a:r>
          </a:p>
        </p:txBody>
      </p:sp>
      <p:sp>
        <p:nvSpPr>
          <p:cNvPr id="1174530" name="Rectangle 2"/>
          <p:cNvSpPr>
            <a:spLocks noGrp="1" noChangeArrowheads="1"/>
          </p:cNvSpPr>
          <p:nvPr>
            <p:ph type="title"/>
          </p:nvPr>
        </p:nvSpPr>
        <p:spPr/>
        <p:txBody>
          <a:bodyPr/>
          <a:lstStyle/>
          <a:p>
            <a:r>
              <a:rPr lang="fa-IR" dirty="0"/>
              <a:t>برنامه‌نویسی زوجی</a:t>
            </a:r>
            <a:endParaRPr lang="en-US" dirty="0"/>
          </a:p>
        </p:txBody>
      </p:sp>
    </p:spTree>
    <p:extLst>
      <p:ext uri="{BB962C8B-B14F-4D97-AF65-F5344CB8AC3E}">
        <p14:creationId xmlns:p14="http://schemas.microsoft.com/office/powerpoint/2010/main" val="66656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54</a:t>
            </a:fld>
            <a:endParaRPr lang="en-US"/>
          </a:p>
        </p:txBody>
      </p:sp>
      <p:sp>
        <p:nvSpPr>
          <p:cNvPr id="3" name="Content Placeholder 2"/>
          <p:cNvSpPr>
            <a:spLocks noGrp="1"/>
          </p:cNvSpPr>
          <p:nvPr>
            <p:ph idx="1"/>
          </p:nvPr>
        </p:nvSpPr>
        <p:spPr/>
        <p:txBody>
          <a:bodyPr>
            <a:normAutofit fontScale="92500" lnSpcReduction="10000"/>
          </a:bodyPr>
          <a:lstStyle/>
          <a:p>
            <a:pPr algn="r" rtl="1"/>
            <a:r>
              <a:rPr lang="fa-IR" sz="3200" b="1" i="0" dirty="0">
                <a:solidFill>
                  <a:srgbClr val="1F1F1F"/>
                </a:solidFill>
                <a:effectLst/>
                <a:latin typeface="Google Sans"/>
              </a:rPr>
              <a:t>در برنامه نویسی زوجی، برنامه نویسان برای توسعه نرم افزار در کنار هم در یک ایستگاه کاری می نشینند.</a:t>
            </a:r>
            <a:endParaRPr lang="fa-IR" sz="3200" b="0" i="0" dirty="0">
              <a:solidFill>
                <a:srgbClr val="1F1F1F"/>
              </a:solidFill>
              <a:effectLst/>
              <a:latin typeface="Google Sans"/>
            </a:endParaRPr>
          </a:p>
          <a:p>
            <a:pPr algn="r" rtl="1">
              <a:buFont typeface="Arial" panose="020B0604020202020204" pitchFamily="34" charset="0"/>
              <a:buChar char="•"/>
            </a:pPr>
            <a:r>
              <a:rPr lang="fa-IR" sz="3200" b="1" i="0" dirty="0">
                <a:solidFill>
                  <a:srgbClr val="1F1F1F"/>
                </a:solidFill>
                <a:effectLst/>
                <a:latin typeface="Google Sans"/>
              </a:rPr>
              <a:t>زوج ها به صورت پویا </a:t>
            </a:r>
            <a:r>
              <a:rPr lang="fa-IR" sz="3200" b="0" i="0" dirty="0">
                <a:solidFill>
                  <a:srgbClr val="1F1F1F"/>
                </a:solidFill>
                <a:effectLst/>
                <a:latin typeface="Google Sans"/>
              </a:rPr>
              <a:t>ایجاد می شوند تا همه اعضای تیم در طول فرآیند توسعه با هم کار کنند.</a:t>
            </a:r>
          </a:p>
          <a:p>
            <a:pPr algn="r" rtl="1">
              <a:buFont typeface="Arial" panose="020B0604020202020204" pitchFamily="34" charset="0"/>
              <a:buChar char="•"/>
            </a:pPr>
            <a:r>
              <a:rPr lang="fa-IR" sz="3200" b="1" i="0" dirty="0">
                <a:solidFill>
                  <a:srgbClr val="1F1F1F"/>
                </a:solidFill>
                <a:effectLst/>
                <a:latin typeface="Google Sans"/>
              </a:rPr>
              <a:t>اشتراک دانش در حین برنامه نویسی زوجی </a:t>
            </a:r>
            <a:r>
              <a:rPr lang="fa-IR" sz="3200" b="0" i="0" dirty="0">
                <a:solidFill>
                  <a:srgbClr val="1F1F1F"/>
                </a:solidFill>
                <a:effectLst/>
                <a:latin typeface="Google Sans"/>
              </a:rPr>
              <a:t>بسیار مهم است زیرا ریسک کلی پروژه را در زمان </a:t>
            </a:r>
            <a:r>
              <a:rPr lang="fa-IR" sz="3200" b="1" i="0" dirty="0">
                <a:solidFill>
                  <a:srgbClr val="1F1F1F"/>
                </a:solidFill>
                <a:effectLst/>
                <a:latin typeface="Google Sans"/>
              </a:rPr>
              <a:t>خروج اعضای تیم </a:t>
            </a:r>
            <a:r>
              <a:rPr lang="fa-IR" sz="3200" b="0" i="0" dirty="0">
                <a:solidFill>
                  <a:srgbClr val="1F1F1F"/>
                </a:solidFill>
                <a:effectLst/>
                <a:latin typeface="Google Sans"/>
              </a:rPr>
              <a:t>کاهش می دهد.</a:t>
            </a:r>
            <a:endParaRPr lang="en-US" sz="3200" b="0" i="0" dirty="0">
              <a:solidFill>
                <a:srgbClr val="1F1F1F"/>
              </a:solidFill>
              <a:effectLst/>
              <a:latin typeface="Google Sans"/>
            </a:endParaRPr>
          </a:p>
          <a:p>
            <a:pPr algn="r" rtl="1">
              <a:buFont typeface="Arial" panose="020B0604020202020204" pitchFamily="34" charset="0"/>
              <a:buChar char="•"/>
            </a:pPr>
            <a:r>
              <a:rPr lang="fa-IR" sz="3200" b="0" i="0" dirty="0">
                <a:solidFill>
                  <a:srgbClr val="1F1F1F"/>
                </a:solidFill>
                <a:effectLst/>
                <a:latin typeface="Google Sans"/>
              </a:rPr>
              <a:t>برنامه نویسی جفتی یک تکنیک توسعه نرم افزار است که در آن دو برنامه نویس در یک ایستگاه کاری با هم کار می کنند. یک نفر، به نام راننده، به طور فعال کد را می نویسد، در حالی که دیگری، به نام ناوبر، مشاهده می کند، کد را بررسی می کند، و بهبودهایی را پیشنهاد می کند.</a:t>
            </a:r>
          </a:p>
        </p:txBody>
      </p:sp>
      <p:sp>
        <p:nvSpPr>
          <p:cNvPr id="2" name="Title 1"/>
          <p:cNvSpPr>
            <a:spLocks noGrp="1"/>
          </p:cNvSpPr>
          <p:nvPr>
            <p:ph type="title"/>
          </p:nvPr>
        </p:nvSpPr>
        <p:spPr/>
        <p:txBody>
          <a:bodyPr/>
          <a:lstStyle/>
          <a:p>
            <a:r>
              <a:rPr lang="fa-IR" dirty="0"/>
              <a:t>برنامه‌نویسی زوجی</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55</a:t>
            </a:fld>
            <a:endParaRPr lang="en-US"/>
          </a:p>
        </p:txBody>
      </p:sp>
      <p:sp>
        <p:nvSpPr>
          <p:cNvPr id="3" name="Content Placeholder 2"/>
          <p:cNvSpPr>
            <a:spLocks noGrp="1"/>
          </p:cNvSpPr>
          <p:nvPr>
            <p:ph idx="1"/>
          </p:nvPr>
        </p:nvSpPr>
        <p:spPr/>
        <p:txBody>
          <a:bodyPr>
            <a:normAutofit lnSpcReduction="10000"/>
          </a:bodyPr>
          <a:lstStyle/>
          <a:p>
            <a:pPr algn="r" rtl="1">
              <a:buFont typeface="Arial" panose="020B0604020202020204" pitchFamily="34" charset="0"/>
              <a:buChar char="•"/>
            </a:pPr>
            <a:r>
              <a:rPr lang="fa-IR" sz="2800" b="0" i="0" dirty="0">
                <a:solidFill>
                  <a:srgbClr val="1F1F1F"/>
                </a:solidFill>
                <a:effectLst/>
                <a:latin typeface="Google Sans"/>
              </a:rPr>
              <a:t>این روش از </a:t>
            </a:r>
            <a:r>
              <a:rPr lang="fa-IR" sz="2800" b="1" i="0" dirty="0">
                <a:solidFill>
                  <a:srgbClr val="1F1F1F"/>
                </a:solidFill>
                <a:effectLst/>
                <a:latin typeface="Google Sans"/>
              </a:rPr>
              <a:t>ایده مالکیت و مسئولیت جمعی </a:t>
            </a:r>
            <a:r>
              <a:rPr lang="fa-IR" sz="2800" b="0" i="0" dirty="0">
                <a:solidFill>
                  <a:srgbClr val="1F1F1F"/>
                </a:solidFill>
                <a:effectLst/>
                <a:latin typeface="Google Sans"/>
              </a:rPr>
              <a:t>برای سیستم پشتیبانی می کند.</a:t>
            </a:r>
          </a:p>
          <a:p>
            <a:pPr algn="r" rtl="1">
              <a:buFont typeface="Arial" panose="020B0604020202020204" pitchFamily="34" charset="0"/>
              <a:buChar char="•"/>
            </a:pPr>
            <a:r>
              <a:rPr lang="fa-IR" sz="2800" b="0" i="0" dirty="0">
                <a:solidFill>
                  <a:srgbClr val="1F1F1F"/>
                </a:solidFill>
                <a:effectLst/>
                <a:latin typeface="Google Sans"/>
              </a:rPr>
              <a:t>افراد به صورت جداگانه برای </a:t>
            </a:r>
            <a:r>
              <a:rPr lang="fa-IR" sz="2800" b="1" i="0" dirty="0">
                <a:solidFill>
                  <a:srgbClr val="1F1F1F"/>
                </a:solidFill>
                <a:effectLst/>
                <a:latin typeface="Google Sans"/>
              </a:rPr>
              <a:t>مشکلات کد مسئول شناخته </a:t>
            </a:r>
            <a:r>
              <a:rPr lang="fa-IR" sz="2800" b="0" i="0" dirty="0">
                <a:solidFill>
                  <a:srgbClr val="1F1F1F"/>
                </a:solidFill>
                <a:effectLst/>
                <a:latin typeface="Google Sans"/>
              </a:rPr>
              <a:t>نمی شوند. در عوض، </a:t>
            </a:r>
            <a:r>
              <a:rPr lang="fa-IR" sz="2800" b="1" i="0" dirty="0">
                <a:solidFill>
                  <a:srgbClr val="1F1F1F"/>
                </a:solidFill>
                <a:effectLst/>
                <a:latin typeface="Google Sans"/>
              </a:rPr>
              <a:t>تیم مسئولیت جمعی </a:t>
            </a:r>
            <a:r>
              <a:rPr lang="fa-IR" sz="2800" b="0" i="0" dirty="0">
                <a:solidFill>
                  <a:srgbClr val="1F1F1F"/>
                </a:solidFill>
                <a:effectLst/>
                <a:latin typeface="Google Sans"/>
              </a:rPr>
              <a:t>برای حل این مشکلات بر عهده دارد.</a:t>
            </a:r>
          </a:p>
          <a:p>
            <a:pPr algn="r" rtl="1">
              <a:buFont typeface="Arial" panose="020B0604020202020204" pitchFamily="34" charset="0"/>
              <a:buChar char="•"/>
            </a:pPr>
            <a:r>
              <a:rPr lang="fa-IR" sz="2800" b="0" i="0" dirty="0">
                <a:solidFill>
                  <a:srgbClr val="1F1F1F"/>
                </a:solidFill>
                <a:effectLst/>
                <a:latin typeface="Google Sans"/>
              </a:rPr>
              <a:t>از آنجایی که هر خط کد توسط حداقل دو نفر بررسی می شود، این روش به عنوان یک </a:t>
            </a:r>
            <a:r>
              <a:rPr lang="fa-IR" sz="2800" b="1" i="0" dirty="0">
                <a:solidFill>
                  <a:srgbClr val="1F1F1F"/>
                </a:solidFill>
                <a:effectLst/>
                <a:latin typeface="Google Sans"/>
              </a:rPr>
              <a:t>فرآیند بررسی غیررسمی </a:t>
            </a:r>
            <a:r>
              <a:rPr lang="fa-IR" sz="2800" b="0" i="0" dirty="0">
                <a:solidFill>
                  <a:srgbClr val="1F1F1F"/>
                </a:solidFill>
                <a:effectLst/>
                <a:latin typeface="Google Sans"/>
              </a:rPr>
              <a:t>عمل می کند.</a:t>
            </a:r>
          </a:p>
          <a:p>
            <a:pPr algn="r" rtl="1">
              <a:buFont typeface="Arial" panose="020B0604020202020204" pitchFamily="34" charset="0"/>
              <a:buChar char="•"/>
            </a:pPr>
            <a:r>
              <a:rPr lang="fa-IR" sz="2800" b="0" i="0" dirty="0">
                <a:solidFill>
                  <a:srgbClr val="1F1F1F"/>
                </a:solidFill>
                <a:effectLst/>
                <a:latin typeface="Google Sans"/>
              </a:rPr>
              <a:t>این روش از بازنگری کد </a:t>
            </a:r>
            <a:r>
              <a:rPr lang="en-US" sz="2800" b="0" i="0" dirty="0">
                <a:solidFill>
                  <a:srgbClr val="1F1F1F"/>
                </a:solidFill>
                <a:effectLst/>
                <a:latin typeface="Google Sans"/>
              </a:rPr>
              <a:t>Refactoring </a:t>
            </a:r>
            <a:r>
              <a:rPr lang="fa-IR" sz="2800" b="0" i="0" dirty="0">
                <a:solidFill>
                  <a:srgbClr val="1F1F1F"/>
                </a:solidFill>
                <a:effectLst/>
                <a:latin typeface="Google Sans"/>
              </a:rPr>
              <a:t>پشتیبانی می کند که فرآیندی برای بهبود نرم افزار است.</a:t>
            </a:r>
          </a:p>
          <a:p>
            <a:pPr algn="r" rtl="1">
              <a:buFont typeface="Arial" panose="020B0604020202020204" pitchFamily="34" charset="0"/>
              <a:buChar char="•"/>
            </a:pPr>
            <a:r>
              <a:rPr lang="fa-IR" sz="2800" b="0" i="0" dirty="0">
                <a:solidFill>
                  <a:srgbClr val="1F1F1F"/>
                </a:solidFill>
                <a:effectLst/>
                <a:latin typeface="Google Sans"/>
              </a:rPr>
              <a:t>در جایی که از برنامه نویسی زوجی و مالکیت مشترک استفاده می شود، دیگران بلافاصله از بازنگری بهره مند می شوند، بنابراین به احتمال زیاد از این فرآیند حمایت می کنند.</a:t>
            </a:r>
          </a:p>
        </p:txBody>
      </p:sp>
      <p:sp>
        <p:nvSpPr>
          <p:cNvPr id="2" name="Title 1"/>
          <p:cNvSpPr>
            <a:spLocks noGrp="1"/>
          </p:cNvSpPr>
          <p:nvPr>
            <p:ph type="title"/>
          </p:nvPr>
        </p:nvSpPr>
        <p:spPr/>
        <p:txBody>
          <a:bodyPr/>
          <a:lstStyle/>
          <a:p>
            <a:r>
              <a:rPr lang="fa-IR" dirty="0"/>
              <a:t>مزایای برنامه‌نویسی زوجی</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56</a:t>
            </a:fld>
            <a:endParaRPr lang="en-US"/>
          </a:p>
        </p:txBody>
      </p:sp>
      <p:sp>
        <p:nvSpPr>
          <p:cNvPr id="3" name="Content Placeholder 2"/>
          <p:cNvSpPr>
            <a:spLocks noGrp="1"/>
          </p:cNvSpPr>
          <p:nvPr>
            <p:ph idx="1"/>
          </p:nvPr>
        </p:nvSpPr>
        <p:spPr>
          <a:xfrm>
            <a:off x="0" y="1621425"/>
            <a:ext cx="8686800" cy="4953111"/>
          </a:xfrm>
        </p:spPr>
        <p:txBody>
          <a:bodyPr>
            <a:normAutofit/>
          </a:bodyPr>
          <a:lstStyle/>
          <a:p>
            <a:pPr algn="r" rtl="1">
              <a:buFont typeface="Arial" panose="020B0604020202020204" pitchFamily="34" charset="0"/>
              <a:buChar char="•"/>
            </a:pPr>
            <a:r>
              <a:rPr lang="fa-IR" sz="3200" b="0" i="0" dirty="0">
                <a:solidFill>
                  <a:srgbClr val="1F1F1F"/>
                </a:solidFill>
                <a:effectLst/>
                <a:latin typeface="Google Sans"/>
              </a:rPr>
              <a:t>مسئولیت اصلی مدیران پروژه نرم افزار،</a:t>
            </a:r>
            <a:endParaRPr lang="en-US" sz="3200" b="0" i="0" dirty="0">
              <a:solidFill>
                <a:srgbClr val="1F1F1F"/>
              </a:solidFill>
              <a:effectLst/>
              <a:latin typeface="Google Sans"/>
            </a:endParaRPr>
          </a:p>
          <a:p>
            <a:pPr lvl="1">
              <a:buFont typeface="Arial" panose="020B0604020202020204" pitchFamily="34" charset="0"/>
              <a:buChar char="•"/>
            </a:pPr>
            <a:r>
              <a:rPr lang="fa-IR" sz="3050" b="0" i="0" dirty="0">
                <a:solidFill>
                  <a:srgbClr val="1F1F1F"/>
                </a:solidFill>
                <a:effectLst/>
                <a:latin typeface="Google Sans"/>
              </a:rPr>
              <a:t> مدیریت پروژه به گونه ای است </a:t>
            </a:r>
            <a:r>
              <a:rPr lang="fa-IR" sz="3050" b="1" i="0" dirty="0">
                <a:solidFill>
                  <a:srgbClr val="1F1F1F"/>
                </a:solidFill>
                <a:effectLst/>
                <a:latin typeface="Google Sans"/>
              </a:rPr>
              <a:t>که نرم افزار طبق زمانبندی و بودجه برنامه ریزی شده </a:t>
            </a:r>
            <a:r>
              <a:rPr lang="fa-IR" sz="3050" b="0" i="0" dirty="0">
                <a:solidFill>
                  <a:srgbClr val="1F1F1F"/>
                </a:solidFill>
                <a:effectLst/>
                <a:latin typeface="Google Sans"/>
              </a:rPr>
              <a:t>برای پروژه تحویل داده شود.</a:t>
            </a:r>
          </a:p>
          <a:p>
            <a:pPr algn="r" rtl="1">
              <a:buFont typeface="Arial" panose="020B0604020202020204" pitchFamily="34" charset="0"/>
              <a:buChar char="•"/>
            </a:pPr>
            <a:r>
              <a:rPr lang="fa-IR" sz="3200" b="0" i="0" dirty="0">
                <a:solidFill>
                  <a:srgbClr val="1F1F1F"/>
                </a:solidFill>
                <a:effectLst/>
                <a:latin typeface="Google Sans"/>
              </a:rPr>
              <a:t>رویکرد </a:t>
            </a:r>
            <a:r>
              <a:rPr lang="fa-IR" sz="3200" b="1" i="0" dirty="0">
                <a:solidFill>
                  <a:srgbClr val="1F1F1F"/>
                </a:solidFill>
                <a:effectLst/>
                <a:latin typeface="Google Sans"/>
              </a:rPr>
              <a:t>استاندارد برای مدیریت پروژه</a:t>
            </a:r>
            <a:r>
              <a:rPr lang="fa-IR" sz="3200" b="0" i="0" dirty="0">
                <a:solidFill>
                  <a:srgbClr val="1F1F1F"/>
                </a:solidFill>
                <a:effectLst/>
                <a:latin typeface="Google Sans"/>
              </a:rPr>
              <a:t>، رویکرد </a:t>
            </a:r>
            <a:r>
              <a:rPr lang="fa-IR" sz="3200" b="0" i="0" u="sng" dirty="0">
                <a:solidFill>
                  <a:srgbClr val="1F1F1F"/>
                </a:solidFill>
                <a:effectLst/>
                <a:latin typeface="Google Sans"/>
              </a:rPr>
              <a:t>مبتنی بر برنامه </a:t>
            </a:r>
            <a:r>
              <a:rPr lang="fa-IR" sz="3200" b="0" i="0" dirty="0">
                <a:solidFill>
                  <a:srgbClr val="1F1F1F"/>
                </a:solidFill>
                <a:effectLst/>
                <a:latin typeface="Google Sans"/>
              </a:rPr>
              <a:t>است. </a:t>
            </a:r>
            <a:endParaRPr lang="en-US" sz="3200" b="0" i="0" dirty="0">
              <a:solidFill>
                <a:srgbClr val="1F1F1F"/>
              </a:solidFill>
              <a:effectLst/>
              <a:latin typeface="Google Sans"/>
            </a:endParaRPr>
          </a:p>
          <a:p>
            <a:pPr algn="r" rtl="1">
              <a:buFont typeface="Arial" panose="020B0604020202020204" pitchFamily="34" charset="0"/>
              <a:buChar char="•"/>
            </a:pPr>
            <a:r>
              <a:rPr lang="fa-IR" sz="3200" b="0" i="0" dirty="0">
                <a:solidFill>
                  <a:srgbClr val="1F1F1F"/>
                </a:solidFill>
                <a:effectLst/>
                <a:latin typeface="Google Sans"/>
              </a:rPr>
              <a:t>مدیران برای پروژه برنامه ای تهیه می کنند که </a:t>
            </a:r>
            <a:r>
              <a:rPr lang="fa-IR" sz="3200" b="1" i="0" dirty="0">
                <a:solidFill>
                  <a:srgbClr val="1F1F1F"/>
                </a:solidFill>
                <a:effectLst/>
                <a:latin typeface="Google Sans"/>
              </a:rPr>
              <a:t>نشان می دهد چه چیزی باید تحویل داده شود، چه زمانی باید تحویل داده شود و چه کسی روی توسعه تحویل‌ های پروژه کار </a:t>
            </a:r>
            <a:r>
              <a:rPr lang="fa-IR" sz="3200" b="0" i="0" dirty="0">
                <a:solidFill>
                  <a:srgbClr val="1F1F1F"/>
                </a:solidFill>
                <a:effectLst/>
                <a:latin typeface="Google Sans"/>
              </a:rPr>
              <a:t>خواهد کرد.</a:t>
            </a:r>
          </a:p>
        </p:txBody>
      </p:sp>
      <p:sp>
        <p:nvSpPr>
          <p:cNvPr id="2" name="Title 1"/>
          <p:cNvSpPr>
            <a:spLocks noGrp="1"/>
          </p:cNvSpPr>
          <p:nvPr>
            <p:ph type="title"/>
          </p:nvPr>
        </p:nvSpPr>
        <p:spPr/>
        <p:txBody>
          <a:bodyPr/>
          <a:lstStyle/>
          <a:p>
            <a:r>
              <a:rPr lang="fa-IR" dirty="0"/>
              <a:t>مدیریت پروژه چابک</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57</a:t>
            </a:fld>
            <a:endParaRPr lang="en-US"/>
          </a:p>
        </p:txBody>
      </p:sp>
      <p:sp>
        <p:nvSpPr>
          <p:cNvPr id="3" name="Content Placeholder 2"/>
          <p:cNvSpPr>
            <a:spLocks noGrp="1"/>
          </p:cNvSpPr>
          <p:nvPr>
            <p:ph idx="1"/>
          </p:nvPr>
        </p:nvSpPr>
        <p:spPr/>
        <p:txBody>
          <a:bodyPr>
            <a:normAutofit lnSpcReduction="10000"/>
          </a:bodyPr>
          <a:lstStyle/>
          <a:p>
            <a:pPr algn="r" rtl="1">
              <a:buFont typeface="Arial" panose="020B0604020202020204" pitchFamily="34" charset="0"/>
              <a:buChar char="•"/>
            </a:pPr>
            <a:r>
              <a:rPr lang="fa-IR" sz="2800" b="0" i="0" dirty="0">
                <a:solidFill>
                  <a:srgbClr val="1F1F1F"/>
                </a:solidFill>
                <a:effectLst/>
                <a:latin typeface="Google Sans"/>
              </a:rPr>
              <a:t>رویکرد اسکرام یک روش چابک کلی است اما تمرکز آن بر مدیریت توسعه تکرارشونده </a:t>
            </a:r>
            <a:r>
              <a:rPr lang="en-US" sz="2800" b="0" i="0" dirty="0">
                <a:solidFill>
                  <a:srgbClr val="1F1F1F"/>
                </a:solidFill>
                <a:effectLst/>
                <a:latin typeface="Google Sans"/>
              </a:rPr>
              <a:t>Iterative Development </a:t>
            </a:r>
            <a:r>
              <a:rPr lang="fa-IR" sz="2800" b="0" i="0" dirty="0">
                <a:solidFill>
                  <a:srgbClr val="1F1F1F"/>
                </a:solidFill>
                <a:effectLst/>
                <a:latin typeface="Google Sans"/>
              </a:rPr>
              <a:t>به جای شیوه های چابک خاص است.</a:t>
            </a:r>
          </a:p>
          <a:p>
            <a:pPr algn="r" rtl="1">
              <a:buFont typeface="Arial" panose="020B0604020202020204" pitchFamily="34" charset="0"/>
              <a:buChar char="•"/>
            </a:pPr>
            <a:r>
              <a:rPr lang="fa-IR" sz="2800" b="1" i="0" dirty="0">
                <a:solidFill>
                  <a:srgbClr val="1F1F1F"/>
                </a:solidFill>
                <a:effectLst/>
                <a:latin typeface="Google Sans"/>
              </a:rPr>
              <a:t>اسکرام</a:t>
            </a:r>
            <a:r>
              <a:rPr lang="fa-IR" sz="2800" b="0" i="0" dirty="0">
                <a:solidFill>
                  <a:srgbClr val="1F1F1F"/>
                </a:solidFill>
                <a:effectLst/>
                <a:latin typeface="Google Sans"/>
              </a:rPr>
              <a:t> دارای </a:t>
            </a:r>
            <a:r>
              <a:rPr lang="fa-IR" sz="2800" b="1" i="0" dirty="0">
                <a:solidFill>
                  <a:srgbClr val="1F1F1F"/>
                </a:solidFill>
                <a:effectLst/>
                <a:latin typeface="Google Sans"/>
              </a:rPr>
              <a:t>سه فاز </a:t>
            </a:r>
            <a:r>
              <a:rPr lang="fa-IR" sz="2800" b="0" i="0" dirty="0">
                <a:solidFill>
                  <a:srgbClr val="1F1F1F"/>
                </a:solidFill>
                <a:effectLst/>
                <a:latin typeface="Google Sans"/>
              </a:rPr>
              <a:t>است.</a:t>
            </a:r>
          </a:p>
          <a:p>
            <a:pPr algn="r" rtl="1">
              <a:buFont typeface="Arial" panose="020B0604020202020204" pitchFamily="34" charset="0"/>
              <a:buChar char="•"/>
            </a:pPr>
            <a:r>
              <a:rPr lang="fa-IR" sz="2800" b="0" i="0" dirty="0">
                <a:solidFill>
                  <a:srgbClr val="1F1F1F"/>
                </a:solidFill>
                <a:effectLst/>
                <a:latin typeface="Google Sans"/>
              </a:rPr>
              <a:t>فاز اولیه</a:t>
            </a:r>
            <a:r>
              <a:rPr lang="fa-IR" sz="2800" b="1" i="0" dirty="0">
                <a:solidFill>
                  <a:srgbClr val="1F1F1F"/>
                </a:solidFill>
                <a:effectLst/>
                <a:latin typeface="Google Sans"/>
              </a:rPr>
              <a:t>، فاز برنامه ریزی کلی است که در آن اهداف کلی پروژه </a:t>
            </a:r>
            <a:r>
              <a:rPr lang="fa-IR" sz="2800" b="0" i="0" dirty="0">
                <a:solidFill>
                  <a:srgbClr val="1F1F1F"/>
                </a:solidFill>
                <a:effectLst/>
                <a:latin typeface="Google Sans"/>
              </a:rPr>
              <a:t>را تعیین کرده و </a:t>
            </a:r>
            <a:r>
              <a:rPr lang="fa-IR" sz="2800" b="1" i="0" dirty="0">
                <a:solidFill>
                  <a:srgbClr val="1F1F1F"/>
                </a:solidFill>
                <a:effectLst/>
                <a:latin typeface="Google Sans"/>
              </a:rPr>
              <a:t>معماری نرم افزار </a:t>
            </a:r>
            <a:r>
              <a:rPr lang="fa-IR" sz="2800" b="0" i="0" dirty="0">
                <a:solidFill>
                  <a:srgbClr val="1F1F1F"/>
                </a:solidFill>
                <a:effectLst/>
                <a:latin typeface="Google Sans"/>
              </a:rPr>
              <a:t>را طراحی می کنید.</a:t>
            </a:r>
          </a:p>
          <a:p>
            <a:pPr algn="r" rtl="1">
              <a:buFont typeface="Arial" panose="020B0604020202020204" pitchFamily="34" charset="0"/>
              <a:buChar char="•"/>
            </a:pPr>
            <a:r>
              <a:rPr lang="fa-IR" sz="2800" b="0" i="0" dirty="0">
                <a:solidFill>
                  <a:srgbClr val="1F1F1F"/>
                </a:solidFill>
                <a:effectLst/>
                <a:latin typeface="Google Sans"/>
              </a:rPr>
              <a:t>این مرحله به دنبال مجموعه‌ای از چرخه‌های اسپرینت </a:t>
            </a:r>
            <a:r>
              <a:rPr lang="en-US" sz="2800" b="0" i="0" dirty="0">
                <a:solidFill>
                  <a:srgbClr val="1F1F1F"/>
                </a:solidFill>
                <a:effectLst/>
                <a:latin typeface="Google Sans"/>
              </a:rPr>
              <a:t> Sprint </a:t>
            </a:r>
            <a:r>
              <a:rPr lang="fa-IR" sz="2800" b="0" i="0" dirty="0">
                <a:solidFill>
                  <a:srgbClr val="1F1F1F"/>
                </a:solidFill>
                <a:effectLst/>
                <a:latin typeface="Google Sans"/>
              </a:rPr>
              <a:t>است که در هر چرخه، </a:t>
            </a:r>
            <a:r>
              <a:rPr lang="fa-IR" sz="2800" b="1" i="0" dirty="0">
                <a:solidFill>
                  <a:srgbClr val="1F1F1F"/>
                </a:solidFill>
                <a:effectLst/>
                <a:latin typeface="Google Sans"/>
              </a:rPr>
              <a:t>افزایشی از سیستم </a:t>
            </a:r>
            <a:r>
              <a:rPr lang="fa-IR" sz="2800" b="0" i="0" dirty="0">
                <a:solidFill>
                  <a:srgbClr val="1F1F1F"/>
                </a:solidFill>
                <a:effectLst/>
                <a:latin typeface="Google Sans"/>
              </a:rPr>
              <a:t>توسعه می‌یابد.</a:t>
            </a:r>
          </a:p>
          <a:p>
            <a:pPr algn="r" rtl="1">
              <a:buFont typeface="Arial" panose="020B0604020202020204" pitchFamily="34" charset="0"/>
              <a:buChar char="•"/>
            </a:pPr>
            <a:r>
              <a:rPr lang="fa-IR" sz="2800" b="0" i="0" dirty="0">
                <a:solidFill>
                  <a:srgbClr val="1F1F1F"/>
                </a:solidFill>
                <a:effectLst/>
                <a:latin typeface="Google Sans"/>
              </a:rPr>
              <a:t>فاز </a:t>
            </a:r>
            <a:r>
              <a:rPr lang="fa-IR" sz="2800" b="1" i="0" dirty="0">
                <a:solidFill>
                  <a:srgbClr val="1F1F1F"/>
                </a:solidFill>
                <a:effectLst/>
                <a:latin typeface="Google Sans"/>
              </a:rPr>
              <a:t>اختتامیه</a:t>
            </a:r>
            <a:r>
              <a:rPr lang="fa-IR" sz="2800" b="0" i="0" dirty="0">
                <a:solidFill>
                  <a:srgbClr val="1F1F1F"/>
                </a:solidFill>
                <a:effectLst/>
                <a:latin typeface="Google Sans"/>
              </a:rPr>
              <a:t> پروژه، پروژه را جمع بندی می کند، مستندات مورد نیاز مانند چارچوب های راهنمای سیستم و دستورالعمل‌های کاربر را تکمیل می کند و به ارزیابی درس های آموخته شده از پروژه می پردازد.</a:t>
            </a:r>
          </a:p>
        </p:txBody>
      </p:sp>
      <p:sp>
        <p:nvSpPr>
          <p:cNvPr id="2" name="Title 1"/>
          <p:cNvSpPr>
            <a:spLocks noGrp="1"/>
          </p:cNvSpPr>
          <p:nvPr>
            <p:ph type="title"/>
          </p:nvPr>
        </p:nvSpPr>
        <p:spPr/>
        <p:txBody>
          <a:bodyPr/>
          <a:lstStyle/>
          <a:p>
            <a:r>
              <a:rPr lang="fa-IR" dirty="0"/>
              <a:t>اسکرام</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a:cs typeface="B Nazanin" panose="00000400000000000000" pitchFamily="2" charset="-78"/>
              </a:rPr>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cs typeface="B Nazanin" panose="00000400000000000000" pitchFamily="2" charset="-78"/>
              </a:rPr>
              <a:pPr>
                <a:defRPr/>
              </a:pPr>
              <a:t>58</a:t>
            </a:fld>
            <a:endParaRPr lang="en-US">
              <a:cs typeface="B Nazanin" panose="00000400000000000000" pitchFamily="2" charset="-78"/>
            </a:endParaRPr>
          </a:p>
        </p:txBody>
      </p:sp>
      <p:sp>
        <p:nvSpPr>
          <p:cNvPr id="22530" name="Title 1"/>
          <p:cNvSpPr>
            <a:spLocks noGrp="1"/>
          </p:cNvSpPr>
          <p:nvPr>
            <p:ph type="title"/>
          </p:nvPr>
        </p:nvSpPr>
        <p:spPr/>
        <p:txBody>
          <a:bodyPr/>
          <a:lstStyle/>
          <a:p>
            <a:r>
              <a:rPr lang="fa-IR" dirty="0"/>
              <a:t>فرآیند اسکرام</a:t>
            </a:r>
            <a:endParaRPr lang="en-US" dirty="0">
              <a:cs typeface="B Nazanin" panose="00000400000000000000" pitchFamily="2" charset="-78"/>
            </a:endParaRPr>
          </a:p>
        </p:txBody>
      </p:sp>
      <p:pic>
        <p:nvPicPr>
          <p:cNvPr id="4" name="Picture 3" descr="3.8 ScrumProcess.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270933" y="2458281"/>
            <a:ext cx="8803530" cy="3126771"/>
          </a:xfrm>
          <a:prstGeom prst="rect">
            <a:avLst/>
          </a:prstGeom>
        </p:spPr>
      </p:pic>
      <p:sp>
        <p:nvSpPr>
          <p:cNvPr id="8" name="TextBox 7">
            <a:extLst>
              <a:ext uri="{FF2B5EF4-FFF2-40B4-BE49-F238E27FC236}">
                <a16:creationId xmlns:a16="http://schemas.microsoft.com/office/drawing/2014/main" id="{84AC6925-CB47-4F70-9278-183DE40D248C}"/>
              </a:ext>
            </a:extLst>
          </p:cNvPr>
          <p:cNvSpPr txBox="1"/>
          <p:nvPr/>
        </p:nvSpPr>
        <p:spPr>
          <a:xfrm>
            <a:off x="391758" y="3282832"/>
            <a:ext cx="2103120" cy="91440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fa-IR" b="1" dirty="0">
                <a:cs typeface="B Nazanin" panose="00000400000000000000" pitchFamily="2" charset="-78"/>
              </a:rPr>
              <a:t>طرح کلی و طراحی معماری</a:t>
            </a:r>
            <a:endParaRPr lang="en-US" b="1" dirty="0">
              <a:cs typeface="B Nazanin" panose="00000400000000000000" pitchFamily="2" charset="-78"/>
            </a:endParaRPr>
          </a:p>
        </p:txBody>
      </p:sp>
      <p:sp>
        <p:nvSpPr>
          <p:cNvPr id="9" name="TextBox 8">
            <a:extLst>
              <a:ext uri="{FF2B5EF4-FFF2-40B4-BE49-F238E27FC236}">
                <a16:creationId xmlns:a16="http://schemas.microsoft.com/office/drawing/2014/main" id="{FAFCEBC9-EF83-4C60-9A18-90FD69B114A0}"/>
              </a:ext>
            </a:extLst>
          </p:cNvPr>
          <p:cNvSpPr txBox="1"/>
          <p:nvPr/>
        </p:nvSpPr>
        <p:spPr>
          <a:xfrm>
            <a:off x="6803210" y="3602872"/>
            <a:ext cx="2011680"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fa-IR" b="1" dirty="0">
                <a:cs typeface="B Nazanin" panose="00000400000000000000" pitchFamily="2" charset="-78"/>
              </a:rPr>
              <a:t>بسته شدن پروژه</a:t>
            </a:r>
            <a:endParaRPr lang="en-US" b="1" dirty="0">
              <a:cs typeface="B Nazanin" panose="00000400000000000000" pitchFamily="2" charset="-78"/>
            </a:endParaRPr>
          </a:p>
        </p:txBody>
      </p:sp>
      <p:sp>
        <p:nvSpPr>
          <p:cNvPr id="10" name="TextBox 9">
            <a:extLst>
              <a:ext uri="{FF2B5EF4-FFF2-40B4-BE49-F238E27FC236}">
                <a16:creationId xmlns:a16="http://schemas.microsoft.com/office/drawing/2014/main" id="{B47B149F-816C-41B3-9B4D-11711EB20D44}"/>
              </a:ext>
            </a:extLst>
          </p:cNvPr>
          <p:cNvSpPr txBox="1"/>
          <p:nvPr/>
        </p:nvSpPr>
        <p:spPr>
          <a:xfrm>
            <a:off x="3456751" y="5237875"/>
            <a:ext cx="2431894"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fa-IR" b="1" dirty="0">
                <a:cs typeface="B Nazanin" panose="00000400000000000000" pitchFamily="2" charset="-78"/>
              </a:rPr>
              <a:t>چرخه اسپرینت</a:t>
            </a:r>
            <a:endParaRPr lang="en-US" b="1" dirty="0">
              <a:cs typeface="B Nazanin" panose="00000400000000000000" pitchFamily="2" charset="-78"/>
            </a:endParaRPr>
          </a:p>
        </p:txBody>
      </p:sp>
      <p:sp>
        <p:nvSpPr>
          <p:cNvPr id="11" name="TextBox 10">
            <a:extLst>
              <a:ext uri="{FF2B5EF4-FFF2-40B4-BE49-F238E27FC236}">
                <a16:creationId xmlns:a16="http://schemas.microsoft.com/office/drawing/2014/main" id="{1F4E750D-47D2-46F8-9A37-3027B12227CC}"/>
              </a:ext>
            </a:extLst>
          </p:cNvPr>
          <p:cNvSpPr txBox="1"/>
          <p:nvPr/>
        </p:nvSpPr>
        <p:spPr>
          <a:xfrm>
            <a:off x="3627047" y="4197232"/>
            <a:ext cx="970539"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fa-IR" b="1" dirty="0">
                <a:cs typeface="B Nazanin" panose="00000400000000000000" pitchFamily="2" charset="-78"/>
              </a:rPr>
              <a:t>بازبینی</a:t>
            </a:r>
            <a:endParaRPr lang="en-US" b="1" dirty="0">
              <a:cs typeface="B Nazanin" panose="00000400000000000000" pitchFamily="2" charset="-78"/>
            </a:endParaRPr>
          </a:p>
        </p:txBody>
      </p:sp>
      <p:sp>
        <p:nvSpPr>
          <p:cNvPr id="12" name="TextBox 11">
            <a:extLst>
              <a:ext uri="{FF2B5EF4-FFF2-40B4-BE49-F238E27FC236}">
                <a16:creationId xmlns:a16="http://schemas.microsoft.com/office/drawing/2014/main" id="{9D267D4E-F618-4171-9CB4-75EF8228BBA6}"/>
              </a:ext>
            </a:extLst>
          </p:cNvPr>
          <p:cNvSpPr txBox="1"/>
          <p:nvPr/>
        </p:nvSpPr>
        <p:spPr>
          <a:xfrm>
            <a:off x="4672698" y="4199128"/>
            <a:ext cx="1026983" cy="369332"/>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fa-IR" b="1" dirty="0">
                <a:cs typeface="B Nazanin" panose="00000400000000000000" pitchFamily="2" charset="-78"/>
              </a:rPr>
              <a:t>توسعه</a:t>
            </a:r>
            <a:endParaRPr lang="en-US" b="1" dirty="0">
              <a:cs typeface="B Nazanin" panose="00000400000000000000" pitchFamily="2" charset="-78"/>
            </a:endParaRPr>
          </a:p>
        </p:txBody>
      </p:sp>
      <p:sp>
        <p:nvSpPr>
          <p:cNvPr id="13" name="TextBox 12">
            <a:extLst>
              <a:ext uri="{FF2B5EF4-FFF2-40B4-BE49-F238E27FC236}">
                <a16:creationId xmlns:a16="http://schemas.microsoft.com/office/drawing/2014/main" id="{FFA28F78-8D21-4E0E-B7CE-D88EDA5C2E88}"/>
              </a:ext>
            </a:extLst>
          </p:cNvPr>
          <p:cNvSpPr txBox="1"/>
          <p:nvPr/>
        </p:nvSpPr>
        <p:spPr>
          <a:xfrm>
            <a:off x="3652635" y="2975855"/>
            <a:ext cx="919365" cy="33855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fa-IR" sz="1600" b="1" dirty="0">
                <a:cs typeface="B Nazanin" panose="00000400000000000000" pitchFamily="2" charset="-78"/>
              </a:rPr>
              <a:t>ارزیابی</a:t>
            </a:r>
            <a:endParaRPr lang="en-US" sz="1600" b="1" dirty="0">
              <a:cs typeface="B Nazanin" panose="00000400000000000000" pitchFamily="2" charset="-78"/>
            </a:endParaRPr>
          </a:p>
        </p:txBody>
      </p:sp>
      <p:sp>
        <p:nvSpPr>
          <p:cNvPr id="14" name="TextBox 13">
            <a:extLst>
              <a:ext uri="{FF2B5EF4-FFF2-40B4-BE49-F238E27FC236}">
                <a16:creationId xmlns:a16="http://schemas.microsoft.com/office/drawing/2014/main" id="{3D1AF96C-88C9-4076-89B2-7111B9D560E4}"/>
              </a:ext>
            </a:extLst>
          </p:cNvPr>
          <p:cNvSpPr txBox="1"/>
          <p:nvPr/>
        </p:nvSpPr>
        <p:spPr>
          <a:xfrm>
            <a:off x="4794366" y="2975855"/>
            <a:ext cx="825712" cy="338554"/>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ctr"/>
            <a:r>
              <a:rPr lang="fa-IR" sz="1600" b="1" dirty="0">
                <a:cs typeface="B Nazanin" panose="00000400000000000000" pitchFamily="2" charset="-78"/>
              </a:rPr>
              <a:t>انتخاب</a:t>
            </a:r>
            <a:endParaRPr lang="en-US" sz="1600" b="1" dirty="0">
              <a:cs typeface="B Nazanin" panose="00000400000000000000" pitchFamily="2" charset="-7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59</a:t>
            </a:fld>
            <a:endParaRPr lang="en-US"/>
          </a:p>
        </p:txBody>
      </p:sp>
      <p:sp>
        <p:nvSpPr>
          <p:cNvPr id="3" name="Content Placeholder 2"/>
          <p:cNvSpPr>
            <a:spLocks noGrp="1"/>
          </p:cNvSpPr>
          <p:nvPr>
            <p:ph idx="1"/>
          </p:nvPr>
        </p:nvSpPr>
        <p:spPr/>
        <p:txBody>
          <a:bodyPr>
            <a:normAutofit/>
          </a:bodyPr>
          <a:lstStyle/>
          <a:p>
            <a:pPr algn="r" rtl="1">
              <a:buFont typeface="Arial" panose="020B0604020202020204" pitchFamily="34" charset="0"/>
              <a:buChar char="•"/>
            </a:pPr>
            <a:r>
              <a:rPr lang="fa-IR" sz="3200" b="0" i="0" dirty="0">
                <a:solidFill>
                  <a:srgbClr val="1F1F1F"/>
                </a:solidFill>
                <a:effectLst/>
                <a:latin typeface="Google Sans"/>
              </a:rPr>
              <a:t>اسپرینت ها دارای طول ثابتی هستند، </a:t>
            </a:r>
            <a:r>
              <a:rPr lang="fa-IR" sz="3200" b="1" i="0" dirty="0">
                <a:solidFill>
                  <a:srgbClr val="1F1F1F"/>
                </a:solidFill>
                <a:effectLst/>
                <a:latin typeface="Google Sans"/>
              </a:rPr>
              <a:t>به طور معمول 2 تا 4 هفته</a:t>
            </a:r>
            <a:r>
              <a:rPr lang="fa-IR" sz="3200" b="0" i="0" dirty="0">
                <a:solidFill>
                  <a:srgbClr val="1F1F1F"/>
                </a:solidFill>
                <a:effectLst/>
                <a:latin typeface="Google Sans"/>
              </a:rPr>
              <a:t>. آنها با توسعه یک نسخه از سیستم در </a:t>
            </a:r>
            <a:r>
              <a:rPr lang="en-US" sz="3200" b="0" i="0" dirty="0">
                <a:solidFill>
                  <a:srgbClr val="1F1F1F"/>
                </a:solidFill>
                <a:effectLst/>
                <a:latin typeface="Google Sans"/>
              </a:rPr>
              <a:t> XP </a:t>
            </a:r>
            <a:r>
              <a:rPr lang="fa-IR" sz="3200" b="0" i="0" dirty="0">
                <a:solidFill>
                  <a:srgbClr val="1F1F1F"/>
                </a:solidFill>
                <a:effectLst/>
                <a:latin typeface="Google Sans"/>
              </a:rPr>
              <a:t>مطابقت دارند.</a:t>
            </a:r>
          </a:p>
          <a:p>
            <a:pPr algn="r" rtl="1">
              <a:buFont typeface="Arial" panose="020B0604020202020204" pitchFamily="34" charset="0"/>
              <a:buChar char="•"/>
            </a:pPr>
            <a:r>
              <a:rPr lang="fa-IR" sz="3200" b="0" i="0" dirty="0">
                <a:solidFill>
                  <a:srgbClr val="1F1F1F"/>
                </a:solidFill>
                <a:effectLst/>
                <a:latin typeface="Google Sans"/>
              </a:rPr>
              <a:t>نقطه شروع برای برنامه ریزی، بک‌لاگ محصول </a:t>
            </a:r>
            <a:r>
              <a:rPr lang="en-US" sz="3200" b="0" i="0" dirty="0">
                <a:solidFill>
                  <a:srgbClr val="1F1F1F"/>
                </a:solidFill>
                <a:effectLst/>
                <a:latin typeface="Google Sans"/>
              </a:rPr>
              <a:t>Product </a:t>
            </a:r>
            <a:r>
              <a:rPr lang="fa-IR" sz="3200" b="0" i="0" dirty="0">
                <a:solidFill>
                  <a:srgbClr val="1F1F1F"/>
                </a:solidFill>
                <a:effectLst/>
                <a:latin typeface="Google Sans"/>
              </a:rPr>
              <a:t>    </a:t>
            </a:r>
            <a:r>
              <a:rPr lang="en-US" sz="3200" b="0" i="0" dirty="0">
                <a:solidFill>
                  <a:srgbClr val="1F1F1F"/>
                </a:solidFill>
                <a:effectLst/>
                <a:latin typeface="Google Sans"/>
              </a:rPr>
              <a:t>Backlog</a:t>
            </a:r>
            <a:r>
              <a:rPr lang="fa-IR" sz="3200" b="0" i="0" dirty="0">
                <a:solidFill>
                  <a:srgbClr val="1F1F1F"/>
                </a:solidFill>
                <a:effectLst/>
                <a:latin typeface="Google Sans"/>
              </a:rPr>
              <a:t> </a:t>
            </a:r>
            <a:r>
              <a:rPr lang="en-US" sz="3200" b="0" i="0" dirty="0">
                <a:solidFill>
                  <a:srgbClr val="1F1F1F"/>
                </a:solidFill>
                <a:effectLst/>
                <a:latin typeface="Google Sans"/>
              </a:rPr>
              <a:t> </a:t>
            </a:r>
            <a:r>
              <a:rPr lang="fa-IR" sz="3200" b="0" i="0" dirty="0">
                <a:solidFill>
                  <a:srgbClr val="1F1F1F"/>
                </a:solidFill>
                <a:effectLst/>
                <a:latin typeface="Google Sans"/>
              </a:rPr>
              <a:t>است که فهرستی از کارهایی است که باید روی پروژه انجام شود.</a:t>
            </a:r>
          </a:p>
          <a:p>
            <a:pPr algn="r" rtl="1">
              <a:buFont typeface="Arial" panose="020B0604020202020204" pitchFamily="34" charset="0"/>
              <a:buChar char="•"/>
            </a:pPr>
            <a:r>
              <a:rPr lang="fa-IR" sz="3200" b="0" i="0" dirty="0">
                <a:solidFill>
                  <a:srgbClr val="1F1F1F"/>
                </a:solidFill>
                <a:effectLst/>
                <a:latin typeface="Google Sans"/>
              </a:rPr>
              <a:t>فاز انتخاب شامل </a:t>
            </a:r>
            <a:r>
              <a:rPr lang="fa-IR" sz="3200" b="1" i="0" dirty="0">
                <a:solidFill>
                  <a:srgbClr val="1F1F1F"/>
                </a:solidFill>
                <a:effectLst/>
                <a:latin typeface="Google Sans"/>
              </a:rPr>
              <a:t>کل تیم پروژه </a:t>
            </a:r>
            <a:r>
              <a:rPr lang="fa-IR" sz="3200" b="0" i="0" dirty="0">
                <a:solidFill>
                  <a:srgbClr val="1F1F1F"/>
                </a:solidFill>
                <a:effectLst/>
                <a:latin typeface="Google Sans"/>
              </a:rPr>
              <a:t>است که با </a:t>
            </a:r>
            <a:r>
              <a:rPr lang="fa-IR" sz="3200" b="1" i="0" dirty="0">
                <a:solidFill>
                  <a:srgbClr val="1F1F1F"/>
                </a:solidFill>
                <a:effectLst/>
                <a:latin typeface="Google Sans"/>
              </a:rPr>
              <a:t>مشتری برای انتخاب ویژگی ها </a:t>
            </a:r>
            <a:r>
              <a:rPr lang="fa-IR" sz="3200" b="0" i="0" dirty="0">
                <a:solidFill>
                  <a:srgbClr val="1F1F1F"/>
                </a:solidFill>
                <a:effectLst/>
                <a:latin typeface="Google Sans"/>
              </a:rPr>
              <a:t>و قابلیت هایی که در طول اسپرینت توسعه داده می شود، کار می کنند.</a:t>
            </a:r>
          </a:p>
        </p:txBody>
      </p:sp>
      <p:sp>
        <p:nvSpPr>
          <p:cNvPr id="2" name="Title 1"/>
          <p:cNvSpPr>
            <a:spLocks noGrp="1"/>
          </p:cNvSpPr>
          <p:nvPr>
            <p:ph type="title"/>
          </p:nvPr>
        </p:nvSpPr>
        <p:spPr/>
        <p:txBody>
          <a:bodyPr/>
          <a:lstStyle/>
          <a:p>
            <a:r>
              <a:rPr lang="fa-IR" dirty="0"/>
              <a:t>چرخه اسکرام</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17124" y="6308725"/>
            <a:ext cx="7573384" cy="365125"/>
          </a:xfrm>
        </p:spPr>
        <p:txBody>
          <a:bodyPr/>
          <a:lstStyle/>
          <a:p>
            <a:pPr>
              <a:defRPr/>
            </a:pPr>
            <a:r>
              <a:rPr lang="en-US" dirty="0"/>
              <a:t>The Agile Alliance home page contains much useful information: https://www.agilealliance.org/</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6</a:t>
            </a:fld>
            <a:endParaRPr lang="en-US"/>
          </a:p>
        </p:txBody>
      </p:sp>
      <p:sp>
        <p:nvSpPr>
          <p:cNvPr id="3" name="Content Placeholder 2"/>
          <p:cNvSpPr>
            <a:spLocks noGrp="1"/>
          </p:cNvSpPr>
          <p:nvPr>
            <p:ph idx="1"/>
          </p:nvPr>
        </p:nvSpPr>
        <p:spPr/>
        <p:txBody>
          <a:bodyPr>
            <a:normAutofit/>
          </a:bodyPr>
          <a:lstStyle/>
          <a:p>
            <a:pPr algn="r" rtl="1"/>
            <a:r>
              <a:rPr lang="fa-IR" sz="4000" b="0" i="0" dirty="0">
                <a:solidFill>
                  <a:srgbClr val="1F1F1F"/>
                </a:solidFill>
                <a:effectLst/>
                <a:latin typeface="Google Sans"/>
              </a:rPr>
              <a:t>به ارزش های زیر رسیده ایم:</a:t>
            </a:r>
          </a:p>
          <a:p>
            <a:pPr lvl="1">
              <a:buFont typeface="Arial" panose="020B0604020202020204" pitchFamily="34" charset="0"/>
              <a:buChar char="•"/>
            </a:pPr>
            <a:r>
              <a:rPr lang="fa-IR" sz="3600" b="0" i="0" dirty="0">
                <a:solidFill>
                  <a:srgbClr val="1F1F1F"/>
                </a:solidFill>
                <a:effectLst/>
                <a:latin typeface="Google Sans"/>
              </a:rPr>
              <a:t>ارزش مندی افراد به نسبت تعاملات بر فرآیندها و ابزارها.</a:t>
            </a:r>
          </a:p>
          <a:p>
            <a:pPr lvl="1">
              <a:buFont typeface="Arial" panose="020B0604020202020204" pitchFamily="34" charset="0"/>
              <a:buChar char="•"/>
            </a:pPr>
            <a:r>
              <a:rPr lang="fa-IR" sz="3600" b="0" i="0" dirty="0">
                <a:solidFill>
                  <a:srgbClr val="1F1F1F"/>
                </a:solidFill>
                <a:effectLst/>
                <a:latin typeface="Google Sans"/>
              </a:rPr>
              <a:t>ارزشمندی نرم افزار در حال کار بر روی مستندات جامع.</a:t>
            </a:r>
          </a:p>
          <a:p>
            <a:pPr lvl="1">
              <a:buFont typeface="Arial" panose="020B0604020202020204" pitchFamily="34" charset="0"/>
              <a:buChar char="•"/>
            </a:pPr>
            <a:r>
              <a:rPr lang="fa-IR" sz="3600" b="0" i="0" dirty="0">
                <a:solidFill>
                  <a:srgbClr val="1F1F1F"/>
                </a:solidFill>
                <a:effectLst/>
                <a:latin typeface="Google Sans"/>
              </a:rPr>
              <a:t>ارزشمندی همکاری با مشتری بر مذاکره قرارداد.</a:t>
            </a:r>
          </a:p>
          <a:p>
            <a:pPr lvl="1">
              <a:buFont typeface="Arial" panose="020B0604020202020204" pitchFamily="34" charset="0"/>
              <a:buChar char="•"/>
            </a:pPr>
            <a:r>
              <a:rPr lang="fa-IR" sz="3600" b="0" i="0" dirty="0">
                <a:solidFill>
                  <a:srgbClr val="1F1F1F"/>
                </a:solidFill>
                <a:effectLst/>
                <a:latin typeface="Google Sans"/>
              </a:rPr>
              <a:t>ارزشمندی پاسخگویی به تغییر به جای پیروی از یک برنامه.</a:t>
            </a:r>
          </a:p>
        </p:txBody>
      </p:sp>
      <p:sp>
        <p:nvSpPr>
          <p:cNvPr id="2" name="Title 1"/>
          <p:cNvSpPr>
            <a:spLocks noGrp="1"/>
          </p:cNvSpPr>
          <p:nvPr>
            <p:ph type="title"/>
          </p:nvPr>
        </p:nvSpPr>
        <p:spPr/>
        <p:txBody>
          <a:bodyPr/>
          <a:lstStyle/>
          <a:p>
            <a:r>
              <a:rPr lang="fa-IR" dirty="0"/>
              <a:t>بیانیه چابک</a:t>
            </a:r>
            <a:endParaRPr lang="en-US" dirty="0"/>
          </a:p>
        </p:txBody>
      </p:sp>
    </p:spTree>
    <p:extLst>
      <p:ext uri="{BB962C8B-B14F-4D97-AF65-F5344CB8AC3E}">
        <p14:creationId xmlns:p14="http://schemas.microsoft.com/office/powerpoint/2010/main" val="209782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60</a:t>
            </a:fld>
            <a:endParaRPr lang="en-US"/>
          </a:p>
        </p:txBody>
      </p:sp>
      <p:sp>
        <p:nvSpPr>
          <p:cNvPr id="3" name="Content Placeholder 2"/>
          <p:cNvSpPr>
            <a:spLocks noGrp="1"/>
          </p:cNvSpPr>
          <p:nvPr>
            <p:ph idx="1"/>
          </p:nvPr>
        </p:nvSpPr>
        <p:spPr/>
        <p:txBody>
          <a:bodyPr>
            <a:normAutofit/>
          </a:bodyPr>
          <a:lstStyle/>
          <a:p>
            <a:pPr algn="r" rtl="1">
              <a:buFont typeface="Arial" panose="020B0604020202020204" pitchFamily="34" charset="0"/>
              <a:buChar char="•"/>
            </a:pPr>
            <a:r>
              <a:rPr lang="fa-IR" sz="3200" b="0" i="0" dirty="0">
                <a:solidFill>
                  <a:srgbClr val="1F1F1F"/>
                </a:solidFill>
                <a:effectLst/>
                <a:latin typeface="Google Sans"/>
              </a:rPr>
              <a:t>پس از توافق بر روی این موارد، تیم برای </a:t>
            </a:r>
            <a:r>
              <a:rPr lang="fa-IR" sz="3200" b="1" i="0" dirty="0">
                <a:solidFill>
                  <a:srgbClr val="1F1F1F"/>
                </a:solidFill>
                <a:effectLst/>
                <a:latin typeface="Google Sans"/>
              </a:rPr>
              <a:t>توسعه نرم افزار </a:t>
            </a:r>
            <a:r>
              <a:rPr lang="fa-IR" sz="3200" b="0" i="0" dirty="0">
                <a:solidFill>
                  <a:srgbClr val="1F1F1F"/>
                </a:solidFill>
                <a:effectLst/>
                <a:latin typeface="Google Sans"/>
              </a:rPr>
              <a:t>خود را </a:t>
            </a:r>
            <a:r>
              <a:rPr lang="fa-IR" sz="3200" b="1" i="0" dirty="0">
                <a:solidFill>
                  <a:srgbClr val="1F1F1F"/>
                </a:solidFill>
                <a:effectLst/>
                <a:latin typeface="Google Sans"/>
              </a:rPr>
              <a:t>سازماندهی</a:t>
            </a:r>
            <a:r>
              <a:rPr lang="fa-IR" sz="3200" b="0" i="0" dirty="0">
                <a:solidFill>
                  <a:srgbClr val="1F1F1F"/>
                </a:solidFill>
                <a:effectLst/>
                <a:latin typeface="Google Sans"/>
              </a:rPr>
              <a:t> می کند. در این مرحله، </a:t>
            </a:r>
            <a:r>
              <a:rPr lang="fa-IR" sz="3200" b="1" i="0" dirty="0">
                <a:solidFill>
                  <a:srgbClr val="1F1F1F"/>
                </a:solidFill>
                <a:effectLst/>
                <a:latin typeface="Google Sans"/>
              </a:rPr>
              <a:t>تیم از مشتری و سازمان جدا شده و تمامی ارتباطات از طریق فردی به نام «اسکرام مستر» </a:t>
            </a:r>
            <a:r>
              <a:rPr lang="fa-IR" sz="3200" b="0" i="0" dirty="0">
                <a:solidFill>
                  <a:srgbClr val="1F1F1F"/>
                </a:solidFill>
                <a:effectLst/>
                <a:latin typeface="Google Sans"/>
              </a:rPr>
              <a:t>هدایت می شود.</a:t>
            </a:r>
          </a:p>
          <a:p>
            <a:pPr algn="r" rtl="1">
              <a:buFont typeface="Arial" panose="020B0604020202020204" pitchFamily="34" charset="0"/>
              <a:buChar char="•"/>
            </a:pPr>
            <a:r>
              <a:rPr lang="fa-IR" sz="3200" b="0" i="0" dirty="0">
                <a:solidFill>
                  <a:srgbClr val="1F1F1F"/>
                </a:solidFill>
                <a:effectLst/>
                <a:latin typeface="Google Sans"/>
              </a:rPr>
              <a:t>نقش </a:t>
            </a:r>
            <a:r>
              <a:rPr lang="fa-IR" sz="3200" b="1" i="0" dirty="0">
                <a:solidFill>
                  <a:srgbClr val="1F1F1F"/>
                </a:solidFill>
                <a:effectLst/>
                <a:latin typeface="Google Sans"/>
              </a:rPr>
              <a:t>اسکرام مستر محافظت از تیم توسعه </a:t>
            </a:r>
            <a:r>
              <a:rPr lang="fa-IR" sz="3200" b="0" i="0" dirty="0">
                <a:solidFill>
                  <a:srgbClr val="1F1F1F"/>
                </a:solidFill>
                <a:effectLst/>
                <a:latin typeface="Google Sans"/>
              </a:rPr>
              <a:t>در برابر عوامل </a:t>
            </a:r>
            <a:r>
              <a:rPr lang="fa-IR" sz="3200" b="1" i="0" dirty="0">
                <a:solidFill>
                  <a:srgbClr val="1F1F1F"/>
                </a:solidFill>
                <a:effectLst/>
                <a:latin typeface="Google Sans"/>
              </a:rPr>
              <a:t>حواس پرتی </a:t>
            </a:r>
            <a:r>
              <a:rPr lang="fa-IR" sz="3200" b="0" i="0" dirty="0">
                <a:solidFill>
                  <a:srgbClr val="1F1F1F"/>
                </a:solidFill>
                <a:effectLst/>
                <a:latin typeface="Google Sans"/>
              </a:rPr>
              <a:t>خارجی است.</a:t>
            </a:r>
          </a:p>
          <a:p>
            <a:pPr algn="r" rtl="1">
              <a:buFont typeface="Arial" panose="020B0604020202020204" pitchFamily="34" charset="0"/>
              <a:buChar char="•"/>
            </a:pPr>
            <a:r>
              <a:rPr lang="fa-IR" sz="3200" b="0" i="0" dirty="0">
                <a:solidFill>
                  <a:srgbClr val="1F1F1F"/>
                </a:solidFill>
                <a:effectLst/>
                <a:latin typeface="Google Sans"/>
              </a:rPr>
              <a:t>در پایان اسپرینت، کار </a:t>
            </a:r>
            <a:r>
              <a:rPr lang="fa-IR" sz="3200" b="1" i="0" dirty="0">
                <a:solidFill>
                  <a:srgbClr val="1F1F1F"/>
                </a:solidFill>
                <a:effectLst/>
                <a:latin typeface="Google Sans"/>
              </a:rPr>
              <a:t>انجام شده بررسی و به ذینفعان </a:t>
            </a:r>
            <a:r>
              <a:rPr lang="fa-IR" sz="3200" b="0" i="0" dirty="0">
                <a:solidFill>
                  <a:srgbClr val="1F1F1F"/>
                </a:solidFill>
                <a:effectLst/>
                <a:latin typeface="Google Sans"/>
              </a:rPr>
              <a:t>ارائه می شود. سپس چرخه اسپرینت بعدی آغاز می شود.</a:t>
            </a:r>
          </a:p>
        </p:txBody>
      </p:sp>
      <p:sp>
        <p:nvSpPr>
          <p:cNvPr id="2" name="Title 1"/>
          <p:cNvSpPr>
            <a:spLocks noGrp="1"/>
          </p:cNvSpPr>
          <p:nvPr>
            <p:ph type="title"/>
          </p:nvPr>
        </p:nvSpPr>
        <p:spPr/>
        <p:txBody>
          <a:bodyPr/>
          <a:lstStyle/>
          <a:p>
            <a:r>
              <a:rPr lang="fa-IR" dirty="0"/>
              <a:t>چرخه اسکرام</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61</a:t>
            </a:fld>
            <a:endParaRPr lang="en-US"/>
          </a:p>
        </p:txBody>
      </p:sp>
      <p:sp>
        <p:nvSpPr>
          <p:cNvPr id="3" name="Content Placeholder 2"/>
          <p:cNvSpPr>
            <a:spLocks noGrp="1"/>
          </p:cNvSpPr>
          <p:nvPr>
            <p:ph idx="1"/>
          </p:nvPr>
        </p:nvSpPr>
        <p:spPr/>
        <p:txBody>
          <a:bodyPr>
            <a:normAutofit fontScale="92500" lnSpcReduction="10000"/>
          </a:bodyPr>
          <a:lstStyle/>
          <a:p>
            <a:pPr algn="r" rtl="1"/>
            <a:r>
              <a:rPr lang="fa-IR" sz="2800" b="1" i="0" dirty="0">
                <a:solidFill>
                  <a:srgbClr val="1F1F1F"/>
                </a:solidFill>
                <a:effectLst/>
                <a:latin typeface="Google Sans"/>
              </a:rPr>
              <a:t>اسکرام مستر تسهیل </a:t>
            </a:r>
            <a:r>
              <a:rPr lang="fa-IR" sz="2800" b="0" i="0" dirty="0">
                <a:solidFill>
                  <a:srgbClr val="1F1F1F"/>
                </a:solidFill>
                <a:effectLst/>
                <a:latin typeface="Google Sans"/>
              </a:rPr>
              <a:t>کننده ای است که</a:t>
            </a:r>
          </a:p>
          <a:p>
            <a:pPr lvl="1"/>
            <a:r>
              <a:rPr lang="fa-IR" sz="2800" b="0" i="0" dirty="0">
                <a:solidFill>
                  <a:srgbClr val="1F1F1F"/>
                </a:solidFill>
                <a:effectLst/>
                <a:latin typeface="Google Sans"/>
              </a:rPr>
              <a:t> جلسات روزانه را ترتیب می دهد،</a:t>
            </a:r>
          </a:p>
          <a:p>
            <a:pPr lvl="1"/>
            <a:r>
              <a:rPr lang="fa-IR" sz="2800" b="0" i="0" dirty="0">
                <a:solidFill>
                  <a:srgbClr val="1F1F1F"/>
                </a:solidFill>
                <a:effectLst/>
                <a:latin typeface="Google Sans"/>
              </a:rPr>
              <a:t> لیست کارهای معوقه  </a:t>
            </a:r>
            <a:r>
              <a:rPr lang="en-US" sz="2800" b="0" i="0" dirty="0">
                <a:solidFill>
                  <a:srgbClr val="1F1F1F"/>
                </a:solidFill>
                <a:effectLst/>
                <a:latin typeface="Google Sans"/>
              </a:rPr>
              <a:t>Backlog</a:t>
            </a:r>
            <a:r>
              <a:rPr lang="fa-IR" sz="2800" b="0" i="0" dirty="0">
                <a:solidFill>
                  <a:srgbClr val="1F1F1F"/>
                </a:solidFill>
                <a:effectLst/>
                <a:latin typeface="Google Sans"/>
              </a:rPr>
              <a:t> </a:t>
            </a:r>
            <a:r>
              <a:rPr lang="en-US" sz="2800" b="0" i="0" dirty="0">
                <a:solidFill>
                  <a:srgbClr val="1F1F1F"/>
                </a:solidFill>
                <a:effectLst/>
                <a:latin typeface="Google Sans"/>
              </a:rPr>
              <a:t> </a:t>
            </a:r>
            <a:r>
              <a:rPr lang="fa-IR" sz="2800" b="0" i="0" dirty="0">
                <a:solidFill>
                  <a:srgbClr val="1F1F1F"/>
                </a:solidFill>
                <a:effectLst/>
                <a:latin typeface="Google Sans"/>
              </a:rPr>
              <a:t>را برای انجام کار پیگیری می کند،</a:t>
            </a:r>
          </a:p>
          <a:p>
            <a:pPr lvl="1"/>
            <a:r>
              <a:rPr lang="fa-IR" sz="2800" b="1" i="0" dirty="0">
                <a:solidFill>
                  <a:srgbClr val="1F1F1F"/>
                </a:solidFill>
                <a:effectLst/>
                <a:latin typeface="Google Sans"/>
              </a:rPr>
              <a:t>تصمیمات</a:t>
            </a:r>
            <a:r>
              <a:rPr lang="fa-IR" sz="2800" b="0" i="0" dirty="0">
                <a:solidFill>
                  <a:srgbClr val="1F1F1F"/>
                </a:solidFill>
                <a:effectLst/>
                <a:latin typeface="Google Sans"/>
              </a:rPr>
              <a:t> را ثبت می کند،</a:t>
            </a:r>
          </a:p>
          <a:p>
            <a:pPr lvl="1"/>
            <a:r>
              <a:rPr lang="fa-IR" sz="2800" b="0" i="0" dirty="0">
                <a:solidFill>
                  <a:srgbClr val="1F1F1F"/>
                </a:solidFill>
                <a:effectLst/>
                <a:latin typeface="Google Sans"/>
              </a:rPr>
              <a:t> </a:t>
            </a:r>
            <a:r>
              <a:rPr lang="fa-IR" sz="2800" b="1" i="0" dirty="0">
                <a:solidFill>
                  <a:srgbClr val="1F1F1F"/>
                </a:solidFill>
                <a:effectLst/>
                <a:latin typeface="Google Sans"/>
              </a:rPr>
              <a:t>پیشرفت</a:t>
            </a:r>
            <a:r>
              <a:rPr lang="fa-IR" sz="2800" b="0" i="0" dirty="0">
                <a:solidFill>
                  <a:srgbClr val="1F1F1F"/>
                </a:solidFill>
                <a:effectLst/>
                <a:latin typeface="Google Sans"/>
              </a:rPr>
              <a:t> را در مقابل بک‌لاگ اندازه گیری می کند</a:t>
            </a:r>
          </a:p>
          <a:p>
            <a:pPr lvl="1"/>
            <a:r>
              <a:rPr lang="fa-IR" sz="2800" b="0" i="0" dirty="0">
                <a:solidFill>
                  <a:srgbClr val="1F1F1F"/>
                </a:solidFill>
                <a:effectLst/>
                <a:latin typeface="Google Sans"/>
              </a:rPr>
              <a:t>با </a:t>
            </a:r>
            <a:r>
              <a:rPr lang="fa-IR" sz="2800" b="1" i="0" dirty="0">
                <a:solidFill>
                  <a:srgbClr val="1F1F1F"/>
                </a:solidFill>
                <a:effectLst/>
                <a:latin typeface="Google Sans"/>
              </a:rPr>
              <a:t>مشتریان و مدیریت خارج از تیم ارتباط </a:t>
            </a:r>
            <a:r>
              <a:rPr lang="fa-IR" sz="2800" b="0" i="0" dirty="0">
                <a:solidFill>
                  <a:srgbClr val="1F1F1F"/>
                </a:solidFill>
                <a:effectLst/>
                <a:latin typeface="Google Sans"/>
              </a:rPr>
              <a:t>برقرار می کند.</a:t>
            </a:r>
          </a:p>
          <a:p>
            <a:pPr algn="r" rtl="1"/>
            <a:r>
              <a:rPr lang="fa-IR" sz="2800" b="0" i="0" dirty="0">
                <a:solidFill>
                  <a:srgbClr val="1F1F1F"/>
                </a:solidFill>
                <a:effectLst/>
                <a:latin typeface="Google Sans"/>
              </a:rPr>
              <a:t> </a:t>
            </a:r>
            <a:r>
              <a:rPr lang="fa-IR" sz="2800" b="1" i="0" dirty="0">
                <a:solidFill>
                  <a:srgbClr val="1F1F1F"/>
                </a:solidFill>
                <a:effectLst/>
                <a:latin typeface="Google Sans"/>
              </a:rPr>
              <a:t>کل تیم در جلسات روزانه کوتاهی </a:t>
            </a:r>
            <a:r>
              <a:rPr lang="fa-IR" sz="2800" b="0" i="0" dirty="0">
                <a:solidFill>
                  <a:srgbClr val="1F1F1F"/>
                </a:solidFill>
                <a:effectLst/>
                <a:latin typeface="Google Sans"/>
              </a:rPr>
              <a:t>شرکت می کنند که در آن همه </a:t>
            </a:r>
            <a:r>
              <a:rPr lang="fa-IR" sz="2800" b="1" i="0" dirty="0">
                <a:solidFill>
                  <a:srgbClr val="1F1F1F"/>
                </a:solidFill>
                <a:effectLst/>
                <a:latin typeface="Google Sans"/>
              </a:rPr>
              <a:t>اعضای</a:t>
            </a:r>
            <a:r>
              <a:rPr lang="fa-IR" sz="2800" b="0" i="0" dirty="0">
                <a:solidFill>
                  <a:srgbClr val="1F1F1F"/>
                </a:solidFill>
                <a:effectLst/>
                <a:latin typeface="Google Sans"/>
              </a:rPr>
              <a:t> تیم </a:t>
            </a:r>
            <a:r>
              <a:rPr lang="fa-IR" sz="2800" b="1" i="0" dirty="0">
                <a:solidFill>
                  <a:srgbClr val="1F1F1F"/>
                </a:solidFill>
                <a:effectLst/>
                <a:latin typeface="Google Sans"/>
              </a:rPr>
              <a:t>اطلاعات</a:t>
            </a:r>
            <a:r>
              <a:rPr lang="fa-IR" sz="2800" b="0" i="0" dirty="0">
                <a:solidFill>
                  <a:srgbClr val="1F1F1F"/>
                </a:solidFill>
                <a:effectLst/>
                <a:latin typeface="Google Sans"/>
              </a:rPr>
              <a:t> را به اشتراک می گذارند، </a:t>
            </a:r>
            <a:r>
              <a:rPr lang="fa-IR" sz="2800" b="1" i="0" dirty="0">
                <a:solidFill>
                  <a:srgbClr val="1F1F1F"/>
                </a:solidFill>
                <a:effectLst/>
                <a:latin typeface="Google Sans"/>
              </a:rPr>
              <a:t>پیشرفت</a:t>
            </a:r>
            <a:r>
              <a:rPr lang="fa-IR" sz="2800" b="0" i="0" dirty="0">
                <a:solidFill>
                  <a:srgbClr val="1F1F1F"/>
                </a:solidFill>
                <a:effectLst/>
                <a:latin typeface="Google Sans"/>
              </a:rPr>
              <a:t> خود را از زمان </a:t>
            </a:r>
            <a:r>
              <a:rPr lang="fa-IR" sz="2800" b="1" i="0" dirty="0">
                <a:solidFill>
                  <a:srgbClr val="1F1F1F"/>
                </a:solidFill>
                <a:effectLst/>
                <a:latin typeface="Google Sans"/>
              </a:rPr>
              <a:t>آخرین جلسه</a:t>
            </a:r>
            <a:r>
              <a:rPr lang="fa-IR" sz="2800" b="0" i="0" dirty="0">
                <a:solidFill>
                  <a:srgbClr val="1F1F1F"/>
                </a:solidFill>
                <a:effectLst/>
                <a:latin typeface="Google Sans"/>
              </a:rPr>
              <a:t>، </a:t>
            </a:r>
            <a:r>
              <a:rPr lang="fa-IR" sz="2800" b="1" i="0" dirty="0">
                <a:solidFill>
                  <a:srgbClr val="1F1F1F"/>
                </a:solidFill>
                <a:effectLst/>
                <a:latin typeface="Google Sans"/>
              </a:rPr>
              <a:t>مشکلات پیش</a:t>
            </a:r>
            <a:r>
              <a:rPr lang="fa-IR" sz="2800" b="0" i="0" dirty="0">
                <a:solidFill>
                  <a:srgbClr val="1F1F1F"/>
                </a:solidFill>
                <a:effectLst/>
                <a:latin typeface="Google Sans"/>
              </a:rPr>
              <a:t> آمده و </a:t>
            </a:r>
            <a:r>
              <a:rPr lang="fa-IR" sz="2800" b="1" i="0" dirty="0">
                <a:solidFill>
                  <a:srgbClr val="1F1F1F"/>
                </a:solidFill>
                <a:effectLst/>
                <a:latin typeface="Google Sans"/>
              </a:rPr>
              <a:t>برنامه ریزی برای روز بعد </a:t>
            </a:r>
            <a:r>
              <a:rPr lang="fa-IR" sz="2800" b="0" i="0" dirty="0">
                <a:solidFill>
                  <a:srgbClr val="1F1F1F"/>
                </a:solidFill>
                <a:effectLst/>
                <a:latin typeface="Google Sans"/>
              </a:rPr>
              <a:t>را شرح می دهند. </a:t>
            </a:r>
          </a:p>
          <a:p>
            <a:pPr lvl="1"/>
            <a:r>
              <a:rPr lang="fa-IR" sz="2800" b="0" i="0" dirty="0">
                <a:solidFill>
                  <a:srgbClr val="1F1F1F"/>
                </a:solidFill>
                <a:effectLst/>
                <a:latin typeface="Google Sans"/>
              </a:rPr>
              <a:t>این بدان معناست که همه افراد تیم از جریان کار مطلع هستند و در صورت بروز مشکل می توانند برنامه ریزی کوتاه مدت را برای مقابله با آنها دوباره انجام دهند.</a:t>
            </a:r>
            <a:endParaRPr lang="en-US" sz="2800" dirty="0"/>
          </a:p>
        </p:txBody>
      </p:sp>
      <p:sp>
        <p:nvSpPr>
          <p:cNvPr id="2" name="Title 1"/>
          <p:cNvSpPr>
            <a:spLocks noGrp="1"/>
          </p:cNvSpPr>
          <p:nvPr>
            <p:ph type="title"/>
          </p:nvPr>
        </p:nvSpPr>
        <p:spPr/>
        <p:txBody>
          <a:bodyPr/>
          <a:lstStyle/>
          <a:p>
            <a:r>
              <a:rPr lang="fa-IR" dirty="0"/>
              <a:t>کار تیمی در اسکرام</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95134A3-1252-489D-AB69-1939351BF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389" y="3087465"/>
            <a:ext cx="5523470" cy="377053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62</a:t>
            </a:fld>
            <a:endParaRPr lang="en-US"/>
          </a:p>
        </p:txBody>
      </p:sp>
      <p:sp>
        <p:nvSpPr>
          <p:cNvPr id="3" name="Content Placeholder 2"/>
          <p:cNvSpPr>
            <a:spLocks noGrp="1"/>
          </p:cNvSpPr>
          <p:nvPr>
            <p:ph idx="1"/>
          </p:nvPr>
        </p:nvSpPr>
        <p:spPr>
          <a:xfrm>
            <a:off x="0" y="1548305"/>
            <a:ext cx="8686800" cy="4953111"/>
          </a:xfrm>
        </p:spPr>
        <p:txBody>
          <a:bodyPr>
            <a:normAutofit/>
          </a:bodyPr>
          <a:lstStyle/>
          <a:p>
            <a:pPr marL="342900" marR="0" lvl="0" indent="-342900" algn="r" rtl="1">
              <a:spcBef>
                <a:spcPts val="0"/>
              </a:spcBef>
              <a:spcAft>
                <a:spcPts val="0"/>
              </a:spcAft>
              <a:buSzPts val="1000"/>
              <a:buFont typeface="Symbol" panose="05050102010706020507" pitchFamily="18" charset="2"/>
              <a:buChar char=""/>
              <a:tabLst>
                <a:tab pos="457200" algn="l"/>
              </a:tabLst>
            </a:pPr>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متن: اسکرام روزانه جلسه‌ای کوتاه (حدود </a:t>
            </a:r>
            <a:r>
              <a:rPr lang="fa-IR"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۱۵</a:t>
            </a:r>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 دقیقه) است که در ابتدای هر روز کاری در متدولوژی اسکرام برگزار می‌شود.</a:t>
            </a:r>
            <a:endParaRPr lang="en-US" sz="3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spcBef>
                <a:spcPts val="0"/>
              </a:spcBef>
              <a:spcAft>
                <a:spcPts val="0"/>
              </a:spcAft>
              <a:buSzPts val="1000"/>
              <a:buFont typeface="Symbol" panose="05050102010706020507" pitchFamily="18" charset="2"/>
              <a:buChar char=""/>
              <a:tabLst>
                <a:tab pos="457200" algn="l"/>
              </a:tabLst>
            </a:pPr>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تصویر: تصویری از یک تیم که در حال برگزاری جلسه هستند.</a:t>
            </a:r>
            <a:endParaRPr lang="en-US" sz="32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3200" dirty="0">
                <a:solidFill>
                  <a:srgbClr val="1F1F1F"/>
                </a:solidFill>
                <a:effectLst/>
                <a:latin typeface="Arial" panose="020B0604020202020204" pitchFamily="34" charset="0"/>
                <a:ea typeface="Times New Roman" panose="02020603050405020304" pitchFamily="18" charset="0"/>
              </a:rPr>
              <a:t>اسکرام روزانه چیست؟</a:t>
            </a:r>
            <a:endParaRPr lang="en-US" sz="3200" dirty="0">
              <a:solidFill>
                <a:srgbClr val="1F1F1F"/>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8140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63</a:t>
            </a:fld>
            <a:endParaRPr lang="en-US"/>
          </a:p>
        </p:txBody>
      </p:sp>
      <p:sp>
        <p:nvSpPr>
          <p:cNvPr id="3" name="Content Placeholder 2"/>
          <p:cNvSpPr>
            <a:spLocks noGrp="1"/>
          </p:cNvSpPr>
          <p:nvPr>
            <p:ph idx="1"/>
          </p:nvPr>
        </p:nvSpPr>
        <p:spPr>
          <a:xfrm>
            <a:off x="0" y="1548305"/>
            <a:ext cx="8686800" cy="4953111"/>
          </a:xfrm>
        </p:spPr>
        <p:txBody>
          <a:bodyPr>
            <a:normAutofit/>
          </a:bodyPr>
          <a:lstStyle/>
          <a:p>
            <a:pPr marL="342900" marR="0" lvl="0" indent="-342900" algn="r" rtl="1">
              <a:spcBef>
                <a:spcPts val="0"/>
              </a:spcBef>
              <a:spcAft>
                <a:spcPts val="0"/>
              </a:spcAft>
              <a:buSzPts val="1000"/>
              <a:buFont typeface="Symbol" panose="05050102010706020507" pitchFamily="18" charset="2"/>
              <a:buChar char=""/>
              <a:tabLst>
                <a:tab pos="457200" algn="l"/>
              </a:tabLst>
            </a:pPr>
            <a:r>
              <a:rPr lang="ar-SA" sz="3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لیست اهداف: </a:t>
            </a:r>
            <a:endParaRPr lang="en-US" sz="28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742950" marR="0" lvl="1" indent="-285750" algn="r" rtl="1">
              <a:spcBef>
                <a:spcPts val="0"/>
              </a:spcBef>
              <a:spcAft>
                <a:spcPts val="0"/>
              </a:spcAft>
              <a:buSzPts val="1000"/>
              <a:buFont typeface="Courier New" panose="02070309020205020404" pitchFamily="49" charset="0"/>
              <a:buChar char="o"/>
              <a:tabLst>
                <a:tab pos="914400" algn="l"/>
              </a:tabLst>
            </a:pPr>
            <a:r>
              <a:rPr lang="ar-SA" sz="3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بررسی پیشرفت انجام‌شده‌ی هر عضو تیم در روز گذشته</a:t>
            </a:r>
            <a:endParaRPr lang="en-US" sz="28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spcBef>
                <a:spcPts val="0"/>
              </a:spcBef>
              <a:spcAft>
                <a:spcPts val="0"/>
              </a:spcAft>
              <a:buSzPts val="1000"/>
              <a:buFont typeface="Courier New" panose="02070309020205020404" pitchFamily="49" charset="0"/>
              <a:buChar char="o"/>
              <a:tabLst>
                <a:tab pos="914400" algn="l"/>
              </a:tabLst>
            </a:pPr>
            <a:r>
              <a:rPr lang="ar-SA" sz="3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برنامه‌ریزی برای وظایف روز جاری</a:t>
            </a:r>
            <a:endParaRPr lang="en-US" sz="28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spcBef>
                <a:spcPts val="0"/>
              </a:spcBef>
              <a:spcAft>
                <a:spcPts val="0"/>
              </a:spcAft>
              <a:buSzPts val="1000"/>
              <a:buFont typeface="Courier New" panose="02070309020205020404" pitchFamily="49" charset="0"/>
              <a:buChar char="o"/>
              <a:tabLst>
                <a:tab pos="914400" algn="l"/>
              </a:tabLst>
            </a:pPr>
            <a:r>
              <a:rPr lang="ar-SA" sz="3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شناسایی موانع احتمالی و یافتن راه‌حل برای رفع آن‌ها</a:t>
            </a:r>
            <a:endParaRPr lang="en-US" sz="28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r" rtl="1">
              <a:spcBef>
                <a:spcPts val="0"/>
              </a:spcBef>
              <a:spcAft>
                <a:spcPts val="0"/>
              </a:spcAft>
              <a:buSzPts val="1000"/>
              <a:buFont typeface="Courier New" panose="02070309020205020404" pitchFamily="49" charset="0"/>
              <a:buChar char="o"/>
              <a:tabLst>
                <a:tab pos="914400" algn="l"/>
              </a:tabLst>
            </a:pPr>
            <a:r>
              <a:rPr lang="ar-SA" sz="36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بهبود هماهنگی بین اعضای تیم</a:t>
            </a:r>
            <a:endParaRPr lang="en-US" sz="28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p:txBody>
          <a:bodyPr>
            <a:normAutofit/>
          </a:bodyPr>
          <a:lstStyle/>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3200" dirty="0">
                <a:solidFill>
                  <a:srgbClr val="1F1F1F"/>
                </a:solidFill>
                <a:latin typeface="Arial" panose="020B0604020202020204" pitchFamily="34" charset="0"/>
              </a:rPr>
              <a:t>اهداف اسکرام روزانه</a:t>
            </a:r>
            <a:endParaRPr lang="en-US" sz="3200" dirty="0">
              <a:solidFill>
                <a:srgbClr val="1F1F1F"/>
              </a:solidFill>
              <a:latin typeface="Arial" panose="020B0604020202020204" pitchFamily="34" charset="0"/>
            </a:endParaRPr>
          </a:p>
        </p:txBody>
      </p:sp>
    </p:spTree>
    <p:extLst>
      <p:ext uri="{BB962C8B-B14F-4D97-AF65-F5344CB8AC3E}">
        <p14:creationId xmlns:p14="http://schemas.microsoft.com/office/powerpoint/2010/main" val="116905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64</a:t>
            </a:fld>
            <a:endParaRPr lang="en-US"/>
          </a:p>
        </p:txBody>
      </p:sp>
      <p:sp>
        <p:nvSpPr>
          <p:cNvPr id="3" name="Content Placeholder 2"/>
          <p:cNvSpPr>
            <a:spLocks noGrp="1"/>
          </p:cNvSpPr>
          <p:nvPr>
            <p:ph idx="1"/>
          </p:nvPr>
        </p:nvSpPr>
        <p:spPr>
          <a:xfrm>
            <a:off x="0" y="1548305"/>
            <a:ext cx="8686800" cy="4953111"/>
          </a:xfrm>
        </p:spPr>
        <p:txBody>
          <a:bodyPr>
            <a:normAutofit/>
          </a:bodyPr>
          <a:lstStyle/>
          <a:p>
            <a:pPr marL="457200" indent="-457200">
              <a:spcBef>
                <a:spcPts val="0"/>
              </a:spcBef>
              <a:spcAft>
                <a:spcPts val="0"/>
              </a:spcAft>
              <a:buSzPts val="1000"/>
              <a:tabLst>
                <a:tab pos="457200" algn="l"/>
              </a:tabLst>
            </a:pPr>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جدول: </a:t>
            </a:r>
            <a:endParaRPr lang="en-US"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marL="457200" indent="-457200">
              <a:spcBef>
                <a:spcPts val="0"/>
              </a:spcBef>
              <a:spcAft>
                <a:spcPts val="0"/>
              </a:spcAft>
              <a:buSzPts val="1000"/>
              <a:tabLst>
                <a:tab pos="457200" algn="l"/>
              </a:tabLst>
            </a:pPr>
            <a:endParaRPr lang="en-US" sz="3200" dirty="0">
              <a:solidFill>
                <a:srgbClr val="1F1F1F"/>
              </a:solidFill>
              <a:latin typeface="Arial" panose="020B0604020202020204" pitchFamily="34" charset="0"/>
              <a:ea typeface="Calibri" panose="020F0502020204030204" pitchFamily="34" charset="0"/>
            </a:endParaRPr>
          </a:p>
          <a:p>
            <a:pPr marL="457200" indent="-457200">
              <a:spcBef>
                <a:spcPts val="0"/>
              </a:spcBef>
              <a:spcAft>
                <a:spcPts val="0"/>
              </a:spcAft>
              <a:buSzPts val="1000"/>
              <a:tabLst>
                <a:tab pos="457200" algn="l"/>
              </a:tabLst>
            </a:pPr>
            <a:endParaRPr lang="en-US" sz="3200" dirty="0">
              <a:solidFill>
                <a:srgbClr val="1F1F1F"/>
              </a:solidFill>
              <a:effectLst/>
              <a:latin typeface="Arial" panose="020B0604020202020204" pitchFamily="34" charset="0"/>
              <a:ea typeface="Calibri" panose="020F0502020204030204" pitchFamily="34" charset="0"/>
              <a:cs typeface="Arial" panose="020B0604020202020204" pitchFamily="34" charset="0"/>
            </a:endParaRPr>
          </a:p>
          <a:p>
            <a:pPr marL="914400" lvl="1" indent="-457200">
              <a:spcBef>
                <a:spcPts val="0"/>
              </a:spcBef>
              <a:spcAft>
                <a:spcPts val="0"/>
              </a:spcAft>
              <a:buSzPts val="1000"/>
              <a:tabLst>
                <a:tab pos="914400" algn="l"/>
              </a:tabLst>
            </a:pPr>
            <a:endParaRPr lang="en-US" sz="24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spcBef>
                <a:spcPts val="0"/>
              </a:spcBef>
              <a:spcAft>
                <a:spcPts val="0"/>
              </a:spcAft>
              <a:buSzPts val="1000"/>
              <a:tabLst>
                <a:tab pos="914400" algn="l"/>
              </a:tabLst>
            </a:pPr>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ردیف </a:t>
            </a:r>
            <a:r>
              <a:rPr lang="fa-IR"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۱: </a:t>
            </a:r>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سرپرست تیم (مریم) </a:t>
            </a:r>
            <a:endParaRPr lang="en-US" sz="24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marL="1371600" lvl="2" indent="-457200">
              <a:spcBef>
                <a:spcPts val="0"/>
              </a:spcBef>
              <a:spcAft>
                <a:spcPts val="0"/>
              </a:spcAft>
              <a:buSzPts val="1000"/>
              <a:tabLst>
                <a:tab pos="1371600" algn="l"/>
              </a:tabLst>
            </a:pPr>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گزارش: خوش‌آمدگویی و درخواست گزارش از سایر اعضا</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a:p>
            <a:pPr marL="1371600" lvl="2" indent="-457200">
              <a:spcBef>
                <a:spcPts val="0"/>
              </a:spcBef>
              <a:spcAft>
                <a:spcPts val="0"/>
              </a:spcAft>
              <a:buSzPts val="1000"/>
              <a:tabLst>
                <a:tab pos="1371600" algn="l"/>
              </a:tabLst>
            </a:pPr>
            <a:r>
              <a:rPr lang="ar-SA" sz="32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برنامه: هدایت جلسه و تسهیل تبادل اطلاعات</a:t>
            </a:r>
            <a:endParaRPr lang="en-US" sz="2400" dirty="0">
              <a:solidFill>
                <a:srgbClr val="1F1F1F"/>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p:cNvSpPr>
            <a:spLocks noGrp="1"/>
          </p:cNvSpPr>
          <p:nvPr>
            <p:ph type="title"/>
          </p:nvPr>
        </p:nvSpPr>
        <p:spPr/>
        <p:txBody>
          <a:bodyPr>
            <a:normAutofit/>
          </a:bodyPr>
          <a:lstStyle/>
          <a:p>
            <a:pPr marL="342900" marR="0" lvl="0" indent="-342900" algn="r" rtl="1">
              <a:lnSpc>
                <a:spcPts val="2625"/>
              </a:lnSpc>
              <a:spcBef>
                <a:spcPts val="0"/>
              </a:spcBef>
              <a:spcAft>
                <a:spcPts val="0"/>
              </a:spcAft>
              <a:buSzPts val="1000"/>
              <a:buFont typeface="Symbol" panose="05050102010706020507" pitchFamily="18" charset="2"/>
              <a:buChar char=""/>
              <a:tabLst>
                <a:tab pos="457200" algn="l"/>
              </a:tabLst>
            </a:pPr>
            <a:r>
              <a:rPr lang="ar-SA" sz="3200" dirty="0">
                <a:solidFill>
                  <a:srgbClr val="1F1F1F"/>
                </a:solidFill>
                <a:latin typeface="Arial" panose="020B0604020202020204" pitchFamily="34" charset="0"/>
              </a:rPr>
              <a:t>نمونه‌ای از یک اسکرام روزانه</a:t>
            </a:r>
            <a:endParaRPr lang="en-US" sz="3200" dirty="0">
              <a:solidFill>
                <a:srgbClr val="1F1F1F"/>
              </a:solidFill>
              <a:latin typeface="Arial" panose="020B0604020202020204" pitchFamily="34" charset="0"/>
            </a:endParaRPr>
          </a:p>
        </p:txBody>
      </p:sp>
      <p:graphicFrame>
        <p:nvGraphicFramePr>
          <p:cNvPr id="6" name="Table 6">
            <a:extLst>
              <a:ext uri="{FF2B5EF4-FFF2-40B4-BE49-F238E27FC236}">
                <a16:creationId xmlns:a16="http://schemas.microsoft.com/office/drawing/2014/main" id="{49B842EC-28AD-4A9E-BA7B-24A841B09E3A}"/>
              </a:ext>
            </a:extLst>
          </p:cNvPr>
          <p:cNvGraphicFramePr>
            <a:graphicFrameLocks noGrp="1"/>
          </p:cNvGraphicFramePr>
          <p:nvPr>
            <p:extLst>
              <p:ext uri="{D42A27DB-BD31-4B8C-83A1-F6EECF244321}">
                <p14:modId xmlns:p14="http://schemas.microsoft.com/office/powerpoint/2010/main" val="1848021874"/>
              </p:ext>
            </p:extLst>
          </p:nvPr>
        </p:nvGraphicFramePr>
        <p:xfrm>
          <a:off x="457200" y="2257580"/>
          <a:ext cx="7278129" cy="822960"/>
        </p:xfrm>
        <a:graphic>
          <a:graphicData uri="http://schemas.openxmlformats.org/drawingml/2006/table">
            <a:tbl>
              <a:tblPr firstRow="1" bandRow="1">
                <a:tableStyleId>{5C22544A-7EE6-4342-B048-85BDC9FD1C3A}</a:tableStyleId>
              </a:tblPr>
              <a:tblGrid>
                <a:gridCol w="2426043">
                  <a:extLst>
                    <a:ext uri="{9D8B030D-6E8A-4147-A177-3AD203B41FA5}">
                      <a16:colId xmlns:a16="http://schemas.microsoft.com/office/drawing/2014/main" val="2002099577"/>
                    </a:ext>
                  </a:extLst>
                </a:gridCol>
                <a:gridCol w="2426043">
                  <a:extLst>
                    <a:ext uri="{9D8B030D-6E8A-4147-A177-3AD203B41FA5}">
                      <a16:colId xmlns:a16="http://schemas.microsoft.com/office/drawing/2014/main" val="3440085410"/>
                    </a:ext>
                  </a:extLst>
                </a:gridCol>
                <a:gridCol w="2426043">
                  <a:extLst>
                    <a:ext uri="{9D8B030D-6E8A-4147-A177-3AD203B41FA5}">
                      <a16:colId xmlns:a16="http://schemas.microsoft.com/office/drawing/2014/main" val="3738002790"/>
                    </a:ext>
                  </a:extLst>
                </a:gridCol>
              </a:tblGrid>
              <a:tr h="370840">
                <a:tc>
                  <a:txBody>
                    <a:bodyPr/>
                    <a:lstStyle/>
                    <a:p>
                      <a:pPr algn="ctr" rtl="1"/>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نقش</a:t>
                      </a:r>
                      <a:endParaRPr lang="en-US" sz="2400"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گزارش روز گذشته</a:t>
                      </a:r>
                      <a:endParaRPr lang="en-US" sz="1800" dirty="0">
                        <a:solidFill>
                          <a:srgbClr val="1F1F1F"/>
                        </a:solidFill>
                        <a:effectLst/>
                        <a:latin typeface="Calibri" panose="020F0502020204030204" pitchFamily="34" charset="0"/>
                        <a:ea typeface="Calibri" panose="020F0502020204030204" pitchFamily="34" charset="0"/>
                        <a:cs typeface="Times New Roman" panose="02020603050405020304" pitchFamily="18" charset="0"/>
                      </a:endParaRPr>
                    </a:p>
                    <a:p>
                      <a:pPr algn="ctr" rtl="1"/>
                      <a:endParaRPr lang="en-US" sz="2400"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rPr>
                        <a:t>برنامه‌ی امروز</a:t>
                      </a:r>
                      <a:endParaRPr lang="en-US" sz="2400" dirty="0">
                        <a:solidFill>
                          <a:srgbClr val="1F1F1F"/>
                        </a:solidFill>
                        <a:effectLst/>
                        <a:latin typeface="Arial" panose="020B0604020202020204" pitchFamily="34" charset="0"/>
                        <a:ea typeface="Times New Roman" panose="02020603050405020304" pitchFamily="18" charset="0"/>
                        <a:cs typeface="B Nazanin" panose="00000400000000000000" pitchFamily="2" charset="-78"/>
                      </a:endParaRPr>
                    </a:p>
                    <a:p>
                      <a:pPr algn="ctr" rtl="1"/>
                      <a:endParaRPr lang="en-US" sz="2400" dirty="0"/>
                    </a:p>
                  </a:txBody>
                  <a:tcPr/>
                </a:tc>
                <a:extLst>
                  <a:ext uri="{0D108BD9-81ED-4DB2-BD59-A6C34878D82A}">
                    <a16:rowId xmlns:a16="http://schemas.microsoft.com/office/drawing/2014/main" val="2747486754"/>
                  </a:ext>
                </a:extLst>
              </a:tr>
            </a:tbl>
          </a:graphicData>
        </a:graphic>
      </p:graphicFrame>
    </p:spTree>
    <p:extLst>
      <p:ext uri="{BB962C8B-B14F-4D97-AF65-F5344CB8AC3E}">
        <p14:creationId xmlns:p14="http://schemas.microsoft.com/office/powerpoint/2010/main" val="206592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65</a:t>
            </a:fld>
            <a:endParaRPr lang="en-US"/>
          </a:p>
        </p:txBody>
      </p:sp>
      <p:sp>
        <p:nvSpPr>
          <p:cNvPr id="3" name="Content Placeholder 2"/>
          <p:cNvSpPr>
            <a:spLocks noGrp="1"/>
          </p:cNvSpPr>
          <p:nvPr>
            <p:ph idx="1"/>
          </p:nvPr>
        </p:nvSpPr>
        <p:spPr>
          <a:xfrm>
            <a:off x="0" y="1548305"/>
            <a:ext cx="8686800" cy="4953111"/>
          </a:xfrm>
        </p:spPr>
        <p:txBody>
          <a:bodyPr>
            <a:normAutofit/>
          </a:bodyPr>
          <a:lstStyle/>
          <a:p>
            <a:pPr marL="0" marR="0" lvl="0" indent="0" algn="r" defTabSz="914400" eaLnBrk="0" fontAlgn="base" latinLnBrk="0" hangingPunct="0">
              <a:lnSpc>
                <a:spcPct val="100000"/>
              </a:lnSpc>
              <a:spcBef>
                <a:spcPct val="0"/>
              </a:spcBef>
              <a:spcAft>
                <a:spcPct val="0"/>
              </a:spcAft>
              <a:buClrTx/>
              <a:buSzTx/>
              <a:buFontTx/>
              <a:buChar char="•"/>
              <a:tabLst/>
            </a:pPr>
            <a:r>
              <a:rPr kumimoji="0" lang="fa-IR" altLang="en-US" sz="4000" b="0" i="0" u="none" strike="noStrike" cap="none" normalizeH="0" baseline="0" dirty="0">
                <a:ln>
                  <a:noFill/>
                </a:ln>
                <a:solidFill>
                  <a:schemeClr val="tx1"/>
                </a:solidFill>
                <a:effectLst/>
                <a:latin typeface="Arial" panose="020B0604020202020204" pitchFamily="34" charset="0"/>
              </a:rPr>
              <a:t>مالک</a:t>
            </a:r>
            <a:r>
              <a:rPr kumimoji="0" lang="ar-SA" altLang="en-US" sz="4000" b="0" i="0" u="none" strike="noStrike" cap="none" normalizeH="0" baseline="0" dirty="0">
                <a:ln>
                  <a:noFill/>
                </a:ln>
                <a:solidFill>
                  <a:schemeClr val="tx1"/>
                </a:solidFill>
                <a:effectLst/>
                <a:latin typeface="Arial" panose="020B0604020202020204" pitchFamily="34" charset="0"/>
              </a:rPr>
              <a:t> محصول: جان دو</a:t>
            </a:r>
            <a:r>
              <a:rPr kumimoji="0" lang="en-US" altLang="en-US" sz="4000" b="0" i="0" u="none" strike="noStrike" cap="none" normalizeH="0" baseline="0" dirty="0">
                <a:ln>
                  <a:noFill/>
                </a:ln>
                <a:solidFill>
                  <a:schemeClr val="tx1"/>
                </a:solidFill>
                <a:effectLst/>
                <a:latin typeface="Arial" panose="020B0604020202020204" pitchFamily="34" charset="0"/>
              </a:rPr>
              <a:t> </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4000" b="0" i="0" u="none" strike="noStrike" cap="none" normalizeH="0" baseline="0" dirty="0">
                <a:ln>
                  <a:noFill/>
                </a:ln>
                <a:solidFill>
                  <a:schemeClr val="tx1"/>
                </a:solidFill>
                <a:effectLst/>
                <a:latin typeface="Arial" panose="020B0604020202020204" pitchFamily="34" charset="0"/>
              </a:rPr>
              <a:t>اسکرام مستر: جین دو</a:t>
            </a:r>
            <a:r>
              <a:rPr kumimoji="0" lang="en-US" altLang="en-US" sz="4000" b="0" i="0" u="none" strike="noStrike" cap="none" normalizeH="0" baseline="0" dirty="0">
                <a:ln>
                  <a:noFill/>
                </a:ln>
                <a:solidFill>
                  <a:schemeClr val="tx1"/>
                </a:solidFill>
                <a:effectLst/>
                <a:latin typeface="Arial" panose="020B0604020202020204" pitchFamily="34" charset="0"/>
              </a:rPr>
              <a:t> </a:t>
            </a:r>
          </a:p>
          <a:p>
            <a:pPr marL="0" marR="0" lvl="0" indent="0" algn="r" defTabSz="914400" eaLnBrk="0" fontAlgn="base" latinLnBrk="0" hangingPunct="0">
              <a:lnSpc>
                <a:spcPct val="100000"/>
              </a:lnSpc>
              <a:spcBef>
                <a:spcPct val="0"/>
              </a:spcBef>
              <a:spcAft>
                <a:spcPct val="0"/>
              </a:spcAft>
              <a:buClrTx/>
              <a:buSzTx/>
              <a:buFontTx/>
              <a:buChar char="•"/>
              <a:tabLst/>
            </a:pPr>
            <a:r>
              <a:rPr kumimoji="0" lang="ar-SA" altLang="en-US" sz="4000" b="0" i="0" u="none" strike="noStrike" cap="none" normalizeH="0" baseline="0" dirty="0">
                <a:ln>
                  <a:noFill/>
                </a:ln>
                <a:solidFill>
                  <a:schemeClr val="tx1"/>
                </a:solidFill>
                <a:effectLst/>
                <a:latin typeface="Arial" panose="020B0604020202020204" pitchFamily="34" charset="0"/>
              </a:rPr>
              <a:t>تیم توسعه: آلیس، باب، چارلی</a:t>
            </a:r>
            <a:r>
              <a:rPr kumimoji="0" lang="en-US" altLang="en-US" sz="4000" b="0" i="0" u="none" strike="noStrike" cap="none" normalizeH="0" baseline="0" dirty="0">
                <a:ln>
                  <a:noFill/>
                </a:ln>
                <a:solidFill>
                  <a:schemeClr val="tx1"/>
                </a:solidFill>
                <a:effectLst/>
                <a:latin typeface="Arial" panose="020B0604020202020204" pitchFamily="34" charset="0"/>
              </a:rPr>
              <a:t> </a:t>
            </a:r>
          </a:p>
          <a:p>
            <a:pPr marL="457200" indent="-457200">
              <a:spcBef>
                <a:spcPts val="0"/>
              </a:spcBef>
              <a:spcAft>
                <a:spcPts val="0"/>
              </a:spcAft>
              <a:buSzPts val="1000"/>
              <a:tabLst>
                <a:tab pos="457200" algn="l"/>
              </a:tabLst>
            </a:pPr>
            <a:endParaRPr lang="fa-IR" sz="4000" dirty="0">
              <a:solidFill>
                <a:srgbClr val="1F1F1F"/>
              </a:solidFill>
              <a:effectLst/>
              <a:latin typeface="Calibri" panose="020F0502020204030204" pitchFamily="34" charset="0"/>
              <a:ea typeface="Calibri" panose="020F0502020204030204" pitchFamily="34" charset="0"/>
            </a:endParaRPr>
          </a:p>
          <a:p>
            <a:pPr marL="457200" indent="-457200">
              <a:spcBef>
                <a:spcPts val="0"/>
              </a:spcBef>
              <a:spcAft>
                <a:spcPts val="0"/>
              </a:spcAft>
              <a:buSzPts val="1000"/>
              <a:tabLst>
                <a:tab pos="457200" algn="l"/>
              </a:tabLst>
            </a:pPr>
            <a:r>
              <a:rPr lang="fa-IR" sz="3200" dirty="0"/>
              <a:t>مدت زمان اسپرینت: ۲ هفته</a:t>
            </a:r>
            <a:endParaRPr lang="fa-IR" sz="4000" dirty="0">
              <a:solidFill>
                <a:srgbClr val="1F1F1F"/>
              </a:solidFill>
              <a:latin typeface="Calibri" panose="020F0502020204030204" pitchFamily="34" charset="0"/>
            </a:endParaRPr>
          </a:p>
          <a:p>
            <a:pPr marL="457200" indent="-457200">
              <a:spcBef>
                <a:spcPts val="0"/>
              </a:spcBef>
              <a:spcAft>
                <a:spcPts val="0"/>
              </a:spcAft>
              <a:buSzPts val="1000"/>
              <a:tabLst>
                <a:tab pos="457200" algn="l"/>
              </a:tabLst>
            </a:pPr>
            <a:endParaRPr lang="en-US" sz="4000" dirty="0">
              <a:solidFill>
                <a:srgbClr val="1F1F1F"/>
              </a:solidFill>
              <a:effectLst/>
              <a:latin typeface="Calibri" panose="020F0502020204030204" pitchFamily="34" charset="0"/>
              <a:ea typeface="Calibri" panose="020F0502020204030204" pitchFamily="34" charset="0"/>
            </a:endParaRPr>
          </a:p>
        </p:txBody>
      </p:sp>
      <p:sp>
        <p:nvSpPr>
          <p:cNvPr id="2" name="Title 1"/>
          <p:cNvSpPr>
            <a:spLocks noGrp="1"/>
          </p:cNvSpPr>
          <p:nvPr>
            <p:ph type="title"/>
          </p:nvPr>
        </p:nvSpPr>
        <p:spPr/>
        <p:txBody>
          <a:bodyPr>
            <a:normAutofit/>
          </a:bodyPr>
          <a:lstStyle/>
          <a:p>
            <a:pPr marR="0" lvl="0" algn="r" rtl="1">
              <a:lnSpc>
                <a:spcPts val="2625"/>
              </a:lnSpc>
              <a:spcBef>
                <a:spcPts val="0"/>
              </a:spcBef>
              <a:spcAft>
                <a:spcPts val="0"/>
              </a:spcAft>
              <a:buSzPts val="1000"/>
              <a:tabLst>
                <a:tab pos="457200" algn="l"/>
              </a:tabLst>
            </a:pPr>
            <a:r>
              <a:rPr lang="fa-IR" sz="3600" dirty="0"/>
              <a:t>اعضای تیم</a:t>
            </a:r>
            <a:endParaRPr lang="en-US" sz="4800" dirty="0">
              <a:solidFill>
                <a:srgbClr val="1F1F1F"/>
              </a:solidFill>
              <a:latin typeface="Arial" panose="020B0604020202020204" pitchFamily="34" charset="0"/>
            </a:endParaRPr>
          </a:p>
        </p:txBody>
      </p:sp>
    </p:spTree>
    <p:extLst>
      <p:ext uri="{BB962C8B-B14F-4D97-AF65-F5344CB8AC3E}">
        <p14:creationId xmlns:p14="http://schemas.microsoft.com/office/powerpoint/2010/main" val="363039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66</a:t>
            </a:fld>
            <a:endParaRPr lang="en-US"/>
          </a:p>
        </p:txBody>
      </p:sp>
      <p:sp>
        <p:nvSpPr>
          <p:cNvPr id="3" name="Content Placeholder 2"/>
          <p:cNvSpPr>
            <a:spLocks noGrp="1"/>
          </p:cNvSpPr>
          <p:nvPr>
            <p:ph idx="1"/>
          </p:nvPr>
        </p:nvSpPr>
        <p:spPr>
          <a:xfrm>
            <a:off x="0" y="1548305"/>
            <a:ext cx="8686800" cy="4953111"/>
          </a:xfrm>
        </p:spPr>
        <p:txBody>
          <a:bodyPr>
            <a:normAutofit/>
          </a:bodyPr>
          <a:lstStyle/>
          <a:p>
            <a:pPr>
              <a:buFont typeface="Arial" panose="020B0604020202020204" pitchFamily="34" charset="0"/>
              <a:buChar char="•"/>
            </a:pPr>
            <a:r>
              <a:rPr lang="fa-IR" sz="3200" b="1" dirty="0"/>
              <a:t>آیتم‌های بک‌لاگ محصول برای اسپرینت:</a:t>
            </a:r>
            <a:r>
              <a:rPr lang="fa-IR" sz="3200" dirty="0"/>
              <a:t> </a:t>
            </a:r>
          </a:p>
          <a:p>
            <a:pPr marL="742950" lvl="1" indent="-285750">
              <a:buFont typeface="Arial" panose="020B0604020202020204" pitchFamily="34" charset="0"/>
              <a:buChar char="•"/>
            </a:pPr>
            <a:r>
              <a:rPr lang="fa-IR" sz="2800" dirty="0"/>
              <a:t>طراحی رابط کاربری برای ویژگی جدید</a:t>
            </a:r>
          </a:p>
          <a:p>
            <a:pPr marL="742950" lvl="1" indent="-285750">
              <a:buFont typeface="Arial" panose="020B0604020202020204" pitchFamily="34" charset="0"/>
              <a:buChar char="•"/>
            </a:pPr>
            <a:r>
              <a:rPr lang="fa-IR" sz="2800" dirty="0"/>
              <a:t>پیاده‌سازی منطق بک‌اند</a:t>
            </a:r>
          </a:p>
          <a:p>
            <a:pPr marL="742950" lvl="1" indent="-285750">
              <a:buFont typeface="Arial" panose="020B0604020202020204" pitchFamily="34" charset="0"/>
              <a:buChar char="•"/>
            </a:pPr>
            <a:r>
              <a:rPr lang="fa-IR" sz="2800" dirty="0"/>
              <a:t>ادغام فرانت‌اند و بک‌اند</a:t>
            </a:r>
          </a:p>
          <a:p>
            <a:pPr marL="742950" lvl="1" indent="-285750">
              <a:buFont typeface="Arial" panose="020B0604020202020204" pitchFamily="34" charset="0"/>
              <a:buChar char="•"/>
            </a:pPr>
            <a:r>
              <a:rPr lang="fa-IR" sz="2800" dirty="0"/>
              <a:t>تست ویژگی جدید</a:t>
            </a:r>
          </a:p>
          <a:p>
            <a:pPr marL="742950" lvl="1" indent="-285750">
              <a:buFont typeface="Arial" panose="020B0604020202020204" pitchFamily="34" charset="0"/>
              <a:buChar char="•"/>
            </a:pPr>
            <a:r>
              <a:rPr lang="fa-IR" sz="2800" dirty="0"/>
              <a:t>مستندسازی ویژگی جدید</a:t>
            </a:r>
          </a:p>
        </p:txBody>
      </p:sp>
      <p:sp>
        <p:nvSpPr>
          <p:cNvPr id="2" name="Title 1"/>
          <p:cNvSpPr>
            <a:spLocks noGrp="1"/>
          </p:cNvSpPr>
          <p:nvPr>
            <p:ph type="title"/>
          </p:nvPr>
        </p:nvSpPr>
        <p:spPr/>
        <p:txBody>
          <a:bodyPr>
            <a:normAutofit/>
          </a:bodyPr>
          <a:lstStyle/>
          <a:p>
            <a:r>
              <a:rPr lang="fa-IR" sz="3600" b="1" dirty="0"/>
              <a:t>روز اول: برنامه‌ریزی اسپرینت</a:t>
            </a:r>
          </a:p>
        </p:txBody>
      </p:sp>
    </p:spTree>
    <p:extLst>
      <p:ext uri="{BB962C8B-B14F-4D97-AF65-F5344CB8AC3E}">
        <p14:creationId xmlns:p14="http://schemas.microsoft.com/office/powerpoint/2010/main" val="372045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67</a:t>
            </a:fld>
            <a:endParaRPr lang="en-US"/>
          </a:p>
        </p:txBody>
      </p:sp>
      <p:sp>
        <p:nvSpPr>
          <p:cNvPr id="3" name="Content Placeholder 2"/>
          <p:cNvSpPr>
            <a:spLocks noGrp="1"/>
          </p:cNvSpPr>
          <p:nvPr>
            <p:ph idx="1"/>
          </p:nvPr>
        </p:nvSpPr>
        <p:spPr>
          <a:xfrm>
            <a:off x="0" y="1548305"/>
            <a:ext cx="8686800" cy="4953111"/>
          </a:xfrm>
        </p:spPr>
        <p:txBody>
          <a:bodyPr>
            <a:normAutofit fontScale="92500" lnSpcReduction="10000"/>
          </a:bodyPr>
          <a:lstStyle/>
          <a:p>
            <a:pPr marL="457200" marR="0" lvl="0" indent="-457200" algn="r" defTabSz="91440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ar-SA" altLang="en-US" sz="3200" b="1" i="0" u="none" strike="noStrike" cap="none" normalizeH="0" baseline="0" dirty="0">
                <a:ln>
                  <a:noFill/>
                </a:ln>
                <a:solidFill>
                  <a:schemeClr val="tx1"/>
                </a:solidFill>
                <a:effectLst/>
                <a:latin typeface="Arial" panose="020B0604020202020204" pitchFamily="34" charset="0"/>
              </a:rPr>
              <a:t>دیروز چه کاری انجام دادی؟</a:t>
            </a:r>
            <a:r>
              <a:rPr kumimoji="0" lang="en-US" altLang="en-US" sz="3200" b="0" i="0" u="none" strike="noStrike" cap="none" normalizeH="0" baseline="0" dirty="0">
                <a:ln>
                  <a:noFill/>
                </a:ln>
                <a:solidFill>
                  <a:schemeClr val="tx1"/>
                </a:solidFill>
                <a:effectLst/>
                <a:latin typeface="Arial" panose="020B0604020202020204" pitchFamily="34" charset="0"/>
              </a:rPr>
              <a:t> </a:t>
            </a:r>
          </a:p>
          <a:p>
            <a:pPr marL="875538" lvl="2" indent="-457200" eaLnBrk="0" fontAlgn="base" hangingPunct="0">
              <a:spcBef>
                <a:spcPct val="0"/>
              </a:spcBef>
              <a:spcAft>
                <a:spcPct val="0"/>
              </a:spcAft>
              <a:buClrTx/>
              <a:buFont typeface="Arial" panose="020B0604020202020204" pitchFamily="34" charset="0"/>
              <a:buChar char="•"/>
            </a:pPr>
            <a:r>
              <a:rPr lang="ar-SA" altLang="en-US" sz="2900" dirty="0">
                <a:solidFill>
                  <a:schemeClr val="tx1"/>
                </a:solidFill>
                <a:latin typeface="Arial" panose="020B0604020202020204" pitchFamily="34" charset="0"/>
              </a:rPr>
              <a:t>آلیس: روی طراحی رابط کاربری کار کردم</a:t>
            </a:r>
            <a:r>
              <a:rPr lang="en-US" altLang="en-US" sz="2900" dirty="0">
                <a:solidFill>
                  <a:schemeClr val="tx1"/>
                </a:solidFill>
                <a:latin typeface="Arial" panose="020B0604020202020204" pitchFamily="34" charset="0"/>
              </a:rPr>
              <a:t>. </a:t>
            </a:r>
          </a:p>
          <a:p>
            <a:pPr marL="875538" lvl="2" indent="-457200" eaLnBrk="0" fontAlgn="base" hangingPunct="0">
              <a:spcBef>
                <a:spcPct val="0"/>
              </a:spcBef>
              <a:spcAft>
                <a:spcPct val="0"/>
              </a:spcAft>
              <a:buClrTx/>
              <a:buFont typeface="Arial" panose="020B0604020202020204" pitchFamily="34" charset="0"/>
              <a:buChar char="•"/>
            </a:pPr>
            <a:r>
              <a:rPr lang="ar-SA" altLang="en-US" sz="2900" dirty="0">
                <a:solidFill>
                  <a:schemeClr val="tx1"/>
                </a:solidFill>
                <a:latin typeface="Arial" panose="020B0604020202020204" pitchFamily="34" charset="0"/>
              </a:rPr>
              <a:t>باب: شروع به راه‌اندازی منطق بک‌اند کردم</a:t>
            </a:r>
            <a:r>
              <a:rPr lang="en-US" altLang="en-US" sz="2900" dirty="0">
                <a:solidFill>
                  <a:schemeClr val="tx1"/>
                </a:solidFill>
                <a:latin typeface="Arial" panose="020B0604020202020204" pitchFamily="34" charset="0"/>
              </a:rPr>
              <a:t>. </a:t>
            </a:r>
          </a:p>
          <a:p>
            <a:pPr marL="875538" lvl="2" indent="-457200" eaLnBrk="0" fontAlgn="base" hangingPunct="0">
              <a:spcBef>
                <a:spcPct val="0"/>
              </a:spcBef>
              <a:spcAft>
                <a:spcPct val="0"/>
              </a:spcAft>
              <a:buClrTx/>
              <a:buFont typeface="Arial" panose="020B0604020202020204" pitchFamily="34" charset="0"/>
              <a:buChar char="•"/>
            </a:pPr>
            <a:r>
              <a:rPr lang="ar-SA" altLang="en-US" sz="2900" dirty="0">
                <a:solidFill>
                  <a:schemeClr val="tx1"/>
                </a:solidFill>
                <a:latin typeface="Arial" panose="020B0604020202020204" pitchFamily="34" charset="0"/>
              </a:rPr>
              <a:t>چارلی: به هر دو آلیس و باب کمک کردم</a:t>
            </a:r>
            <a:r>
              <a:rPr lang="en-US" altLang="en-US" sz="2900" dirty="0">
                <a:solidFill>
                  <a:schemeClr val="tx1"/>
                </a:solidFill>
                <a:latin typeface="Arial" panose="020B0604020202020204" pitchFamily="34" charset="0"/>
              </a:rPr>
              <a:t>. </a:t>
            </a:r>
          </a:p>
          <a:p>
            <a:pPr marL="457200" marR="0" lvl="0" indent="-457200" algn="r" defTabSz="91440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ar-SA" altLang="en-US" sz="3200" b="1" i="0" u="none" strike="noStrike" cap="none" normalizeH="0" baseline="0" dirty="0">
                <a:ln>
                  <a:noFill/>
                </a:ln>
                <a:solidFill>
                  <a:schemeClr val="tx1"/>
                </a:solidFill>
                <a:effectLst/>
                <a:latin typeface="Arial" panose="020B0604020202020204" pitchFamily="34" charset="0"/>
              </a:rPr>
              <a:t>امروز چه کاری انجام خواهی داد؟</a:t>
            </a:r>
            <a:r>
              <a:rPr kumimoji="0" lang="en-US" altLang="en-US" sz="3200" b="0" i="0" u="none" strike="noStrike" cap="none" normalizeH="0" baseline="0" dirty="0">
                <a:ln>
                  <a:noFill/>
                </a:ln>
                <a:solidFill>
                  <a:schemeClr val="tx1"/>
                </a:solidFill>
                <a:effectLst/>
                <a:latin typeface="Arial" panose="020B0604020202020204" pitchFamily="34" charset="0"/>
              </a:rPr>
              <a:t> </a:t>
            </a:r>
          </a:p>
          <a:p>
            <a:pPr marL="875538" lvl="2" indent="-457200" eaLnBrk="0" fontAlgn="base" hangingPunct="0">
              <a:spcBef>
                <a:spcPct val="0"/>
              </a:spcBef>
              <a:spcAft>
                <a:spcPct val="0"/>
              </a:spcAft>
              <a:buClrTx/>
              <a:buFont typeface="Arial" panose="020B0604020202020204" pitchFamily="34" charset="0"/>
              <a:buChar char="•"/>
            </a:pPr>
            <a:r>
              <a:rPr kumimoji="0" lang="ar-SA" altLang="en-US" sz="2900" b="0" i="0" u="none" strike="noStrike" cap="none" normalizeH="0" baseline="0" dirty="0">
                <a:ln>
                  <a:noFill/>
                </a:ln>
                <a:solidFill>
                  <a:schemeClr val="tx1"/>
                </a:solidFill>
                <a:effectLst/>
                <a:latin typeface="Arial" panose="020B0604020202020204" pitchFamily="34" charset="0"/>
              </a:rPr>
              <a:t>آلیس: به کار روی طراحی رابط کاربری ادامه می‌دهم</a:t>
            </a:r>
            <a:r>
              <a:rPr kumimoji="0" lang="en-US" altLang="en-US" sz="2900" b="0" i="0" u="none" strike="noStrike" cap="none" normalizeH="0" baseline="0" dirty="0">
                <a:ln>
                  <a:noFill/>
                </a:ln>
                <a:solidFill>
                  <a:schemeClr val="tx1"/>
                </a:solidFill>
                <a:effectLst/>
                <a:latin typeface="Arial" panose="020B0604020202020204" pitchFamily="34" charset="0"/>
              </a:rPr>
              <a:t>. </a:t>
            </a:r>
          </a:p>
          <a:p>
            <a:pPr marL="875538" lvl="2" indent="-457200" eaLnBrk="0" fontAlgn="base" hangingPunct="0">
              <a:spcBef>
                <a:spcPct val="0"/>
              </a:spcBef>
              <a:spcAft>
                <a:spcPct val="0"/>
              </a:spcAft>
              <a:buClrTx/>
              <a:buFont typeface="Arial" panose="020B0604020202020204" pitchFamily="34" charset="0"/>
              <a:buChar char="•"/>
            </a:pPr>
            <a:r>
              <a:rPr kumimoji="0" lang="ar-SA" altLang="en-US" sz="2900" b="0" i="0" u="none" strike="noStrike" cap="none" normalizeH="0" baseline="0" dirty="0">
                <a:ln>
                  <a:noFill/>
                </a:ln>
                <a:solidFill>
                  <a:schemeClr val="tx1"/>
                </a:solidFill>
                <a:effectLst/>
                <a:latin typeface="Arial" panose="020B0604020202020204" pitchFamily="34" charset="0"/>
              </a:rPr>
              <a:t>باب: به کار روی منطق بک‌اند ادامه می‌دهم</a:t>
            </a:r>
            <a:r>
              <a:rPr kumimoji="0" lang="en-US" altLang="en-US" sz="2900" b="0" i="0" u="none" strike="noStrike" cap="none" normalizeH="0" baseline="0" dirty="0">
                <a:ln>
                  <a:noFill/>
                </a:ln>
                <a:solidFill>
                  <a:schemeClr val="tx1"/>
                </a:solidFill>
                <a:effectLst/>
                <a:latin typeface="Arial" panose="020B0604020202020204" pitchFamily="34" charset="0"/>
              </a:rPr>
              <a:t>. </a:t>
            </a:r>
          </a:p>
          <a:p>
            <a:pPr marL="875538" lvl="2" indent="-457200" eaLnBrk="0" fontAlgn="base" hangingPunct="0">
              <a:spcBef>
                <a:spcPct val="0"/>
              </a:spcBef>
              <a:spcAft>
                <a:spcPct val="0"/>
              </a:spcAft>
              <a:buClrTx/>
              <a:buFont typeface="Arial" panose="020B0604020202020204" pitchFamily="34" charset="0"/>
              <a:buChar char="•"/>
            </a:pPr>
            <a:r>
              <a:rPr kumimoji="0" lang="ar-SA" altLang="en-US" sz="2900" b="0" i="0" u="none" strike="noStrike" cap="none" normalizeH="0" baseline="0" dirty="0">
                <a:ln>
                  <a:noFill/>
                </a:ln>
                <a:solidFill>
                  <a:schemeClr val="tx1"/>
                </a:solidFill>
                <a:effectLst/>
                <a:latin typeface="Arial" panose="020B0604020202020204" pitchFamily="34" charset="0"/>
              </a:rPr>
              <a:t>چارلی: به محض آمادگی آلیس و باب، روی ادغام شروع به کار می‌کنم</a:t>
            </a:r>
            <a:r>
              <a:rPr kumimoji="0" lang="en-US" altLang="en-US" sz="2900" b="0" i="0" u="none" strike="noStrike" cap="none" normalizeH="0" baseline="0" dirty="0">
                <a:ln>
                  <a:noFill/>
                </a:ln>
                <a:solidFill>
                  <a:schemeClr val="tx1"/>
                </a:solidFill>
                <a:effectLst/>
                <a:latin typeface="Arial" panose="020B0604020202020204" pitchFamily="34" charset="0"/>
              </a:rPr>
              <a:t>. </a:t>
            </a:r>
          </a:p>
          <a:p>
            <a:pPr marL="457200" marR="0" lvl="0" indent="-457200" algn="r" defTabSz="91440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ar-SA" altLang="en-US" sz="3200" b="1" i="0" u="none" strike="noStrike" cap="none" normalizeH="0" baseline="0" dirty="0">
                <a:ln>
                  <a:noFill/>
                </a:ln>
                <a:solidFill>
                  <a:schemeClr val="tx1"/>
                </a:solidFill>
                <a:effectLst/>
                <a:latin typeface="Arial" panose="020B0604020202020204" pitchFamily="34" charset="0"/>
              </a:rPr>
              <a:t>آیا مانعی بر سر راهت وجود دارد؟</a:t>
            </a:r>
            <a:r>
              <a:rPr kumimoji="0" lang="en-US" altLang="en-US" sz="3200" b="0" i="0" u="none" strike="noStrike" cap="none" normalizeH="0" baseline="0" dirty="0">
                <a:ln>
                  <a:noFill/>
                </a:ln>
                <a:solidFill>
                  <a:schemeClr val="tx1"/>
                </a:solidFill>
                <a:effectLst/>
                <a:latin typeface="Arial" panose="020B0604020202020204" pitchFamily="34" charset="0"/>
              </a:rPr>
              <a:t> </a:t>
            </a:r>
          </a:p>
          <a:p>
            <a:pPr marL="875538" lvl="2" indent="-457200" eaLnBrk="0" fontAlgn="base" hangingPunct="0">
              <a:spcBef>
                <a:spcPct val="0"/>
              </a:spcBef>
              <a:spcAft>
                <a:spcPct val="0"/>
              </a:spcAft>
              <a:buClrTx/>
              <a:buFont typeface="Arial" panose="020B0604020202020204" pitchFamily="34" charset="0"/>
              <a:buChar char="•"/>
            </a:pPr>
            <a:r>
              <a:rPr lang="ar-SA" altLang="en-US" sz="2900" dirty="0">
                <a:solidFill>
                  <a:schemeClr val="tx1"/>
                </a:solidFill>
                <a:latin typeface="Arial" panose="020B0604020202020204" pitchFamily="34" charset="0"/>
              </a:rPr>
              <a:t>آلیس: خیر</a:t>
            </a:r>
            <a:r>
              <a:rPr lang="en-US" altLang="en-US" sz="2900" dirty="0">
                <a:solidFill>
                  <a:schemeClr val="tx1"/>
                </a:solidFill>
                <a:latin typeface="Arial" panose="020B0604020202020204" pitchFamily="34" charset="0"/>
              </a:rPr>
              <a:t>. </a:t>
            </a:r>
          </a:p>
          <a:p>
            <a:pPr marL="875538" lvl="2" indent="-457200" eaLnBrk="0" fontAlgn="base" hangingPunct="0">
              <a:spcBef>
                <a:spcPct val="0"/>
              </a:spcBef>
              <a:spcAft>
                <a:spcPct val="0"/>
              </a:spcAft>
              <a:buClrTx/>
              <a:buFont typeface="Arial" panose="020B0604020202020204" pitchFamily="34" charset="0"/>
              <a:buChar char="•"/>
            </a:pPr>
            <a:r>
              <a:rPr lang="ar-SA" altLang="en-US" sz="2900" dirty="0">
                <a:solidFill>
                  <a:schemeClr val="tx1"/>
                </a:solidFill>
                <a:latin typeface="Arial" panose="020B0604020202020204" pitchFamily="34" charset="0"/>
              </a:rPr>
              <a:t>باب: با اتصال به پایگاه داده مشکلاتی دارم</a:t>
            </a:r>
            <a:r>
              <a:rPr lang="en-US" altLang="en-US" sz="2900" dirty="0">
                <a:solidFill>
                  <a:schemeClr val="tx1"/>
                </a:solidFill>
                <a:latin typeface="Arial" panose="020B0604020202020204" pitchFamily="34" charset="0"/>
              </a:rPr>
              <a:t>. </a:t>
            </a:r>
          </a:p>
          <a:p>
            <a:pPr marL="875538" lvl="2" indent="-457200" eaLnBrk="0" fontAlgn="base" hangingPunct="0">
              <a:spcBef>
                <a:spcPct val="0"/>
              </a:spcBef>
              <a:spcAft>
                <a:spcPct val="0"/>
              </a:spcAft>
              <a:buClrTx/>
              <a:buFont typeface="Arial" panose="020B0604020202020204" pitchFamily="34" charset="0"/>
              <a:buChar char="•"/>
            </a:pPr>
            <a:r>
              <a:rPr lang="ar-SA" altLang="en-US" sz="2900" dirty="0">
                <a:solidFill>
                  <a:schemeClr val="tx1"/>
                </a:solidFill>
                <a:latin typeface="Arial" panose="020B0604020202020204" pitchFamily="34" charset="0"/>
              </a:rPr>
              <a:t>چارلی: به باب در حل مشکلش کمک می‌کنم</a:t>
            </a:r>
            <a:r>
              <a:rPr lang="en-US" altLang="en-US" sz="2900" dirty="0">
                <a:solidFill>
                  <a:schemeClr val="tx1"/>
                </a:solidFill>
                <a:latin typeface="Arial" panose="020B0604020202020204" pitchFamily="34" charset="0"/>
              </a:rPr>
              <a:t>.</a:t>
            </a:r>
          </a:p>
          <a:p>
            <a:pPr marL="457200" marR="0" lvl="0" indent="-457200" algn="r" defTabSz="91440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2" name="Title 1"/>
          <p:cNvSpPr>
            <a:spLocks noGrp="1"/>
          </p:cNvSpPr>
          <p:nvPr>
            <p:ph type="title"/>
          </p:nvPr>
        </p:nvSpPr>
        <p:spPr/>
        <p:txBody>
          <a:bodyPr>
            <a:normAutofit/>
          </a:bodyPr>
          <a:lstStyle/>
          <a:p>
            <a:r>
              <a:rPr lang="fa-IR" sz="3200" dirty="0"/>
              <a:t>اسکرام روزانه: روز ۲ تا روز ۱۳</a:t>
            </a:r>
            <a:endParaRPr lang="fa-IR" sz="4800" b="1" dirty="0"/>
          </a:p>
        </p:txBody>
      </p:sp>
    </p:spTree>
    <p:extLst>
      <p:ext uri="{BB962C8B-B14F-4D97-AF65-F5344CB8AC3E}">
        <p14:creationId xmlns:p14="http://schemas.microsoft.com/office/powerpoint/2010/main" val="159435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68</a:t>
            </a:fld>
            <a:endParaRPr lang="en-US"/>
          </a:p>
        </p:txBody>
      </p:sp>
      <p:sp>
        <p:nvSpPr>
          <p:cNvPr id="3" name="Content Placeholder 2"/>
          <p:cNvSpPr>
            <a:spLocks noGrp="1"/>
          </p:cNvSpPr>
          <p:nvPr>
            <p:ph idx="1"/>
          </p:nvPr>
        </p:nvSpPr>
        <p:spPr>
          <a:xfrm>
            <a:off x="184730" y="1548305"/>
            <a:ext cx="8502069" cy="5149057"/>
          </a:xfrm>
        </p:spPr>
        <p:txBody>
          <a:bodyPr>
            <a:normAutofit fontScale="92500" lnSpcReduction="10000"/>
          </a:bodyPr>
          <a:lstStyle/>
          <a:p>
            <a:pPr marL="0" marR="0" algn="r" rtl="1">
              <a:lnSpc>
                <a:spcPct val="110000"/>
              </a:lnSpc>
              <a:spcBef>
                <a:spcPts val="0"/>
              </a:spcBef>
              <a:spcAft>
                <a:spcPts val="0"/>
              </a:spcAft>
            </a:pPr>
            <a:r>
              <a:rPr lang="ar-SA" sz="2400" b="1" dirty="0">
                <a:effectLst/>
                <a:latin typeface="Calibri" panose="020F0502020204030204" pitchFamily="34" charset="0"/>
                <a:ea typeface="Times New Roman" panose="02020603050405020304" pitchFamily="18" charset="0"/>
              </a:rPr>
              <a:t>آیتم‌های تکمیل‌شده</a:t>
            </a:r>
            <a:r>
              <a:rPr lang="en-US" sz="2400" b="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endParaRPr>
          </a:p>
          <a:p>
            <a:pPr marL="342900" marR="0" lvl="0" indent="-342900" algn="r" rtl="1">
              <a:lnSpc>
                <a:spcPct val="110000"/>
              </a:lnSpc>
              <a:spcBef>
                <a:spcPts val="0"/>
              </a:spcBef>
              <a:spcAft>
                <a:spcPts val="800"/>
              </a:spcAft>
              <a:buSzPts val="1000"/>
              <a:buFont typeface="Symbol" panose="05050102010706020507" pitchFamily="18" charset="2"/>
              <a:buChar char=""/>
              <a:tabLst>
                <a:tab pos="457200" algn="l"/>
              </a:tabLst>
            </a:pPr>
            <a:r>
              <a:rPr lang="ar-SA" sz="2400" dirty="0">
                <a:effectLst/>
                <a:latin typeface="Calibri" panose="020F0502020204030204" pitchFamily="34" charset="0"/>
                <a:ea typeface="Times New Roman" panose="02020603050405020304" pitchFamily="18" charset="0"/>
              </a:rPr>
              <a:t>طراحی رابط کاربری برای ویژگی جدید</a:t>
            </a:r>
            <a:endParaRPr lang="en-US" sz="2400" dirty="0">
              <a:effectLst/>
              <a:latin typeface="Calibri" panose="020F0502020204030204" pitchFamily="34" charset="0"/>
              <a:ea typeface="Calibri" panose="020F0502020204030204" pitchFamily="34" charset="0"/>
            </a:endParaRPr>
          </a:p>
          <a:p>
            <a:pPr marL="342900" marR="0" lvl="0" indent="-342900" algn="r" rtl="1">
              <a:lnSpc>
                <a:spcPct val="110000"/>
              </a:lnSpc>
              <a:spcBef>
                <a:spcPts val="0"/>
              </a:spcBef>
              <a:spcAft>
                <a:spcPts val="800"/>
              </a:spcAft>
              <a:buSzPts val="1000"/>
              <a:buFont typeface="Symbol" panose="05050102010706020507" pitchFamily="18" charset="2"/>
              <a:buChar char=""/>
              <a:tabLst>
                <a:tab pos="457200" algn="l"/>
              </a:tabLst>
            </a:pPr>
            <a:r>
              <a:rPr lang="ar-SA" sz="2400" dirty="0">
                <a:effectLst/>
                <a:latin typeface="Calibri" panose="020F0502020204030204" pitchFamily="34" charset="0"/>
                <a:ea typeface="Times New Roman" panose="02020603050405020304" pitchFamily="18" charset="0"/>
              </a:rPr>
              <a:t>پیاده‌سازی منطق بک‌اند</a:t>
            </a:r>
            <a:endParaRPr lang="en-US" sz="2400" dirty="0">
              <a:effectLst/>
              <a:latin typeface="Calibri" panose="020F0502020204030204" pitchFamily="34" charset="0"/>
              <a:ea typeface="Calibri" panose="020F0502020204030204" pitchFamily="34" charset="0"/>
            </a:endParaRPr>
          </a:p>
          <a:p>
            <a:pPr marL="342900" marR="0" lvl="0" indent="-342900" algn="r" rtl="1">
              <a:lnSpc>
                <a:spcPct val="110000"/>
              </a:lnSpc>
              <a:spcBef>
                <a:spcPts val="0"/>
              </a:spcBef>
              <a:spcAft>
                <a:spcPts val="800"/>
              </a:spcAft>
              <a:buSzPts val="1000"/>
              <a:buFont typeface="Symbol" panose="05050102010706020507" pitchFamily="18" charset="2"/>
              <a:buChar char=""/>
              <a:tabLst>
                <a:tab pos="457200" algn="l"/>
              </a:tabLst>
            </a:pPr>
            <a:r>
              <a:rPr lang="ar-SA" sz="2400" dirty="0">
                <a:effectLst/>
                <a:latin typeface="Calibri" panose="020F0502020204030204" pitchFamily="34" charset="0"/>
                <a:ea typeface="Times New Roman" panose="02020603050405020304" pitchFamily="18" charset="0"/>
              </a:rPr>
              <a:t>ادغام فرانت‌اند و بک‌اند</a:t>
            </a:r>
            <a:endParaRPr lang="en-US" sz="2400" dirty="0">
              <a:effectLst/>
              <a:latin typeface="Calibri" panose="020F0502020204030204" pitchFamily="34" charset="0"/>
              <a:ea typeface="Calibri" panose="020F0502020204030204" pitchFamily="34" charset="0"/>
            </a:endParaRPr>
          </a:p>
          <a:p>
            <a:pPr marL="342900" marR="0" lvl="0" indent="-342900" algn="r" rtl="1">
              <a:lnSpc>
                <a:spcPct val="110000"/>
              </a:lnSpc>
              <a:spcBef>
                <a:spcPts val="0"/>
              </a:spcBef>
              <a:spcAft>
                <a:spcPts val="800"/>
              </a:spcAft>
              <a:buSzPts val="1000"/>
              <a:buFont typeface="Symbol" panose="05050102010706020507" pitchFamily="18" charset="2"/>
              <a:buChar char=""/>
              <a:tabLst>
                <a:tab pos="457200" algn="l"/>
              </a:tabLst>
            </a:pPr>
            <a:r>
              <a:rPr lang="ar-SA" sz="2400" dirty="0">
                <a:effectLst/>
                <a:latin typeface="Calibri" panose="020F0502020204030204" pitchFamily="34" charset="0"/>
                <a:ea typeface="Times New Roman" panose="02020603050405020304" pitchFamily="18" charset="0"/>
              </a:rPr>
              <a:t>تست ویژگی جدید</a:t>
            </a:r>
            <a:endParaRPr lang="en-US" sz="2400" dirty="0">
              <a:effectLst/>
              <a:latin typeface="Calibri" panose="020F0502020204030204" pitchFamily="34" charset="0"/>
              <a:ea typeface="Calibri" panose="020F0502020204030204" pitchFamily="34" charset="0"/>
            </a:endParaRPr>
          </a:p>
          <a:p>
            <a:pPr marL="0" marR="0" algn="r" rtl="1">
              <a:lnSpc>
                <a:spcPct val="110000"/>
              </a:lnSpc>
              <a:spcBef>
                <a:spcPts val="0"/>
              </a:spcBef>
              <a:spcAft>
                <a:spcPts val="0"/>
              </a:spcAft>
            </a:pPr>
            <a:r>
              <a:rPr lang="en-US" sz="2400" dirty="0">
                <a:effectLst/>
                <a:latin typeface="Symbol" panose="05050102010706020507" pitchFamily="18" charset="2"/>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r>
              <a:rPr lang="ar-SA" sz="2400" b="1" dirty="0">
                <a:effectLst/>
                <a:latin typeface="Calibri" panose="020F0502020204030204" pitchFamily="34" charset="0"/>
                <a:ea typeface="Times New Roman" panose="02020603050405020304" pitchFamily="18" charset="0"/>
              </a:rPr>
              <a:t>آیتم‌های تکمیل‌نشده</a:t>
            </a:r>
            <a:r>
              <a:rPr lang="en-US" sz="2400" b="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endParaRPr>
          </a:p>
          <a:p>
            <a:pPr marL="342900" marR="0" lvl="0" indent="-342900" algn="r" rtl="1">
              <a:lnSpc>
                <a:spcPct val="110000"/>
              </a:lnSpc>
              <a:spcBef>
                <a:spcPts val="0"/>
              </a:spcBef>
              <a:spcAft>
                <a:spcPts val="800"/>
              </a:spcAft>
              <a:buSzPts val="1000"/>
              <a:buFont typeface="Symbol" panose="05050102010706020507" pitchFamily="18" charset="2"/>
              <a:buChar char=""/>
              <a:tabLst>
                <a:tab pos="457200" algn="l"/>
              </a:tabLst>
            </a:pPr>
            <a:r>
              <a:rPr lang="ar-SA" sz="2400" dirty="0">
                <a:effectLst/>
                <a:latin typeface="Calibri" panose="020F0502020204030204" pitchFamily="34" charset="0"/>
                <a:ea typeface="Times New Roman" panose="02020603050405020304" pitchFamily="18" charset="0"/>
              </a:rPr>
              <a:t>مستندسازی ویژگی جدید (به اسپرینت بعدی منتقل شد)</a:t>
            </a:r>
            <a:endParaRPr lang="en-US" sz="2400" dirty="0">
              <a:effectLst/>
              <a:latin typeface="Calibri" panose="020F0502020204030204" pitchFamily="34" charset="0"/>
              <a:ea typeface="Calibri" panose="020F0502020204030204" pitchFamily="34" charset="0"/>
            </a:endParaRPr>
          </a:p>
          <a:p>
            <a:pPr marL="0" marR="0" algn="r" rtl="1">
              <a:lnSpc>
                <a:spcPct val="110000"/>
              </a:lnSpc>
              <a:spcBef>
                <a:spcPts val="0"/>
              </a:spcBef>
              <a:spcAft>
                <a:spcPts val="0"/>
              </a:spcAft>
            </a:pPr>
            <a:r>
              <a:rPr lang="en-US" sz="2400" dirty="0">
                <a:effectLst/>
                <a:latin typeface="Symbol" panose="05050102010706020507" pitchFamily="18" charset="2"/>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r>
              <a:rPr lang="ar-SA" sz="2400" b="1" dirty="0">
                <a:effectLst/>
                <a:latin typeface="Calibri" panose="020F0502020204030204" pitchFamily="34" charset="0"/>
                <a:ea typeface="Times New Roman" panose="02020603050405020304" pitchFamily="18" charset="0"/>
              </a:rPr>
              <a:t>در طول اسپرینت چه چیزی به خوبی پیش رفت؟</a:t>
            </a:r>
            <a:r>
              <a:rPr lang="ar-SA" sz="2400" dirty="0">
                <a:effectLst/>
                <a:latin typeface="Calibri" panose="020F0502020204030204" pitchFamily="34"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endParaRPr>
          </a:p>
          <a:p>
            <a:pPr marL="342900" marR="0" lvl="0" indent="-342900" algn="r" rtl="1">
              <a:lnSpc>
                <a:spcPct val="110000"/>
              </a:lnSpc>
              <a:spcBef>
                <a:spcPts val="0"/>
              </a:spcBef>
              <a:spcAft>
                <a:spcPts val="800"/>
              </a:spcAft>
              <a:buSzPts val="1000"/>
              <a:buFont typeface="Symbol" panose="05050102010706020507" pitchFamily="18" charset="2"/>
              <a:buChar char=""/>
              <a:tabLst>
                <a:tab pos="457200" algn="l"/>
              </a:tabLst>
            </a:pPr>
            <a:r>
              <a:rPr lang="ar-SA" sz="2400" b="1" dirty="0">
                <a:effectLst/>
                <a:latin typeface="Calibri" panose="020F0502020204030204" pitchFamily="34" charset="0"/>
                <a:ea typeface="Times New Roman" panose="02020603050405020304" pitchFamily="18" charset="0"/>
              </a:rPr>
              <a:t>ارتباط موثر </a:t>
            </a:r>
            <a:r>
              <a:rPr lang="ar-SA" sz="2400" dirty="0">
                <a:effectLst/>
                <a:latin typeface="Calibri" panose="020F0502020204030204" pitchFamily="34" charset="0"/>
                <a:ea typeface="Times New Roman" panose="02020603050405020304" pitchFamily="18" charset="0"/>
              </a:rPr>
              <a:t>بین اعضای تیم</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endParaRPr>
          </a:p>
          <a:p>
            <a:pPr marL="342900" marR="0" lvl="0" indent="-342900" algn="r" rtl="1">
              <a:lnSpc>
                <a:spcPct val="110000"/>
              </a:lnSpc>
              <a:spcBef>
                <a:spcPts val="0"/>
              </a:spcBef>
              <a:spcAft>
                <a:spcPts val="800"/>
              </a:spcAft>
              <a:buSzPts val="1000"/>
              <a:buFont typeface="Symbol" panose="05050102010706020507" pitchFamily="18" charset="2"/>
              <a:buChar char=""/>
              <a:tabLst>
                <a:tab pos="457200" algn="l"/>
              </a:tabLst>
            </a:pPr>
            <a:r>
              <a:rPr lang="ar-SA" sz="2400" b="1" dirty="0">
                <a:effectLst/>
                <a:latin typeface="Calibri" panose="020F0502020204030204" pitchFamily="34" charset="0"/>
                <a:ea typeface="Times New Roman" panose="02020603050405020304" pitchFamily="18" charset="0"/>
              </a:rPr>
              <a:t>تکمیل به موقع </a:t>
            </a:r>
            <a:r>
              <a:rPr lang="ar-SA" sz="2400" dirty="0">
                <a:effectLst/>
                <a:latin typeface="Calibri" panose="020F0502020204030204" pitchFamily="34" charset="0"/>
                <a:ea typeface="Times New Roman" panose="02020603050405020304" pitchFamily="18" charset="0"/>
              </a:rPr>
              <a:t>وظایف</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endParaRPr>
          </a:p>
          <a:p>
            <a:pPr marL="0" marR="0" algn="r" rtl="1">
              <a:lnSpc>
                <a:spcPct val="110000"/>
              </a:lnSpc>
              <a:spcBef>
                <a:spcPts val="0"/>
              </a:spcBef>
              <a:spcAft>
                <a:spcPts val="0"/>
              </a:spcAft>
            </a:pPr>
            <a:r>
              <a:rPr lang="en-US" sz="2400" dirty="0">
                <a:effectLst/>
                <a:latin typeface="Symbol" panose="05050102010706020507" pitchFamily="18" charset="2"/>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r>
              <a:rPr lang="ar-SA" sz="2400" b="1" dirty="0">
                <a:effectLst/>
                <a:latin typeface="Calibri" panose="020F0502020204030204" pitchFamily="34" charset="0"/>
                <a:ea typeface="Times New Roman" panose="02020603050405020304" pitchFamily="18" charset="0"/>
              </a:rPr>
              <a:t>چه چیزی را می‌توان در اسپرینت بعدی بهبود بخشید؟</a:t>
            </a:r>
            <a:r>
              <a:rPr lang="ar-SA" sz="2400" dirty="0">
                <a:effectLst/>
                <a:latin typeface="Calibri" panose="020F0502020204030204" pitchFamily="34" charset="0"/>
                <a:ea typeface="Times New Roman" panose="02020603050405020304" pitchFamily="18" charset="0"/>
              </a:rPr>
              <a:t> </a:t>
            </a:r>
            <a:endParaRPr lang="en-US" sz="2400" dirty="0">
              <a:effectLst/>
              <a:latin typeface="Calibri" panose="020F0502020204030204" pitchFamily="34" charset="0"/>
              <a:ea typeface="Calibri" panose="020F0502020204030204" pitchFamily="34" charset="0"/>
            </a:endParaRPr>
          </a:p>
          <a:p>
            <a:pPr marL="342900" marR="0" lvl="0" indent="-342900" algn="r" rtl="1">
              <a:lnSpc>
                <a:spcPct val="110000"/>
              </a:lnSpc>
              <a:spcBef>
                <a:spcPts val="0"/>
              </a:spcBef>
              <a:spcAft>
                <a:spcPts val="800"/>
              </a:spcAft>
              <a:buSzPts val="1000"/>
              <a:buFont typeface="Symbol" panose="05050102010706020507" pitchFamily="18" charset="2"/>
              <a:buChar char=""/>
              <a:tabLst>
                <a:tab pos="457200" algn="l"/>
              </a:tabLst>
            </a:pPr>
            <a:r>
              <a:rPr lang="ar-SA" sz="2400" dirty="0">
                <a:effectLst/>
                <a:latin typeface="Calibri" panose="020F0502020204030204" pitchFamily="34" charset="0"/>
                <a:ea typeface="Times New Roman" panose="02020603050405020304" pitchFamily="18" charset="0"/>
              </a:rPr>
              <a:t>شروع</a:t>
            </a:r>
            <a:r>
              <a:rPr lang="ar-SA" sz="2400" b="1" dirty="0">
                <a:effectLst/>
                <a:latin typeface="Calibri" panose="020F0502020204030204" pitchFamily="34" charset="0"/>
                <a:ea typeface="Times New Roman" panose="02020603050405020304" pitchFamily="18" charset="0"/>
              </a:rPr>
              <a:t> مستندسازی </a:t>
            </a:r>
            <a:r>
              <a:rPr lang="ar-SA" sz="2400" dirty="0">
                <a:effectLst/>
                <a:latin typeface="Calibri" panose="020F0502020204030204" pitchFamily="34" charset="0"/>
                <a:ea typeface="Times New Roman" panose="02020603050405020304" pitchFamily="18" charset="0"/>
              </a:rPr>
              <a:t>از مراحل اولیه‌ی اسپرینت</a:t>
            </a:r>
            <a:r>
              <a:rPr lang="en-US" sz="2400" dirty="0">
                <a:effectLst/>
                <a:latin typeface="Times New Roman" panose="02020603050405020304" pitchFamily="18"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endParaRPr>
          </a:p>
        </p:txBody>
      </p:sp>
      <p:sp>
        <p:nvSpPr>
          <p:cNvPr id="2" name="Title 1"/>
          <p:cNvSpPr>
            <a:spLocks noGrp="1"/>
          </p:cNvSpPr>
          <p:nvPr>
            <p:ph type="title"/>
          </p:nvPr>
        </p:nvSpPr>
        <p:spPr/>
        <p:txBody>
          <a:bodyPr>
            <a:normAutofit/>
          </a:bodyPr>
          <a:lstStyle/>
          <a:p>
            <a:r>
              <a:rPr lang="fa-IR" sz="3200" dirty="0"/>
              <a:t>روز ۱۴: بازنگری اسپرینت و گذشته‌نگری اسپرینت</a:t>
            </a:r>
            <a:endParaRPr lang="fa-IR" sz="6600" b="1" dirty="0"/>
          </a:p>
        </p:txBody>
      </p:sp>
    </p:spTree>
    <p:extLst>
      <p:ext uri="{BB962C8B-B14F-4D97-AF65-F5344CB8AC3E}">
        <p14:creationId xmlns:p14="http://schemas.microsoft.com/office/powerpoint/2010/main" val="13789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69</a:t>
            </a:fld>
            <a:endParaRPr lang="en-US"/>
          </a:p>
        </p:txBody>
      </p:sp>
      <p:sp>
        <p:nvSpPr>
          <p:cNvPr id="3" name="Content Placeholder 2"/>
          <p:cNvSpPr>
            <a:spLocks noGrp="1"/>
          </p:cNvSpPr>
          <p:nvPr>
            <p:ph idx="1"/>
          </p:nvPr>
        </p:nvSpPr>
        <p:spPr/>
        <p:txBody>
          <a:bodyPr>
            <a:normAutofit/>
          </a:bodyPr>
          <a:lstStyle/>
          <a:p>
            <a:pPr algn="r" rtl="1">
              <a:buFont typeface="Arial" panose="020B0604020202020204" pitchFamily="34" charset="0"/>
              <a:buChar char="•"/>
            </a:pPr>
            <a:r>
              <a:rPr lang="fa-IR" sz="3600" b="0" i="0" dirty="0">
                <a:solidFill>
                  <a:srgbClr val="1F1F1F"/>
                </a:solidFill>
                <a:effectLst/>
                <a:latin typeface="Google Sans"/>
              </a:rPr>
              <a:t>محصول به </a:t>
            </a:r>
            <a:r>
              <a:rPr lang="fa-IR" sz="3600" b="1" i="0" dirty="0">
                <a:solidFill>
                  <a:srgbClr val="1F1F1F"/>
                </a:solidFill>
                <a:effectLst/>
                <a:latin typeface="Google Sans"/>
              </a:rPr>
              <a:t>مجموعه</a:t>
            </a:r>
            <a:r>
              <a:rPr lang="fa-IR" sz="3600" b="0" i="0" dirty="0">
                <a:solidFill>
                  <a:srgbClr val="1F1F1F"/>
                </a:solidFill>
                <a:effectLst/>
                <a:latin typeface="Google Sans"/>
              </a:rPr>
              <a:t> ای از </a:t>
            </a:r>
            <a:r>
              <a:rPr lang="fa-IR" sz="3600" b="1" i="0" dirty="0">
                <a:solidFill>
                  <a:srgbClr val="1F1F1F"/>
                </a:solidFill>
                <a:effectLst/>
                <a:latin typeface="Google Sans"/>
              </a:rPr>
              <a:t>قطعات قابل مدیریت </a:t>
            </a:r>
            <a:r>
              <a:rPr lang="fa-IR" sz="3600" b="0" i="0" dirty="0">
                <a:solidFill>
                  <a:srgbClr val="1F1F1F"/>
                </a:solidFill>
                <a:effectLst/>
                <a:latin typeface="Google Sans"/>
              </a:rPr>
              <a:t>و </a:t>
            </a:r>
            <a:r>
              <a:rPr lang="fa-IR" sz="3600" b="1" i="0" dirty="0">
                <a:solidFill>
                  <a:srgbClr val="1F1F1F"/>
                </a:solidFill>
                <a:effectLst/>
                <a:latin typeface="Google Sans"/>
              </a:rPr>
              <a:t>قابل</a:t>
            </a:r>
            <a:r>
              <a:rPr lang="fa-IR" sz="3600" b="0" i="0" dirty="0">
                <a:solidFill>
                  <a:srgbClr val="1F1F1F"/>
                </a:solidFill>
                <a:effectLst/>
                <a:latin typeface="Google Sans"/>
              </a:rPr>
              <a:t> </a:t>
            </a:r>
            <a:r>
              <a:rPr lang="fa-IR" sz="3600" b="1" i="0" dirty="0">
                <a:solidFill>
                  <a:srgbClr val="1F1F1F"/>
                </a:solidFill>
                <a:effectLst/>
                <a:latin typeface="Google Sans"/>
              </a:rPr>
              <a:t>درک</a:t>
            </a:r>
            <a:r>
              <a:rPr lang="fa-IR" sz="3600" b="0" i="0" dirty="0">
                <a:solidFill>
                  <a:srgbClr val="1F1F1F"/>
                </a:solidFill>
                <a:effectLst/>
                <a:latin typeface="Google Sans"/>
              </a:rPr>
              <a:t> تقسیم می شود.</a:t>
            </a:r>
          </a:p>
          <a:p>
            <a:pPr algn="r" rtl="1">
              <a:buFont typeface="Arial" panose="020B0604020202020204" pitchFamily="34" charset="0"/>
              <a:buChar char="•"/>
            </a:pPr>
            <a:r>
              <a:rPr lang="fa-IR" sz="3600" b="0" i="0" dirty="0">
                <a:solidFill>
                  <a:srgbClr val="1F1F1F"/>
                </a:solidFill>
                <a:effectLst/>
                <a:latin typeface="Google Sans"/>
              </a:rPr>
              <a:t>کل </a:t>
            </a:r>
            <a:r>
              <a:rPr lang="fa-IR" sz="3600" b="1" i="0" dirty="0">
                <a:solidFill>
                  <a:srgbClr val="1F1F1F"/>
                </a:solidFill>
                <a:effectLst/>
                <a:latin typeface="Google Sans"/>
              </a:rPr>
              <a:t>تیم</a:t>
            </a:r>
            <a:r>
              <a:rPr lang="fa-IR" sz="3600" b="0" i="0" dirty="0">
                <a:solidFill>
                  <a:srgbClr val="1F1F1F"/>
                </a:solidFill>
                <a:effectLst/>
                <a:latin typeface="Google Sans"/>
              </a:rPr>
              <a:t> بر همه چیز </a:t>
            </a:r>
            <a:r>
              <a:rPr lang="fa-IR" sz="3600" b="1" i="0" dirty="0">
                <a:solidFill>
                  <a:srgbClr val="1F1F1F"/>
                </a:solidFill>
                <a:effectLst/>
                <a:latin typeface="Google Sans"/>
              </a:rPr>
              <a:t>دید دارند </a:t>
            </a:r>
            <a:r>
              <a:rPr lang="fa-IR" sz="3600" b="0" i="0" dirty="0">
                <a:solidFill>
                  <a:srgbClr val="1F1F1F"/>
                </a:solidFill>
                <a:effectLst/>
                <a:latin typeface="Google Sans"/>
              </a:rPr>
              <a:t>و در نتیجه </a:t>
            </a:r>
            <a:r>
              <a:rPr lang="fa-IR" sz="3600" b="1" i="0" dirty="0">
                <a:solidFill>
                  <a:srgbClr val="1F1F1F"/>
                </a:solidFill>
                <a:effectLst/>
                <a:latin typeface="Google Sans"/>
              </a:rPr>
              <a:t>ارتباط تیمی </a:t>
            </a:r>
            <a:r>
              <a:rPr lang="fa-IR" sz="3600" b="0" i="0" dirty="0">
                <a:solidFill>
                  <a:srgbClr val="1F1F1F"/>
                </a:solidFill>
                <a:effectLst/>
                <a:latin typeface="Google Sans"/>
              </a:rPr>
              <a:t>بهبود می یابد.</a:t>
            </a:r>
          </a:p>
          <a:p>
            <a:pPr algn="r" rtl="1">
              <a:buFont typeface="Arial" panose="020B0604020202020204" pitchFamily="34" charset="0"/>
              <a:buChar char="•"/>
            </a:pPr>
            <a:r>
              <a:rPr lang="fa-IR" sz="3600" b="0" i="0" dirty="0">
                <a:solidFill>
                  <a:srgbClr val="1F1F1F"/>
                </a:solidFill>
                <a:effectLst/>
                <a:latin typeface="Google Sans"/>
              </a:rPr>
              <a:t>مشتریان شاهد </a:t>
            </a:r>
            <a:r>
              <a:rPr lang="fa-IR" sz="3600" b="1" i="0" dirty="0">
                <a:solidFill>
                  <a:srgbClr val="1F1F1F"/>
                </a:solidFill>
                <a:effectLst/>
                <a:latin typeface="Google Sans"/>
              </a:rPr>
              <a:t>تحویل به موقع افزایش ها </a:t>
            </a:r>
            <a:r>
              <a:rPr lang="fa-IR" sz="3600" b="0" i="0" dirty="0">
                <a:solidFill>
                  <a:srgbClr val="1F1F1F"/>
                </a:solidFill>
                <a:effectLst/>
                <a:latin typeface="Google Sans"/>
              </a:rPr>
              <a:t>هستند و بازخورد در مورد نحوه عملکرد محصول را دریافت می کنند.</a:t>
            </a:r>
          </a:p>
          <a:p>
            <a:pPr algn="r" rtl="1">
              <a:buFont typeface="Arial" panose="020B0604020202020204" pitchFamily="34" charset="0"/>
              <a:buChar char="•"/>
            </a:pPr>
            <a:r>
              <a:rPr lang="fa-IR" sz="3600" b="0" i="0" dirty="0">
                <a:solidFill>
                  <a:srgbClr val="1F1F1F"/>
                </a:solidFill>
                <a:effectLst/>
                <a:latin typeface="Google Sans"/>
              </a:rPr>
              <a:t>اعتماد بین مشتریان و توسعه دهندگان برقرار</a:t>
            </a:r>
          </a:p>
        </p:txBody>
      </p:sp>
      <p:sp>
        <p:nvSpPr>
          <p:cNvPr id="2" name="Title 1"/>
          <p:cNvSpPr>
            <a:spLocks noGrp="1"/>
          </p:cNvSpPr>
          <p:nvPr>
            <p:ph type="title"/>
          </p:nvPr>
        </p:nvSpPr>
        <p:spPr/>
        <p:txBody>
          <a:bodyPr/>
          <a:lstStyle/>
          <a:p>
            <a:r>
              <a:rPr lang="fa-IR" dirty="0"/>
              <a:t>مزایای اسکرام</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dirty="0"/>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7</a:t>
            </a:fld>
            <a:endParaRPr lang="en-US"/>
          </a:p>
        </p:txBody>
      </p:sp>
      <p:sp>
        <p:nvSpPr>
          <p:cNvPr id="14338" name="Title 1"/>
          <p:cNvSpPr>
            <a:spLocks noGrp="1"/>
          </p:cNvSpPr>
          <p:nvPr>
            <p:ph type="title"/>
          </p:nvPr>
        </p:nvSpPr>
        <p:spPr/>
        <p:txBody>
          <a:bodyPr/>
          <a:lstStyle/>
          <a:p>
            <a:r>
              <a:rPr lang="en-US" dirty="0"/>
              <a:t>The principles of agile methods</a:t>
            </a:r>
            <a:r>
              <a:rPr lang="en-GB" dirty="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66885143"/>
              </p:ext>
            </p:extLst>
          </p:nvPr>
        </p:nvGraphicFramePr>
        <p:xfrm>
          <a:off x="50056" y="404446"/>
          <a:ext cx="9043888" cy="6398690"/>
        </p:xfrm>
        <a:graphic>
          <a:graphicData uri="http://schemas.openxmlformats.org/drawingml/2006/table">
            <a:tbl>
              <a:tblPr/>
              <a:tblGrid>
                <a:gridCol w="2437248">
                  <a:extLst>
                    <a:ext uri="{9D8B030D-6E8A-4147-A177-3AD203B41FA5}">
                      <a16:colId xmlns:a16="http://schemas.microsoft.com/office/drawing/2014/main" val="20000"/>
                    </a:ext>
                  </a:extLst>
                </a:gridCol>
                <a:gridCol w="6192113">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206247">
                  <a:extLst>
                    <a:ext uri="{9D8B030D-6E8A-4147-A177-3AD203B41FA5}">
                      <a16:colId xmlns:a16="http://schemas.microsoft.com/office/drawing/2014/main" val="905761874"/>
                    </a:ext>
                  </a:extLst>
                </a:gridCol>
              </a:tblGrid>
              <a:tr h="399057">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a:ln>
                            <a:noFill/>
                          </a:ln>
                          <a:solidFill>
                            <a:srgbClr val="000000"/>
                          </a:solidFill>
                          <a:effectLst/>
                          <a:latin typeface="Arial"/>
                          <a:ea typeface="Times New Roman" charset="0"/>
                          <a:cs typeface="B Nazanin" panose="00000400000000000000" pitchFamily="2" charset="-78"/>
                        </a:rPr>
                        <a:t>اصول</a:t>
                      </a:r>
                      <a:endParaRPr kumimoji="0" lang="en-GB" sz="24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just" defTabSz="4572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a:ln>
                            <a:noFill/>
                          </a:ln>
                          <a:solidFill>
                            <a:srgbClr val="000000"/>
                          </a:solidFill>
                          <a:effectLst/>
                          <a:latin typeface="Arial"/>
                          <a:ea typeface="Times New Roman" charset="0"/>
                          <a:cs typeface="B Nazanin" panose="00000400000000000000" pitchFamily="2" charset="-78"/>
                        </a:rPr>
                        <a:t>توضیح</a:t>
                      </a:r>
                      <a:endParaRPr kumimoji="0" lang="en-GB" sz="24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lnL w="12700" cap="flat" cmpd="sng" algn="ctr">
                      <a:solidFill>
                        <a:schemeClr val="bg1"/>
                      </a:solidFill>
                      <a:prstDash val="solid"/>
                      <a:round/>
                      <a:headEnd type="none" w="med" len="med"/>
                      <a:tailEnd type="none" w="med" len="med"/>
                    </a:lnL>
                  </a:tcPr>
                </a:tc>
                <a:tc>
                  <a:txBody>
                    <a:bodyPr/>
                    <a:lstStyle/>
                    <a:p>
                      <a:pPr marL="0" marR="0" lvl="0" indent="0" algn="just" defTabSz="457200" rtl="1"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253998">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a:ln>
                            <a:noFill/>
                          </a:ln>
                          <a:solidFill>
                            <a:srgbClr val="000000"/>
                          </a:solidFill>
                          <a:effectLst/>
                          <a:latin typeface="Arial"/>
                          <a:ea typeface="Times New Roman" charset="0"/>
                          <a:cs typeface="B Nazanin" panose="00000400000000000000" pitchFamily="2" charset="-78"/>
                        </a:rPr>
                        <a:t>تعامل مشتری</a:t>
                      </a:r>
                      <a:endParaRPr kumimoji="0" lang="en-GB" sz="24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just" defTabSz="457200" rtl="1" eaLnBrk="1" fontAlgn="base" latinLnBrk="0" hangingPunct="1">
                        <a:lnSpc>
                          <a:spcPct val="100000"/>
                        </a:lnSpc>
                        <a:spcBef>
                          <a:spcPct val="0"/>
                        </a:spcBef>
                        <a:spcAft>
                          <a:spcPct val="0"/>
                        </a:spcAft>
                        <a:buClrTx/>
                        <a:buSzTx/>
                        <a:buFontTx/>
                        <a:buNone/>
                        <a:tabLst/>
                      </a:pPr>
                      <a:r>
                        <a:rPr lang="fa-IR" sz="2400" b="0" i="0" kern="1200" dirty="0">
                          <a:solidFill>
                            <a:schemeClr val="tx1"/>
                          </a:solidFill>
                          <a:effectLst/>
                          <a:latin typeface="+mn-lt"/>
                          <a:ea typeface="+mn-ea"/>
                          <a:cs typeface="B Nazanin" panose="00000400000000000000" pitchFamily="2" charset="-78"/>
                        </a:rPr>
                        <a:t>مشتریان باید در طول فرآیند توسعه به طور نزدیک درگیر شوند. </a:t>
                      </a:r>
                      <a:r>
                        <a:rPr lang="fa-IR" sz="2400" b="1" i="0" kern="1200" dirty="0">
                          <a:solidFill>
                            <a:schemeClr val="tx1"/>
                          </a:solidFill>
                          <a:effectLst/>
                          <a:latin typeface="+mn-lt"/>
                          <a:ea typeface="+mn-ea"/>
                          <a:cs typeface="B Nazanin" panose="00000400000000000000" pitchFamily="2" charset="-78"/>
                        </a:rPr>
                        <a:t>نقش</a:t>
                      </a:r>
                      <a:r>
                        <a:rPr lang="fa-IR" sz="2400" b="0" i="0" kern="1200" dirty="0">
                          <a:solidFill>
                            <a:schemeClr val="tx1"/>
                          </a:solidFill>
                          <a:effectLst/>
                          <a:latin typeface="+mn-lt"/>
                          <a:ea typeface="+mn-ea"/>
                          <a:cs typeface="B Nazanin" panose="00000400000000000000" pitchFamily="2" charset="-78"/>
                        </a:rPr>
                        <a:t> آنها </a:t>
                      </a:r>
                      <a:r>
                        <a:rPr lang="fa-IR" sz="2400" b="1" i="0" kern="1200" dirty="0">
                          <a:solidFill>
                            <a:schemeClr val="tx1"/>
                          </a:solidFill>
                          <a:effectLst/>
                          <a:latin typeface="+mn-lt"/>
                          <a:ea typeface="+mn-ea"/>
                          <a:cs typeface="B Nazanin" panose="00000400000000000000" pitchFamily="2" charset="-78"/>
                        </a:rPr>
                        <a:t>ارائه</a:t>
                      </a:r>
                      <a:r>
                        <a:rPr lang="fa-IR" sz="2400" b="0" i="0" kern="1200" dirty="0">
                          <a:solidFill>
                            <a:schemeClr val="tx1"/>
                          </a:solidFill>
                          <a:effectLst/>
                          <a:latin typeface="+mn-lt"/>
                          <a:ea typeface="+mn-ea"/>
                          <a:cs typeface="B Nazanin" panose="00000400000000000000" pitchFamily="2" charset="-78"/>
                        </a:rPr>
                        <a:t> و </a:t>
                      </a:r>
                      <a:r>
                        <a:rPr lang="fa-IR" sz="2400" b="1" i="0" kern="1200" dirty="0">
                          <a:solidFill>
                            <a:schemeClr val="tx1"/>
                          </a:solidFill>
                          <a:effectLst/>
                          <a:latin typeface="+mn-lt"/>
                          <a:ea typeface="+mn-ea"/>
                          <a:cs typeface="B Nazanin" panose="00000400000000000000" pitchFamily="2" charset="-78"/>
                        </a:rPr>
                        <a:t>اولویت</a:t>
                      </a:r>
                      <a:r>
                        <a:rPr lang="fa-IR" sz="2400" b="0" i="0" kern="1200" dirty="0">
                          <a:solidFill>
                            <a:schemeClr val="tx1"/>
                          </a:solidFill>
                          <a:effectLst/>
                          <a:latin typeface="+mn-lt"/>
                          <a:ea typeface="+mn-ea"/>
                          <a:cs typeface="B Nazanin" panose="00000400000000000000" pitchFamily="2" charset="-78"/>
                        </a:rPr>
                        <a:t> </a:t>
                      </a:r>
                      <a:r>
                        <a:rPr lang="fa-IR" sz="2400" b="1" i="0" kern="1200" dirty="0">
                          <a:solidFill>
                            <a:schemeClr val="tx1"/>
                          </a:solidFill>
                          <a:effectLst/>
                          <a:latin typeface="+mn-lt"/>
                          <a:ea typeface="+mn-ea"/>
                          <a:cs typeface="B Nazanin" panose="00000400000000000000" pitchFamily="2" charset="-78"/>
                        </a:rPr>
                        <a:t>بندی</a:t>
                      </a:r>
                      <a:r>
                        <a:rPr lang="fa-IR" sz="2400" b="0" i="0" kern="1200" dirty="0">
                          <a:solidFill>
                            <a:schemeClr val="tx1"/>
                          </a:solidFill>
                          <a:effectLst/>
                          <a:latin typeface="+mn-lt"/>
                          <a:ea typeface="+mn-ea"/>
                          <a:cs typeface="B Nazanin" panose="00000400000000000000" pitchFamily="2" charset="-78"/>
                        </a:rPr>
                        <a:t> </a:t>
                      </a:r>
                      <a:r>
                        <a:rPr lang="fa-IR" sz="2400" b="1" i="0" kern="1200" dirty="0">
                          <a:solidFill>
                            <a:schemeClr val="tx1"/>
                          </a:solidFill>
                          <a:effectLst/>
                          <a:latin typeface="+mn-lt"/>
                          <a:ea typeface="+mn-ea"/>
                          <a:cs typeface="B Nazanin" panose="00000400000000000000" pitchFamily="2" charset="-78"/>
                        </a:rPr>
                        <a:t>الزامات</a:t>
                      </a:r>
                      <a:r>
                        <a:rPr lang="fa-IR" sz="2400" b="0" i="0" kern="1200" dirty="0">
                          <a:solidFill>
                            <a:schemeClr val="tx1"/>
                          </a:solidFill>
                          <a:effectLst/>
                          <a:latin typeface="+mn-lt"/>
                          <a:ea typeface="+mn-ea"/>
                          <a:cs typeface="B Nazanin" panose="00000400000000000000" pitchFamily="2" charset="-78"/>
                        </a:rPr>
                        <a:t> جدید سیستم و </a:t>
                      </a:r>
                      <a:r>
                        <a:rPr lang="fa-IR" sz="2400" b="1" i="0" kern="1200" dirty="0">
                          <a:solidFill>
                            <a:schemeClr val="tx1"/>
                          </a:solidFill>
                          <a:effectLst/>
                          <a:latin typeface="+mn-lt"/>
                          <a:ea typeface="+mn-ea"/>
                          <a:cs typeface="B Nazanin" panose="00000400000000000000" pitchFamily="2" charset="-78"/>
                        </a:rPr>
                        <a:t>ارزیابی</a:t>
                      </a:r>
                      <a:r>
                        <a:rPr lang="fa-IR" sz="2400" b="0" i="0" kern="1200" dirty="0">
                          <a:solidFill>
                            <a:schemeClr val="tx1"/>
                          </a:solidFill>
                          <a:effectLst/>
                          <a:latin typeface="+mn-lt"/>
                          <a:ea typeface="+mn-ea"/>
                          <a:cs typeface="B Nazanin" panose="00000400000000000000" pitchFamily="2" charset="-78"/>
                        </a:rPr>
                        <a:t> </a:t>
                      </a:r>
                      <a:r>
                        <a:rPr lang="fa-IR" sz="2400" b="1" i="0" kern="1200" dirty="0">
                          <a:solidFill>
                            <a:schemeClr val="tx1"/>
                          </a:solidFill>
                          <a:effectLst/>
                          <a:latin typeface="+mn-lt"/>
                          <a:ea typeface="+mn-ea"/>
                          <a:cs typeface="B Nazanin" panose="00000400000000000000" pitchFamily="2" charset="-78"/>
                        </a:rPr>
                        <a:t>تکرارهای</a:t>
                      </a:r>
                      <a:r>
                        <a:rPr lang="fa-IR" sz="2400" b="0" i="0" kern="1200" dirty="0">
                          <a:solidFill>
                            <a:schemeClr val="tx1"/>
                          </a:solidFill>
                          <a:effectLst/>
                          <a:latin typeface="+mn-lt"/>
                          <a:ea typeface="+mn-ea"/>
                          <a:cs typeface="B Nazanin" panose="00000400000000000000" pitchFamily="2" charset="-78"/>
                        </a:rPr>
                        <a:t> سیستم است.</a:t>
                      </a:r>
                      <a:endParaRPr kumimoji="0" lang="en-GB" sz="2400" b="0"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lnL w="12700" cap="flat" cmpd="sng" algn="ctr">
                      <a:solidFill>
                        <a:schemeClr val="bg1"/>
                      </a:solidFill>
                      <a:prstDash val="solid"/>
                      <a:round/>
                      <a:headEnd type="none" w="med" len="med"/>
                      <a:tailEnd type="none" w="med" len="med"/>
                    </a:lnL>
                  </a:tcPr>
                </a:tc>
                <a:tc>
                  <a:txBody>
                    <a:bodyPr/>
                    <a:lstStyle/>
                    <a:p>
                      <a:pPr marL="0" marR="0" lvl="0" indent="0" algn="just" defTabSz="457200" rtl="1"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964614">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a:ln>
                            <a:noFill/>
                          </a:ln>
                          <a:solidFill>
                            <a:srgbClr val="000000"/>
                          </a:solidFill>
                          <a:effectLst/>
                          <a:latin typeface="Arial"/>
                          <a:ea typeface="Times New Roman" charset="0"/>
                          <a:cs typeface="B Nazanin" panose="00000400000000000000" pitchFamily="2" charset="-78"/>
                        </a:rPr>
                        <a:t>تحویل افزایشی</a:t>
                      </a:r>
                      <a:endParaRPr kumimoji="0" lang="en-GB" sz="24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just" defTabSz="457200" rtl="1" eaLnBrk="1" fontAlgn="base" latinLnBrk="0" hangingPunct="1">
                        <a:lnSpc>
                          <a:spcPct val="100000"/>
                        </a:lnSpc>
                        <a:spcBef>
                          <a:spcPct val="0"/>
                        </a:spcBef>
                        <a:spcAft>
                          <a:spcPct val="0"/>
                        </a:spcAft>
                        <a:buClrTx/>
                        <a:buSzTx/>
                        <a:buFontTx/>
                        <a:buNone/>
                        <a:tabLst/>
                      </a:pPr>
                      <a:r>
                        <a:rPr lang="fa-IR" sz="2400" b="0" i="0" kern="1200" dirty="0">
                          <a:solidFill>
                            <a:schemeClr val="tx1"/>
                          </a:solidFill>
                          <a:effectLst/>
                          <a:latin typeface="+mn-lt"/>
                          <a:ea typeface="+mn-ea"/>
                          <a:cs typeface="B Nazanin" panose="00000400000000000000" pitchFamily="2" charset="-78"/>
                        </a:rPr>
                        <a:t>نرم افزار به صورت </a:t>
                      </a:r>
                      <a:r>
                        <a:rPr lang="fa-IR" sz="2400" b="1" i="0" kern="1200" dirty="0">
                          <a:solidFill>
                            <a:schemeClr val="tx1"/>
                          </a:solidFill>
                          <a:effectLst/>
                          <a:latin typeface="+mn-lt"/>
                          <a:ea typeface="+mn-ea"/>
                          <a:cs typeface="B Nazanin" panose="00000400000000000000" pitchFamily="2" charset="-78"/>
                        </a:rPr>
                        <a:t>افزایشی</a:t>
                      </a:r>
                      <a:r>
                        <a:rPr lang="fa-IR" sz="2400" b="0" i="0" kern="1200" dirty="0">
                          <a:solidFill>
                            <a:schemeClr val="tx1"/>
                          </a:solidFill>
                          <a:effectLst/>
                          <a:latin typeface="+mn-lt"/>
                          <a:ea typeface="+mn-ea"/>
                          <a:cs typeface="B Nazanin" panose="00000400000000000000" pitchFamily="2" charset="-78"/>
                        </a:rPr>
                        <a:t> توسعه می یابد و </a:t>
                      </a:r>
                      <a:r>
                        <a:rPr lang="fa-IR" sz="2400" b="1" i="0" kern="1200" dirty="0">
                          <a:solidFill>
                            <a:schemeClr val="tx1"/>
                          </a:solidFill>
                          <a:effectLst/>
                          <a:latin typeface="+mn-lt"/>
                          <a:ea typeface="+mn-ea"/>
                          <a:cs typeface="B Nazanin" panose="00000400000000000000" pitchFamily="2" charset="-78"/>
                        </a:rPr>
                        <a:t>مشتری الزاماتی را که باید در هر افزایش گنجانده شود</a:t>
                      </a:r>
                      <a:r>
                        <a:rPr lang="fa-IR" sz="2400" b="0" i="0" kern="1200" dirty="0">
                          <a:solidFill>
                            <a:schemeClr val="tx1"/>
                          </a:solidFill>
                          <a:effectLst/>
                          <a:latin typeface="+mn-lt"/>
                          <a:ea typeface="+mn-ea"/>
                          <a:cs typeface="B Nazanin" panose="00000400000000000000" pitchFamily="2" charset="-78"/>
                        </a:rPr>
                        <a:t>، مشخص می کند.</a:t>
                      </a:r>
                      <a:endParaRPr kumimoji="0" lang="en-GB" sz="2400" b="0"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lnL w="12700" cap="flat" cmpd="sng" algn="ctr">
                      <a:solidFill>
                        <a:schemeClr val="bg1"/>
                      </a:solidFill>
                      <a:prstDash val="solid"/>
                      <a:round/>
                      <a:headEnd type="none" w="med" len="med"/>
                      <a:tailEnd type="none" w="med" len="med"/>
                    </a:lnL>
                  </a:tcPr>
                </a:tc>
                <a:tc>
                  <a:txBody>
                    <a:bodyPr/>
                    <a:lstStyle/>
                    <a:p>
                      <a:pPr marL="0" marR="0" lvl="0" indent="0" algn="just" defTabSz="457200" rtl="1"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964614">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a:ln>
                            <a:noFill/>
                          </a:ln>
                          <a:solidFill>
                            <a:srgbClr val="000000"/>
                          </a:solidFill>
                          <a:effectLst/>
                          <a:latin typeface="Arial"/>
                          <a:ea typeface="Times New Roman" charset="0"/>
                          <a:cs typeface="B Nazanin" panose="00000400000000000000" pitchFamily="2" charset="-78"/>
                        </a:rPr>
                        <a:t>افراد نه فرآیندها</a:t>
                      </a:r>
                      <a:endParaRPr kumimoji="0" lang="en-GB" sz="24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just" defTabSz="457200" rtl="1" eaLnBrk="1" fontAlgn="base" latinLnBrk="0" hangingPunct="1">
                        <a:lnSpc>
                          <a:spcPct val="100000"/>
                        </a:lnSpc>
                        <a:spcBef>
                          <a:spcPct val="0"/>
                        </a:spcBef>
                        <a:spcAft>
                          <a:spcPct val="0"/>
                        </a:spcAft>
                        <a:buClrTx/>
                        <a:buSzTx/>
                        <a:buFontTx/>
                        <a:buNone/>
                        <a:tabLst/>
                      </a:pPr>
                      <a:r>
                        <a:rPr lang="fa-IR" sz="2400" b="0" i="0" kern="1200" dirty="0">
                          <a:solidFill>
                            <a:schemeClr val="tx1"/>
                          </a:solidFill>
                          <a:effectLst/>
                          <a:latin typeface="+mn-lt"/>
                          <a:ea typeface="+mn-ea"/>
                          <a:cs typeface="B Nazanin" panose="00000400000000000000" pitchFamily="2" charset="-78"/>
                        </a:rPr>
                        <a:t>باید </a:t>
                      </a:r>
                      <a:r>
                        <a:rPr lang="fa-IR" sz="2400" b="1" i="0" kern="1200" dirty="0">
                          <a:solidFill>
                            <a:schemeClr val="tx1"/>
                          </a:solidFill>
                          <a:effectLst/>
                          <a:latin typeface="+mn-lt"/>
                          <a:ea typeface="+mn-ea"/>
                          <a:cs typeface="B Nazanin" panose="00000400000000000000" pitchFamily="2" charset="-78"/>
                        </a:rPr>
                        <a:t>مهارت های تیم توسعه را شناسایی</a:t>
                      </a:r>
                      <a:r>
                        <a:rPr lang="fa-IR" sz="2400" b="0" i="0" kern="1200" dirty="0">
                          <a:solidFill>
                            <a:schemeClr val="tx1"/>
                          </a:solidFill>
                          <a:effectLst/>
                          <a:latin typeface="+mn-lt"/>
                          <a:ea typeface="+mn-ea"/>
                          <a:cs typeface="B Nazanin" panose="00000400000000000000" pitchFamily="2" charset="-78"/>
                        </a:rPr>
                        <a:t> و از آنها بهره برداری کرد. باید به اعضای تیم اجازه داد تا </a:t>
                      </a:r>
                      <a:r>
                        <a:rPr lang="fa-IR" sz="2400" b="1" i="0" kern="1200" dirty="0">
                          <a:solidFill>
                            <a:schemeClr val="tx1"/>
                          </a:solidFill>
                          <a:effectLst/>
                          <a:latin typeface="+mn-lt"/>
                          <a:ea typeface="+mn-ea"/>
                          <a:cs typeface="B Nazanin" panose="00000400000000000000" pitchFamily="2" charset="-78"/>
                        </a:rPr>
                        <a:t>بدون فرآیندهای دستوری</a:t>
                      </a:r>
                      <a:r>
                        <a:rPr lang="fa-IR" sz="2400" b="0" i="0" kern="1200" dirty="0">
                          <a:solidFill>
                            <a:schemeClr val="tx1"/>
                          </a:solidFill>
                          <a:effectLst/>
                          <a:latin typeface="+mn-lt"/>
                          <a:ea typeface="+mn-ea"/>
                          <a:cs typeface="B Nazanin" panose="00000400000000000000" pitchFamily="2" charset="-78"/>
                        </a:rPr>
                        <a:t>، </a:t>
                      </a:r>
                      <a:r>
                        <a:rPr lang="fa-IR" sz="2400" b="1" i="0" kern="1200" dirty="0">
                          <a:solidFill>
                            <a:schemeClr val="tx1"/>
                          </a:solidFill>
                          <a:effectLst/>
                          <a:latin typeface="+mn-lt"/>
                          <a:ea typeface="+mn-ea"/>
                          <a:cs typeface="B Nazanin" panose="00000400000000000000" pitchFamily="2" charset="-78"/>
                        </a:rPr>
                        <a:t>روش های کاری </a:t>
                      </a:r>
                      <a:r>
                        <a:rPr lang="fa-IR" sz="2400" b="0" i="0" kern="1200" dirty="0">
                          <a:solidFill>
                            <a:schemeClr val="tx1"/>
                          </a:solidFill>
                          <a:effectLst/>
                          <a:latin typeface="+mn-lt"/>
                          <a:ea typeface="+mn-ea"/>
                          <a:cs typeface="B Nazanin" panose="00000400000000000000" pitchFamily="2" charset="-78"/>
                        </a:rPr>
                        <a:t>خود را توسعه دهند.</a:t>
                      </a:r>
                      <a:endParaRPr kumimoji="0" lang="en-GB" sz="2400" b="0"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lnL w="12700" cap="flat" cmpd="sng" algn="ctr">
                      <a:solidFill>
                        <a:schemeClr val="bg1"/>
                      </a:solidFill>
                      <a:prstDash val="solid"/>
                      <a:round/>
                      <a:headEnd type="none" w="med" len="med"/>
                      <a:tailEnd type="none" w="med" len="med"/>
                    </a:lnL>
                  </a:tcPr>
                </a:tc>
                <a:tc>
                  <a:txBody>
                    <a:bodyPr/>
                    <a:lstStyle/>
                    <a:p>
                      <a:pPr marL="0" marR="0" lvl="0" indent="0" algn="just" defTabSz="457200" rtl="1"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717726">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a:ln>
                            <a:noFill/>
                          </a:ln>
                          <a:solidFill>
                            <a:srgbClr val="000000"/>
                          </a:solidFill>
                          <a:effectLst/>
                          <a:latin typeface="Arial"/>
                          <a:ea typeface="Times New Roman" charset="0"/>
                          <a:cs typeface="B Nazanin" panose="00000400000000000000" pitchFamily="2" charset="-78"/>
                        </a:rPr>
                        <a:t>درآغوش گرفتن تغییر</a:t>
                      </a:r>
                      <a:endParaRPr kumimoji="0" lang="en-GB" sz="24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gridSpan="2">
                  <a:txBody>
                    <a:bodyPr/>
                    <a:lstStyle/>
                    <a:p>
                      <a:pPr marL="0" marR="0" lvl="0" indent="0" algn="just" defTabSz="457200" rtl="1" eaLnBrk="1" fontAlgn="base" latinLnBrk="0" hangingPunct="1">
                        <a:lnSpc>
                          <a:spcPct val="100000"/>
                        </a:lnSpc>
                        <a:spcBef>
                          <a:spcPct val="0"/>
                        </a:spcBef>
                        <a:spcAft>
                          <a:spcPct val="0"/>
                        </a:spcAft>
                        <a:buClrTx/>
                        <a:buSzTx/>
                        <a:buFontTx/>
                        <a:buNone/>
                        <a:tabLst/>
                      </a:pPr>
                      <a:r>
                        <a:rPr lang="fa-IR" sz="2400" b="0" i="0" kern="1200" dirty="0">
                          <a:solidFill>
                            <a:schemeClr val="tx1"/>
                          </a:solidFill>
                          <a:effectLst/>
                          <a:latin typeface="+mn-lt"/>
                          <a:ea typeface="+mn-ea"/>
                          <a:cs typeface="B Nazanin" panose="00000400000000000000" pitchFamily="2" charset="-78"/>
                        </a:rPr>
                        <a:t>انتظار داشته باشید که</a:t>
                      </a:r>
                      <a:r>
                        <a:rPr lang="fa-IR" sz="2400" b="1" i="0" kern="1200" dirty="0">
                          <a:solidFill>
                            <a:schemeClr val="tx1"/>
                          </a:solidFill>
                          <a:effectLst/>
                          <a:latin typeface="+mn-lt"/>
                          <a:ea typeface="+mn-ea"/>
                          <a:cs typeface="B Nazanin" panose="00000400000000000000" pitchFamily="2" charset="-78"/>
                        </a:rPr>
                        <a:t> الزامات سیستم تغییر کند</a:t>
                      </a:r>
                      <a:r>
                        <a:rPr lang="fa-IR" sz="2400" b="0" i="0" kern="1200" dirty="0">
                          <a:solidFill>
                            <a:schemeClr val="tx1"/>
                          </a:solidFill>
                          <a:effectLst/>
                          <a:latin typeface="+mn-lt"/>
                          <a:ea typeface="+mn-ea"/>
                          <a:cs typeface="B Nazanin" panose="00000400000000000000" pitchFamily="2" charset="-78"/>
                        </a:rPr>
                        <a:t>، بنابراین سیستمی را طراحی کنید که بتواند این تغییرات را در خود جای دهد.</a:t>
                      </a:r>
                      <a:endParaRPr kumimoji="0" lang="en-GB" sz="2400" b="0"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n-US"/>
                    </a:p>
                  </a:txBody>
                  <a:tcPr>
                    <a:lnL w="12700" cap="flat" cmpd="sng" algn="ctr">
                      <a:solidFill>
                        <a:schemeClr val="bg1"/>
                      </a:solidFill>
                      <a:prstDash val="solid"/>
                      <a:round/>
                      <a:headEnd type="none" w="med" len="med"/>
                      <a:tailEnd type="none" w="med" len="med"/>
                    </a:lnL>
                  </a:tcPr>
                </a:tc>
                <a:tc>
                  <a:txBody>
                    <a:bodyPr/>
                    <a:lstStyle/>
                    <a:p>
                      <a:pPr marL="0" marR="0" lvl="0" indent="0" algn="just" defTabSz="457200" rtl="1"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1253998">
                <a:tc>
                  <a:txBody>
                    <a:bodyPr/>
                    <a:lstStyle/>
                    <a:p>
                      <a:pPr marL="0" marR="0" lvl="0" indent="0" algn="ctr" defTabSz="4572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a:ln>
                            <a:noFill/>
                          </a:ln>
                          <a:solidFill>
                            <a:srgbClr val="000000"/>
                          </a:solidFill>
                          <a:effectLst/>
                          <a:latin typeface="Arial"/>
                          <a:ea typeface="Times New Roman" charset="0"/>
                          <a:cs typeface="B Nazanin" panose="00000400000000000000" pitchFamily="2" charset="-78"/>
                        </a:rPr>
                        <a:t>نگهداری سادگی</a:t>
                      </a:r>
                      <a:endParaRPr kumimoji="0" lang="en-GB" sz="24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1" eaLnBrk="1" fontAlgn="base" latinLnBrk="0" hangingPunct="1">
                        <a:lnSpc>
                          <a:spcPct val="100000"/>
                        </a:lnSpc>
                        <a:spcBef>
                          <a:spcPct val="0"/>
                        </a:spcBef>
                        <a:spcAft>
                          <a:spcPct val="0"/>
                        </a:spcAft>
                        <a:buClrTx/>
                        <a:buSzTx/>
                        <a:buFontTx/>
                        <a:buNone/>
                        <a:tabLst/>
                      </a:pPr>
                      <a:r>
                        <a:rPr lang="fa-IR" sz="2400" b="0" i="0" kern="1200" dirty="0">
                          <a:solidFill>
                            <a:schemeClr val="tx1"/>
                          </a:solidFill>
                          <a:effectLst/>
                          <a:latin typeface="+mn-lt"/>
                          <a:ea typeface="+mn-ea"/>
                          <a:cs typeface="B Nazanin" panose="00000400000000000000" pitchFamily="2" charset="-78"/>
                        </a:rPr>
                        <a:t>روی سادگی هم در نرم افزار در حال توسعه و هم در فرآیند توسعه تمرکز کنید. در هر کجا که ممکن است، </a:t>
                      </a:r>
                      <a:r>
                        <a:rPr lang="fa-IR" sz="2400" b="1" i="0" kern="1200" dirty="0">
                          <a:solidFill>
                            <a:schemeClr val="tx1"/>
                          </a:solidFill>
                          <a:effectLst/>
                          <a:latin typeface="+mn-lt"/>
                          <a:ea typeface="+mn-ea"/>
                          <a:cs typeface="B Nazanin" panose="00000400000000000000" pitchFamily="2" charset="-78"/>
                        </a:rPr>
                        <a:t>به طور فعال برای حذف پیچیدگی از سیستم کار کنید.</a:t>
                      </a:r>
                      <a:endParaRPr kumimoji="0" lang="en-GB" sz="2400" b="1" i="0" u="none" strike="noStrike" cap="none" normalizeH="0" baseline="0" dirty="0">
                        <a:ln>
                          <a:noFill/>
                        </a:ln>
                        <a:solidFill>
                          <a:srgbClr val="000000"/>
                        </a:solidFill>
                        <a:effectLst/>
                        <a:latin typeface="Arial"/>
                        <a:ea typeface="Times New Roman" charset="0"/>
                        <a:cs typeface="B Nazanin" panose="00000400000000000000" pitchFamily="2" charset="-78"/>
                      </a:endParaRP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457200" rtl="1"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Times New Roman" charset="0"/>
                          <a:ea typeface="Calibri" charset="0"/>
                          <a:cs typeface="B Nazanin" panose="00000400000000000000" pitchFamily="2" charset="-78"/>
                        </a:rPr>
                        <a:t> </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r" defTabSz="457200" rtl="1"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dirty="0">
                        <a:ln>
                          <a:noFill/>
                        </a:ln>
                        <a:solidFill>
                          <a:srgbClr val="000000"/>
                        </a:solidFill>
                        <a:effectLst/>
                        <a:latin typeface="Times New Roman" charset="0"/>
                        <a:ea typeface="Calibri" charset="0"/>
                        <a:cs typeface="B Nazanin" panose="00000400000000000000" pitchFamily="2" charset="-78"/>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7333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70</a:t>
            </a:fld>
            <a:endParaRPr lang="en-US"/>
          </a:p>
        </p:txBody>
      </p:sp>
      <p:sp>
        <p:nvSpPr>
          <p:cNvPr id="3" name="Content Placeholder 2"/>
          <p:cNvSpPr>
            <a:spLocks noGrp="1"/>
          </p:cNvSpPr>
          <p:nvPr>
            <p:ph idx="1"/>
          </p:nvPr>
        </p:nvSpPr>
        <p:spPr/>
        <p:txBody>
          <a:bodyPr>
            <a:normAutofit lnSpcReduction="10000"/>
          </a:bodyPr>
          <a:lstStyle/>
          <a:p>
            <a:pPr algn="r" rtl="1"/>
            <a:r>
              <a:rPr lang="fa-IR" sz="3600" b="0" i="0" dirty="0">
                <a:solidFill>
                  <a:srgbClr val="1F1F1F"/>
                </a:solidFill>
                <a:effectLst/>
                <a:latin typeface="Google Sans"/>
              </a:rPr>
              <a:t>روش‌های چابک برای پروژه‌های کوچک و متوسطی که توسط یک تیم کوچک هم‌ مکان توسعه داده می‌شوند، موفق بوده‌اند.</a:t>
            </a:r>
            <a:endParaRPr lang="en-US" sz="3600" b="0" i="0" dirty="0">
              <a:solidFill>
                <a:srgbClr val="1F1F1F"/>
              </a:solidFill>
              <a:effectLst/>
              <a:latin typeface="Google Sans"/>
            </a:endParaRPr>
          </a:p>
          <a:p>
            <a:pPr algn="r" rtl="1"/>
            <a:r>
              <a:rPr lang="fa-IR" sz="3600" b="0" i="0" dirty="0">
                <a:solidFill>
                  <a:srgbClr val="1F1F1F"/>
                </a:solidFill>
                <a:effectLst/>
                <a:latin typeface="Google Sans"/>
              </a:rPr>
              <a:t> گاهی اوقات گفته می‌شود که موفقیت این روش‌ها به دلیل بهبود ارتباطاتی است که با همکاری همه افراد حاصل می‌شود.</a:t>
            </a:r>
            <a:endParaRPr lang="en-US" sz="3600" b="0" i="0" dirty="0">
              <a:solidFill>
                <a:srgbClr val="1F1F1F"/>
              </a:solidFill>
              <a:effectLst/>
              <a:latin typeface="Google Sans"/>
            </a:endParaRPr>
          </a:p>
          <a:p>
            <a:pPr algn="r" rtl="1"/>
            <a:r>
              <a:rPr lang="fa-IR" sz="3600" b="0" i="0" dirty="0">
                <a:solidFill>
                  <a:srgbClr val="1F1F1F"/>
                </a:solidFill>
                <a:effectLst/>
                <a:latin typeface="Google Sans"/>
              </a:rPr>
              <a:t> مقیاس گذاری روش‌های چابک نیازمند </a:t>
            </a:r>
            <a:r>
              <a:rPr lang="fa-IR" sz="3600" b="1" i="0" dirty="0">
                <a:solidFill>
                  <a:srgbClr val="1F1F1F"/>
                </a:solidFill>
                <a:effectLst/>
                <a:latin typeface="Google Sans"/>
              </a:rPr>
              <a:t>تغییر آن‌ها برای تطبیق با پروژه‌های بزرگ‌تر و طولانی‌تر </a:t>
            </a:r>
            <a:r>
              <a:rPr lang="fa-IR" sz="3600" b="0" i="0" dirty="0">
                <a:solidFill>
                  <a:srgbClr val="1F1F1F"/>
                </a:solidFill>
                <a:effectLst/>
                <a:latin typeface="Google Sans"/>
              </a:rPr>
              <a:t>با تیم‌های توسعه متعدد است که شاید در مکان‌های مختلف کار کنند.</a:t>
            </a:r>
            <a:endParaRPr lang="en-US" sz="3600" dirty="0"/>
          </a:p>
        </p:txBody>
      </p:sp>
      <p:sp>
        <p:nvSpPr>
          <p:cNvPr id="2" name="Title 1"/>
          <p:cNvSpPr>
            <a:spLocks noGrp="1"/>
          </p:cNvSpPr>
          <p:nvPr>
            <p:ph type="title"/>
          </p:nvPr>
        </p:nvSpPr>
        <p:spPr/>
        <p:txBody>
          <a:bodyPr/>
          <a:lstStyle/>
          <a:p>
            <a:r>
              <a:rPr lang="fa-IR" dirty="0"/>
              <a:t>روش مقیاس پذیری در اسکرام</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71</a:t>
            </a:fld>
            <a:endParaRPr lang="en-US"/>
          </a:p>
        </p:txBody>
      </p:sp>
      <p:sp>
        <p:nvSpPr>
          <p:cNvPr id="3" name="Content Placeholder 2"/>
          <p:cNvSpPr>
            <a:spLocks noGrp="1"/>
          </p:cNvSpPr>
          <p:nvPr>
            <p:ph idx="1"/>
          </p:nvPr>
        </p:nvSpPr>
        <p:spPr/>
        <p:txBody>
          <a:bodyPr>
            <a:normAutofit lnSpcReduction="10000"/>
          </a:bodyPr>
          <a:lstStyle/>
          <a:p>
            <a:pPr algn="r" rtl="1"/>
            <a:r>
              <a:rPr lang="fa-IR" sz="3200" b="0" i="0" dirty="0">
                <a:solidFill>
                  <a:srgbClr val="1F1F1F"/>
                </a:solidFill>
                <a:effectLst/>
                <a:latin typeface="Google Sans"/>
              </a:rPr>
              <a:t>سیستم‌های بزرگ معمولاً مجموعه‌ای از سیستم‌های مستقل و مرتبط هستند که توسط </a:t>
            </a:r>
            <a:r>
              <a:rPr lang="fa-IR" sz="3200" b="1" i="0" dirty="0">
                <a:solidFill>
                  <a:srgbClr val="1F1F1F"/>
                </a:solidFill>
                <a:effectLst/>
                <a:latin typeface="Google Sans"/>
              </a:rPr>
              <a:t>تیم‌های جداگانه </a:t>
            </a:r>
            <a:r>
              <a:rPr lang="fa-IR" sz="3200" b="0" i="0" dirty="0">
                <a:solidFill>
                  <a:srgbClr val="1F1F1F"/>
                </a:solidFill>
                <a:effectLst/>
                <a:latin typeface="Google Sans"/>
              </a:rPr>
              <a:t>توسعه می‌یابند.</a:t>
            </a:r>
          </a:p>
          <a:p>
            <a:pPr algn="r" rtl="1"/>
            <a:r>
              <a:rPr lang="fa-IR" sz="3200" b="0" i="0" dirty="0">
                <a:solidFill>
                  <a:srgbClr val="1F1F1F"/>
                </a:solidFill>
                <a:effectLst/>
                <a:latin typeface="Google Sans"/>
              </a:rPr>
              <a:t> این تیم‌ها اغلب</a:t>
            </a:r>
            <a:r>
              <a:rPr lang="fa-IR" sz="3200" b="1" i="0" dirty="0">
                <a:solidFill>
                  <a:srgbClr val="1F1F1F"/>
                </a:solidFill>
                <a:effectLst/>
                <a:latin typeface="Google Sans"/>
              </a:rPr>
              <a:t> در مکان‌های مختلف و گاهی با اختلاف ساعت کار می‌کنند</a:t>
            </a:r>
            <a:r>
              <a:rPr lang="fa-IR" sz="3200" b="0" i="0" dirty="0">
                <a:solidFill>
                  <a:srgbClr val="1F1F1F"/>
                </a:solidFill>
                <a:effectLst/>
                <a:latin typeface="Google Sans"/>
              </a:rPr>
              <a:t>. به این معنی که با سیستم‌های موجود ادغام و با آن‌ها تعامل دارند.</a:t>
            </a:r>
          </a:p>
          <a:p>
            <a:pPr algn="r" rtl="1"/>
            <a:r>
              <a:rPr lang="fa-IR" sz="3200" b="0" i="0" dirty="0">
                <a:solidFill>
                  <a:srgbClr val="1F1F1F"/>
                </a:solidFill>
                <a:effectLst/>
                <a:latin typeface="Google Sans"/>
              </a:rPr>
              <a:t> بسیاری از </a:t>
            </a:r>
            <a:r>
              <a:rPr lang="fa-IR" sz="3200" b="1" i="0" dirty="0">
                <a:solidFill>
                  <a:srgbClr val="1F1F1F"/>
                </a:solidFill>
                <a:effectLst/>
                <a:latin typeface="Google Sans"/>
              </a:rPr>
              <a:t>الزامات سیستم بر این تعامل تمرکز </a:t>
            </a:r>
            <a:r>
              <a:rPr lang="fa-IR" sz="3200" b="0" i="0" dirty="0">
                <a:solidFill>
                  <a:srgbClr val="1F1F1F"/>
                </a:solidFill>
                <a:effectLst/>
                <a:latin typeface="Google Sans"/>
              </a:rPr>
              <a:t>دارند و به همین دلیل </a:t>
            </a:r>
            <a:r>
              <a:rPr lang="fa-IR" sz="3200" b="1" i="0" dirty="0">
                <a:solidFill>
                  <a:srgbClr val="1F1F1F"/>
                </a:solidFill>
                <a:effectLst/>
                <a:latin typeface="Google Sans"/>
              </a:rPr>
              <a:t>انعطاف‌پذیری آن‌ها برای توسعه افزایشی کمتر </a:t>
            </a:r>
            <a:r>
              <a:rPr lang="fa-IR" sz="3200" b="0" i="0" dirty="0">
                <a:solidFill>
                  <a:srgbClr val="1F1F1F"/>
                </a:solidFill>
                <a:effectLst/>
                <a:latin typeface="Google Sans"/>
              </a:rPr>
              <a:t>است.</a:t>
            </a:r>
          </a:p>
          <a:p>
            <a:pPr algn="r" rtl="1"/>
            <a:r>
              <a:rPr lang="fa-IR" sz="3200" b="0" i="0" dirty="0">
                <a:solidFill>
                  <a:srgbClr val="1F1F1F"/>
                </a:solidFill>
                <a:effectLst/>
                <a:latin typeface="Google Sans"/>
              </a:rPr>
              <a:t> بخش قابل توجهی از توسعه برای سیستم‌های یکپارچه بزرگ، مربوط به پیکربندی سیستم به جای توسعه کد جدید است.</a:t>
            </a:r>
            <a:endParaRPr lang="en-US" sz="4000" dirty="0"/>
          </a:p>
        </p:txBody>
      </p:sp>
      <p:sp>
        <p:nvSpPr>
          <p:cNvPr id="2" name="Title 1"/>
          <p:cNvSpPr>
            <a:spLocks noGrp="1"/>
          </p:cNvSpPr>
          <p:nvPr>
            <p:ph type="title"/>
          </p:nvPr>
        </p:nvSpPr>
        <p:spPr/>
        <p:txBody>
          <a:bodyPr/>
          <a:lstStyle/>
          <a:p>
            <a:r>
              <a:rPr lang="fa-IR" dirty="0"/>
              <a:t>توسعه‌ سیستم‌های بزرگ</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72</a:t>
            </a:fld>
            <a:endParaRPr lang="en-US"/>
          </a:p>
        </p:txBody>
      </p:sp>
      <p:sp>
        <p:nvSpPr>
          <p:cNvPr id="3" name="Content Placeholder 2"/>
          <p:cNvSpPr>
            <a:spLocks noGrp="1"/>
          </p:cNvSpPr>
          <p:nvPr>
            <p:ph idx="1"/>
          </p:nvPr>
        </p:nvSpPr>
        <p:spPr/>
        <p:txBody>
          <a:bodyPr>
            <a:normAutofit lnSpcReduction="10000"/>
          </a:bodyPr>
          <a:lstStyle/>
          <a:p>
            <a:pPr algn="r" rtl="1"/>
            <a:r>
              <a:rPr lang="fa-IR" sz="3600" b="1" i="0" dirty="0">
                <a:solidFill>
                  <a:srgbClr val="1F1F1F"/>
                </a:solidFill>
                <a:effectLst/>
                <a:latin typeface="Google Sans"/>
              </a:rPr>
              <a:t>قوانین و مقررات خارجی </a:t>
            </a:r>
            <a:r>
              <a:rPr lang="fa-IR" sz="3600" i="0" dirty="0">
                <a:solidFill>
                  <a:srgbClr val="1F1F1F"/>
                </a:solidFill>
                <a:effectLst/>
                <a:latin typeface="Google Sans"/>
              </a:rPr>
              <a:t>اغلب </a:t>
            </a:r>
            <a:r>
              <a:rPr lang="fa-IR" sz="3600" b="1" i="0" dirty="0">
                <a:solidFill>
                  <a:srgbClr val="1F1F1F"/>
                </a:solidFill>
                <a:effectLst/>
                <a:latin typeface="Google Sans"/>
              </a:rPr>
              <a:t>فرآیندهای توسعه </a:t>
            </a:r>
            <a:r>
              <a:rPr lang="fa-IR" sz="3600" i="0" dirty="0">
                <a:solidFill>
                  <a:srgbClr val="1F1F1F"/>
                </a:solidFill>
                <a:effectLst/>
                <a:latin typeface="Google Sans"/>
              </a:rPr>
              <a:t>را برای سیستم‌های بزرگ محدود می‌کنند.</a:t>
            </a:r>
            <a:endParaRPr lang="en-US" sz="3600" i="0" dirty="0">
              <a:solidFill>
                <a:srgbClr val="1F1F1F"/>
              </a:solidFill>
              <a:effectLst/>
              <a:latin typeface="Google Sans"/>
            </a:endParaRPr>
          </a:p>
          <a:p>
            <a:r>
              <a:rPr lang="fa-IR" sz="3600" i="0" dirty="0">
                <a:solidFill>
                  <a:srgbClr val="1F1F1F"/>
                </a:solidFill>
                <a:effectLst/>
                <a:latin typeface="Google Sans"/>
              </a:rPr>
              <a:t> این پروژه‌ها </a:t>
            </a:r>
            <a:r>
              <a:rPr lang="fa-IR" sz="3600" b="1" i="0" dirty="0">
                <a:solidFill>
                  <a:srgbClr val="1F1F1F"/>
                </a:solidFill>
                <a:effectLst/>
                <a:latin typeface="Google Sans"/>
              </a:rPr>
              <a:t>چرخه‌های طولانی تأمین و توسعه </a:t>
            </a:r>
            <a:r>
              <a:rPr lang="fa-IR" sz="3600" i="0" dirty="0">
                <a:solidFill>
                  <a:srgbClr val="1F1F1F"/>
                </a:solidFill>
                <a:effectLst/>
                <a:latin typeface="Google Sans"/>
              </a:rPr>
              <a:t>دارند و </a:t>
            </a:r>
            <a:r>
              <a:rPr lang="fa-IR" sz="3600" b="1" i="0" dirty="0">
                <a:solidFill>
                  <a:srgbClr val="1F1F1F"/>
                </a:solidFill>
                <a:effectLst/>
                <a:latin typeface="Google Sans"/>
              </a:rPr>
              <a:t>حفظ تیم‌های منسجمی </a:t>
            </a:r>
            <a:r>
              <a:rPr lang="fa-IR" sz="3600" i="0" dirty="0">
                <a:solidFill>
                  <a:srgbClr val="1F1F1F"/>
                </a:solidFill>
                <a:effectLst/>
                <a:latin typeface="Google Sans"/>
              </a:rPr>
              <a:t>که دانش سیستم را دارند، </a:t>
            </a:r>
            <a:r>
              <a:rPr lang="fa-IR" sz="3600" b="1" i="0" dirty="0">
                <a:solidFill>
                  <a:srgbClr val="1F1F1F"/>
                </a:solidFill>
                <a:effectLst/>
                <a:latin typeface="Google Sans"/>
              </a:rPr>
              <a:t>دشوار</a:t>
            </a:r>
            <a:r>
              <a:rPr lang="fa-IR" sz="3600" i="0" dirty="0">
                <a:solidFill>
                  <a:srgbClr val="1F1F1F"/>
                </a:solidFill>
                <a:effectLst/>
                <a:latin typeface="Google Sans"/>
              </a:rPr>
              <a:t> است زیرا اعضای تیم به ناچار به پروژه‌های دیگر منتقل می‌شوند. </a:t>
            </a:r>
            <a:endParaRPr lang="en-US" sz="3600" i="0" dirty="0">
              <a:solidFill>
                <a:srgbClr val="1F1F1F"/>
              </a:solidFill>
              <a:effectLst/>
              <a:latin typeface="Google Sans"/>
            </a:endParaRPr>
          </a:p>
          <a:p>
            <a:r>
              <a:rPr lang="fa-IR" sz="3600" i="0" dirty="0">
                <a:solidFill>
                  <a:srgbClr val="1F1F1F"/>
                </a:solidFill>
                <a:effectLst/>
                <a:latin typeface="Google Sans"/>
              </a:rPr>
              <a:t>مجموعه </a:t>
            </a:r>
            <a:r>
              <a:rPr lang="fa-IR" sz="3600" b="1" i="0" dirty="0">
                <a:solidFill>
                  <a:srgbClr val="1F1F1F"/>
                </a:solidFill>
                <a:effectLst/>
                <a:latin typeface="Google Sans"/>
              </a:rPr>
              <a:t>متنوعی از ذینفعان </a:t>
            </a:r>
            <a:r>
              <a:rPr lang="fa-IR" sz="3600" i="0" dirty="0">
                <a:solidFill>
                  <a:srgbClr val="1F1F1F"/>
                </a:solidFill>
                <a:effectLst/>
                <a:latin typeface="Google Sans"/>
              </a:rPr>
              <a:t>در سیستم‌های بزرگ باعث می‌شود </a:t>
            </a:r>
            <a:r>
              <a:rPr lang="fa-IR" sz="3600" b="1" i="0" dirty="0">
                <a:solidFill>
                  <a:srgbClr val="1F1F1F"/>
                </a:solidFill>
                <a:effectLst/>
                <a:latin typeface="Google Sans"/>
              </a:rPr>
              <a:t>که مشارکت همه آن‌ها در فرآیند توسعه </a:t>
            </a:r>
            <a:r>
              <a:rPr lang="fa-IR" sz="3600" i="0" dirty="0">
                <a:solidFill>
                  <a:srgbClr val="1F1F1F"/>
                </a:solidFill>
                <a:effectLst/>
                <a:latin typeface="Google Sans"/>
              </a:rPr>
              <a:t>تقریباً </a:t>
            </a:r>
            <a:r>
              <a:rPr lang="fa-IR" sz="3600" b="1" i="0" dirty="0">
                <a:solidFill>
                  <a:srgbClr val="1F1F1F"/>
                </a:solidFill>
                <a:effectLst/>
                <a:latin typeface="Google Sans"/>
              </a:rPr>
              <a:t>غیرممکن</a:t>
            </a:r>
            <a:r>
              <a:rPr lang="fa-IR" sz="3600" i="0" dirty="0">
                <a:solidFill>
                  <a:srgbClr val="1F1F1F"/>
                </a:solidFill>
                <a:effectLst/>
                <a:latin typeface="Google Sans"/>
              </a:rPr>
              <a:t> باشد.</a:t>
            </a:r>
            <a:endParaRPr lang="en-US" sz="3600" dirty="0"/>
          </a:p>
        </p:txBody>
      </p:sp>
      <p:sp>
        <p:nvSpPr>
          <p:cNvPr id="2" name="Title 1"/>
          <p:cNvSpPr>
            <a:spLocks noGrp="1"/>
          </p:cNvSpPr>
          <p:nvPr>
            <p:ph type="title"/>
          </p:nvPr>
        </p:nvSpPr>
        <p:spPr/>
        <p:txBody>
          <a:bodyPr/>
          <a:lstStyle/>
          <a:p>
            <a:r>
              <a:rPr lang="fa-IR" dirty="0"/>
              <a:t>توسعه‌ سیستم‌های بزرگ (ادامه)</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73</a:t>
            </a:fld>
            <a:endParaRPr lang="en-US"/>
          </a:p>
        </p:txBody>
      </p:sp>
      <p:sp>
        <p:nvSpPr>
          <p:cNvPr id="3" name="Content Placeholder 2"/>
          <p:cNvSpPr>
            <a:spLocks noGrp="1"/>
          </p:cNvSpPr>
          <p:nvPr>
            <p:ph idx="1"/>
          </p:nvPr>
        </p:nvSpPr>
        <p:spPr/>
        <p:txBody>
          <a:bodyPr>
            <a:normAutofit/>
          </a:bodyPr>
          <a:lstStyle/>
          <a:p>
            <a:pPr algn="r" rtl="1"/>
            <a:r>
              <a:rPr lang="fa-IR" sz="3200" b="0" i="0" dirty="0">
                <a:solidFill>
                  <a:srgbClr val="1F1F1F"/>
                </a:solidFill>
                <a:effectLst/>
                <a:latin typeface="Google Sans"/>
              </a:rPr>
              <a:t>"</a:t>
            </a:r>
            <a:r>
              <a:rPr lang="fa-IR" sz="3200" b="1" i="0" dirty="0">
                <a:solidFill>
                  <a:srgbClr val="1F1F1F"/>
                </a:solidFill>
                <a:effectLst/>
                <a:latin typeface="Google Sans"/>
              </a:rPr>
              <a:t>مقیاس گذاری</a:t>
            </a:r>
            <a:r>
              <a:rPr lang="fa-IR" sz="3200" b="0" i="0" dirty="0">
                <a:solidFill>
                  <a:srgbClr val="1F1F1F"/>
                </a:solidFill>
                <a:effectLst/>
                <a:latin typeface="Google Sans"/>
              </a:rPr>
              <a:t>" به استفاده از روش‌های چابک برای سیستم‌های نرم‌افزاری بزرگ اشاره دارد که به </a:t>
            </a:r>
            <a:r>
              <a:rPr lang="fa-IR" sz="3200" b="1" i="0" dirty="0">
                <a:solidFill>
                  <a:srgbClr val="1F1F1F"/>
                </a:solidFill>
                <a:effectLst/>
                <a:latin typeface="Google Sans"/>
              </a:rPr>
              <a:t>بیش از یک تیم </a:t>
            </a:r>
            <a:r>
              <a:rPr lang="fa-IR" sz="3200" b="0" i="0" dirty="0">
                <a:solidFill>
                  <a:srgbClr val="1F1F1F"/>
                </a:solidFill>
                <a:effectLst/>
                <a:latin typeface="Google Sans"/>
              </a:rPr>
              <a:t>نیاز دارند. "مقیاس‌گذاری برون‌سازمانی" بر چگونگی معرفی روش‌های چابک در یک </a:t>
            </a:r>
            <a:r>
              <a:rPr lang="fa-IR" sz="3200" b="1" i="0" dirty="0">
                <a:solidFill>
                  <a:srgbClr val="1F1F1F"/>
                </a:solidFill>
                <a:effectLst/>
                <a:latin typeface="Google Sans"/>
              </a:rPr>
              <a:t>سازمان بزرگ</a:t>
            </a:r>
            <a:r>
              <a:rPr lang="fa-IR" sz="3200" b="0" i="0" dirty="0">
                <a:solidFill>
                  <a:srgbClr val="1F1F1F"/>
                </a:solidFill>
                <a:effectLst/>
                <a:latin typeface="Google Sans"/>
              </a:rPr>
              <a:t> با تجربه گسترده توسعه نرم‌افزار تمرکز دارد.</a:t>
            </a:r>
          </a:p>
          <a:p>
            <a:pPr algn="r" rtl="1"/>
            <a:r>
              <a:rPr lang="fa-IR" sz="3200" b="0" i="0" dirty="0">
                <a:solidFill>
                  <a:srgbClr val="1F1F1F"/>
                </a:solidFill>
                <a:effectLst/>
                <a:latin typeface="Google Sans"/>
              </a:rPr>
              <a:t>در اینجا چند نکته کلیدی برای به خاطر سپردن هنگام مقیاس گذاری روش‌های چابک آورده شده است:</a:t>
            </a:r>
          </a:p>
          <a:p>
            <a:pPr algn="r" rtl="1">
              <a:buFont typeface="Arial" panose="020B0604020202020204" pitchFamily="34" charset="0"/>
              <a:buChar char="•"/>
            </a:pPr>
            <a:r>
              <a:rPr lang="fa-IR" sz="3200" b="0" i="0" dirty="0">
                <a:solidFill>
                  <a:srgbClr val="1F1F1F"/>
                </a:solidFill>
                <a:effectLst/>
                <a:latin typeface="Google Sans"/>
              </a:rPr>
              <a:t>حفظ اصول چابک: </a:t>
            </a:r>
            <a:r>
              <a:rPr lang="fa-IR" sz="3200" b="1" i="0" dirty="0">
                <a:solidFill>
                  <a:srgbClr val="1F1F1F"/>
                </a:solidFill>
                <a:effectLst/>
                <a:latin typeface="Google Sans"/>
              </a:rPr>
              <a:t>برنامه‌ریزی انعطاف‌پذیر</a:t>
            </a:r>
            <a:r>
              <a:rPr lang="fa-IR" sz="3200" b="0" i="0" dirty="0">
                <a:solidFill>
                  <a:srgbClr val="1F1F1F"/>
                </a:solidFill>
                <a:effectLst/>
                <a:latin typeface="Google Sans"/>
              </a:rPr>
              <a:t>، </a:t>
            </a:r>
            <a:r>
              <a:rPr lang="fa-IR" sz="3200" b="1" i="0" dirty="0">
                <a:solidFill>
                  <a:srgbClr val="1F1F1F"/>
                </a:solidFill>
                <a:effectLst/>
                <a:latin typeface="Google Sans"/>
              </a:rPr>
              <a:t>انتشارهای مکرر، یکپارچه‌سازی مداوم</a:t>
            </a:r>
            <a:r>
              <a:rPr lang="fa-IR" sz="3200" b="0" i="0" dirty="0">
                <a:solidFill>
                  <a:srgbClr val="1F1F1F"/>
                </a:solidFill>
                <a:effectLst/>
                <a:latin typeface="Google Sans"/>
              </a:rPr>
              <a:t>، </a:t>
            </a:r>
            <a:r>
              <a:rPr lang="fa-IR" sz="3200" b="1" i="0" dirty="0">
                <a:solidFill>
                  <a:srgbClr val="1F1F1F"/>
                </a:solidFill>
                <a:effectLst/>
                <a:latin typeface="Google Sans"/>
              </a:rPr>
              <a:t>توسعه مبتنی بر تست </a:t>
            </a:r>
            <a:r>
              <a:rPr lang="fa-IR" sz="3200" b="0" i="0" dirty="0">
                <a:solidFill>
                  <a:srgbClr val="1F1F1F"/>
                </a:solidFill>
                <a:effectLst/>
                <a:latin typeface="Google Sans"/>
              </a:rPr>
              <a:t>و ارتباطات خوب تیمی.</a:t>
            </a:r>
          </a:p>
        </p:txBody>
      </p:sp>
      <p:sp>
        <p:nvSpPr>
          <p:cNvPr id="2" name="Title 1"/>
          <p:cNvSpPr>
            <a:spLocks noGrp="1"/>
          </p:cNvSpPr>
          <p:nvPr>
            <p:ph type="title"/>
          </p:nvPr>
        </p:nvSpPr>
        <p:spPr/>
        <p:txBody>
          <a:bodyPr>
            <a:noAutofit/>
          </a:bodyPr>
          <a:lstStyle/>
          <a:p>
            <a:r>
              <a:rPr lang="en-US" sz="2400" dirty="0"/>
              <a:t>Scaling out </a:t>
            </a:r>
            <a:r>
              <a:rPr lang="fa-IR" sz="2400" dirty="0"/>
              <a:t>(توسعه پذیری سازمان)</a:t>
            </a:r>
            <a:r>
              <a:rPr lang="en-US" sz="2400" dirty="0"/>
              <a:t> </a:t>
            </a:r>
            <a:r>
              <a:rPr lang="fa-IR" sz="2400" dirty="0"/>
              <a:t>و </a:t>
            </a:r>
            <a:r>
              <a:rPr lang="en-US" sz="2400" dirty="0"/>
              <a:t>scaling up</a:t>
            </a:r>
            <a:r>
              <a:rPr lang="fa-IR" sz="2400" dirty="0"/>
              <a:t> </a:t>
            </a:r>
            <a:r>
              <a:rPr lang="en-US" sz="2400" dirty="0"/>
              <a:t> </a:t>
            </a:r>
            <a:r>
              <a:rPr lang="fa-IR" sz="2400" dirty="0"/>
              <a:t>(ارتقا پذیری سامانه )</a:t>
            </a:r>
            <a:r>
              <a:rPr lang="en-US" sz="2400"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74</a:t>
            </a:fld>
            <a:endParaRPr lang="en-US"/>
          </a:p>
        </p:txBody>
      </p:sp>
      <p:sp>
        <p:nvSpPr>
          <p:cNvPr id="3" name="Content Placeholder 2"/>
          <p:cNvSpPr>
            <a:spLocks noGrp="1"/>
          </p:cNvSpPr>
          <p:nvPr>
            <p:ph idx="1"/>
          </p:nvPr>
        </p:nvSpPr>
        <p:spPr/>
        <p:txBody>
          <a:bodyPr>
            <a:normAutofit fontScale="92500" lnSpcReduction="20000"/>
          </a:bodyPr>
          <a:lstStyle/>
          <a:p>
            <a:r>
              <a:rPr lang="fa-IR" sz="2400" b="1" dirty="0"/>
              <a:t>مقیاس‌گذاری در حوزه توسعه نرم‌افزار </a:t>
            </a:r>
            <a:endParaRPr lang="en-US" sz="2400" b="1" dirty="0"/>
          </a:p>
          <a:p>
            <a:r>
              <a:rPr lang="fa-IR" sz="2400" dirty="0"/>
              <a:t>به معنای به‌کارگیری روش‌های چابک برای پروژه‌ها و سیستم‌های نرم‌افزاری بزرگ است که به تعداد زیادی از تیم‌ها نیاز دارند.</a:t>
            </a:r>
            <a:endParaRPr lang="en-US" sz="2400" dirty="0"/>
          </a:p>
          <a:p>
            <a:pPr lvl="1"/>
            <a:r>
              <a:rPr lang="fa-IR" sz="2250" dirty="0"/>
              <a:t> برای مثال، اگر یک شرکت نرم‌افزاری بخواهد سیستم پیچیده‌ای مانند پلتفرم بانکی یا شبکه اجتماعی را توسعه دهد، تنها یک تیم کوچک کافی نیست؛ بلکه به چندین تیم نیاز دارد که همزمان بر روی بخش‌های مختلف این سیستم کار کنند. </a:t>
            </a:r>
            <a:endParaRPr lang="en-US" sz="2250" dirty="0"/>
          </a:p>
          <a:p>
            <a:pPr lvl="1"/>
            <a:r>
              <a:rPr lang="fa-IR" sz="2250" dirty="0"/>
              <a:t>مقیاس‌گذاری چابک به این تیم‌ها کمک می‌کند تا همچنان با اصول چابک، یعنی سرعت بالا، انعطاف‌پذیری و هم‌آهنگی بالا کار کنند.</a:t>
            </a:r>
          </a:p>
          <a:p>
            <a:r>
              <a:rPr lang="fa-IR" sz="2400" b="1" dirty="0"/>
              <a:t>مقیاس‌گذاری برون‌سازمانی:</a:t>
            </a:r>
          </a:p>
          <a:p>
            <a:r>
              <a:rPr lang="fa-IR" sz="2400" dirty="0"/>
              <a:t>این نوع مقیاس‌گذاری به نحوه پیاده‌سازی اصول و فرآیندهای چابک در سازمان‌های بزرگ اشاره دارد؛ به ویژه در شرکت‌هایی که پیشینه طولانی در توسعه نرم‌افزار دارند و ممکن است روش‌های سنتی را به کار گرفته باشند.</a:t>
            </a:r>
            <a:endParaRPr lang="en-US" sz="2400" dirty="0"/>
          </a:p>
          <a:p>
            <a:pPr lvl="1"/>
            <a:r>
              <a:rPr lang="fa-IR" sz="2250" dirty="0"/>
              <a:t> برای مثال، یک شرکت با تجربه که پیش‌تر از روش‌های آبشاری استفاده می‌کرده، ممکن است بخواهد به روش‌های چابک تغییر کند، اما نیاز به راهبردهای مشخصی برای تطبیق این روش‌ها با سازمان خود دارد.</a:t>
            </a:r>
          </a:p>
        </p:txBody>
      </p:sp>
      <p:sp>
        <p:nvSpPr>
          <p:cNvPr id="2" name="Title 1"/>
          <p:cNvSpPr>
            <a:spLocks noGrp="1"/>
          </p:cNvSpPr>
          <p:nvPr>
            <p:ph type="title"/>
          </p:nvPr>
        </p:nvSpPr>
        <p:spPr/>
        <p:txBody>
          <a:bodyPr>
            <a:noAutofit/>
          </a:bodyPr>
          <a:lstStyle/>
          <a:p>
            <a:r>
              <a:rPr lang="en-US" sz="2400" dirty="0"/>
              <a:t>Scaling out </a:t>
            </a:r>
            <a:r>
              <a:rPr lang="fa-IR" sz="2400" dirty="0"/>
              <a:t>(توسعه پذیری سازمان)</a:t>
            </a:r>
            <a:r>
              <a:rPr lang="en-US" sz="2400" dirty="0"/>
              <a:t> </a:t>
            </a:r>
            <a:r>
              <a:rPr lang="fa-IR" sz="2400" dirty="0"/>
              <a:t>و </a:t>
            </a:r>
            <a:r>
              <a:rPr lang="en-US" sz="2400" dirty="0"/>
              <a:t>scaling up</a:t>
            </a:r>
            <a:r>
              <a:rPr lang="fa-IR" sz="2400" dirty="0"/>
              <a:t> </a:t>
            </a:r>
            <a:r>
              <a:rPr lang="en-US" sz="2400" dirty="0"/>
              <a:t> </a:t>
            </a:r>
            <a:r>
              <a:rPr lang="fa-IR" sz="2400" dirty="0"/>
              <a:t>(ارتقا پذیری سامانه )</a:t>
            </a:r>
            <a:r>
              <a:rPr lang="en-US" sz="2400" dirty="0"/>
              <a:t> </a:t>
            </a:r>
          </a:p>
        </p:txBody>
      </p:sp>
    </p:spTree>
    <p:extLst>
      <p:ext uri="{BB962C8B-B14F-4D97-AF65-F5344CB8AC3E}">
        <p14:creationId xmlns:p14="http://schemas.microsoft.com/office/powerpoint/2010/main" val="1432878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75</a:t>
            </a:fld>
            <a:endParaRPr lang="en-US"/>
          </a:p>
        </p:txBody>
      </p:sp>
      <p:sp>
        <p:nvSpPr>
          <p:cNvPr id="3" name="Content Placeholder 2"/>
          <p:cNvSpPr>
            <a:spLocks noGrp="1"/>
          </p:cNvSpPr>
          <p:nvPr>
            <p:ph idx="1"/>
          </p:nvPr>
        </p:nvSpPr>
        <p:spPr/>
        <p:txBody>
          <a:bodyPr>
            <a:normAutofit lnSpcReduction="10000"/>
          </a:bodyPr>
          <a:lstStyle/>
          <a:p>
            <a:pPr algn="r" rtl="1">
              <a:buFont typeface="Arial" panose="020B0604020202020204" pitchFamily="34" charset="0"/>
              <a:buChar char="•"/>
            </a:pPr>
            <a:r>
              <a:rPr lang="fa-IR" sz="3200" b="0" i="0" dirty="0">
                <a:solidFill>
                  <a:srgbClr val="1F1F1F"/>
                </a:solidFill>
                <a:effectLst/>
                <a:latin typeface="Google Sans"/>
              </a:rPr>
              <a:t>افزایش طراحی اولیه و مستندات سیستم: </a:t>
            </a:r>
            <a:r>
              <a:rPr lang="fa-IR" sz="3200" b="1" i="0" dirty="0">
                <a:solidFill>
                  <a:srgbClr val="1F1F1F"/>
                </a:solidFill>
                <a:effectLst/>
                <a:latin typeface="Google Sans"/>
              </a:rPr>
              <a:t>سیستم‌های</a:t>
            </a:r>
            <a:r>
              <a:rPr lang="fa-IR" sz="3200" b="0" i="0" dirty="0">
                <a:solidFill>
                  <a:srgbClr val="1F1F1F"/>
                </a:solidFill>
                <a:effectLst/>
                <a:latin typeface="Google Sans"/>
              </a:rPr>
              <a:t> </a:t>
            </a:r>
            <a:r>
              <a:rPr lang="fa-IR" sz="3200" b="1" i="0" dirty="0">
                <a:solidFill>
                  <a:srgbClr val="1F1F1F"/>
                </a:solidFill>
                <a:effectLst/>
                <a:latin typeface="Google Sans"/>
              </a:rPr>
              <a:t>بزرگ</a:t>
            </a:r>
            <a:r>
              <a:rPr lang="fa-IR" sz="3200" b="0" i="0" dirty="0">
                <a:solidFill>
                  <a:srgbClr val="1F1F1F"/>
                </a:solidFill>
                <a:effectLst/>
                <a:latin typeface="Google Sans"/>
              </a:rPr>
              <a:t> به </a:t>
            </a:r>
            <a:r>
              <a:rPr lang="fa-IR" sz="3200" b="1" i="0" dirty="0">
                <a:solidFill>
                  <a:srgbClr val="1F1F1F"/>
                </a:solidFill>
                <a:effectLst/>
                <a:latin typeface="Google Sans"/>
              </a:rPr>
              <a:t>برنامه‌ریزی اولیه بیشتری نسبت به پروژه‌های کوچک </a:t>
            </a:r>
            <a:r>
              <a:rPr lang="fa-IR" sz="3200" b="0" i="0" dirty="0">
                <a:solidFill>
                  <a:srgbClr val="1F1F1F"/>
                </a:solidFill>
                <a:effectLst/>
                <a:latin typeface="Google Sans"/>
              </a:rPr>
              <a:t>نیاز دارند.</a:t>
            </a:r>
          </a:p>
          <a:p>
            <a:pPr lvl="1">
              <a:buFont typeface="Arial" panose="020B0604020202020204" pitchFamily="34" charset="0"/>
              <a:buChar char="•"/>
            </a:pPr>
            <a:r>
              <a:rPr lang="fa-IR" sz="3050" b="1" i="0" dirty="0">
                <a:solidFill>
                  <a:srgbClr val="1F1F1F"/>
                </a:solidFill>
                <a:effectLst/>
                <a:latin typeface="Google Sans"/>
              </a:rPr>
              <a:t>مکانیزم‌های ارتباط بین تیم‌ها</a:t>
            </a:r>
            <a:r>
              <a:rPr lang="fa-IR" sz="3050" b="0" i="0" dirty="0">
                <a:solidFill>
                  <a:srgbClr val="1F1F1F"/>
                </a:solidFill>
                <a:effectLst/>
                <a:latin typeface="Google Sans"/>
              </a:rPr>
              <a:t>: </a:t>
            </a:r>
            <a:r>
              <a:rPr lang="fa-IR" sz="3050" b="1" i="0" dirty="0">
                <a:solidFill>
                  <a:srgbClr val="1F1F1F"/>
                </a:solidFill>
                <a:effectLst/>
                <a:latin typeface="Google Sans"/>
              </a:rPr>
              <a:t>برگزاری منظم کنفرانس‌های تلفنی </a:t>
            </a:r>
            <a:r>
              <a:rPr lang="fa-IR" sz="3050" b="0" i="0" dirty="0">
                <a:solidFill>
                  <a:srgbClr val="1F1F1F"/>
                </a:solidFill>
                <a:effectLst/>
                <a:latin typeface="Google Sans"/>
              </a:rPr>
              <a:t>و </a:t>
            </a:r>
            <a:r>
              <a:rPr lang="fa-IR" sz="3050" b="1" i="0" dirty="0">
                <a:solidFill>
                  <a:srgbClr val="1F1F1F"/>
                </a:solidFill>
                <a:effectLst/>
                <a:latin typeface="Google Sans"/>
              </a:rPr>
              <a:t>ویدیویی</a:t>
            </a:r>
            <a:r>
              <a:rPr lang="fa-IR" sz="3050" b="0" i="0" dirty="0">
                <a:solidFill>
                  <a:srgbClr val="1F1F1F"/>
                </a:solidFill>
                <a:effectLst/>
                <a:latin typeface="Google Sans"/>
              </a:rPr>
              <a:t> به همراه جلسات </a:t>
            </a:r>
            <a:r>
              <a:rPr lang="fa-IR" sz="3050" b="1" i="0" dirty="0">
                <a:solidFill>
                  <a:srgbClr val="1F1F1F"/>
                </a:solidFill>
                <a:effectLst/>
                <a:latin typeface="Google Sans"/>
              </a:rPr>
              <a:t>الکترونیکی</a:t>
            </a:r>
            <a:r>
              <a:rPr lang="fa-IR" sz="3050" b="0" i="0" dirty="0">
                <a:solidFill>
                  <a:srgbClr val="1F1F1F"/>
                </a:solidFill>
                <a:effectLst/>
                <a:latin typeface="Google Sans"/>
              </a:rPr>
              <a:t> </a:t>
            </a:r>
            <a:r>
              <a:rPr lang="fa-IR" sz="3050" b="1" i="0" dirty="0">
                <a:solidFill>
                  <a:srgbClr val="1F1F1F"/>
                </a:solidFill>
                <a:effectLst/>
                <a:latin typeface="Google Sans"/>
              </a:rPr>
              <a:t>کوتاه و مکرر</a:t>
            </a:r>
            <a:r>
              <a:rPr lang="fa-IR" sz="3050" b="0" i="0" dirty="0">
                <a:solidFill>
                  <a:srgbClr val="1F1F1F"/>
                </a:solidFill>
                <a:effectLst/>
                <a:latin typeface="Google Sans"/>
              </a:rPr>
              <a:t> برای به‌روزرسانی پیشرفت تیم‌ها ضروری است.</a:t>
            </a:r>
          </a:p>
          <a:p>
            <a:pPr lvl="1">
              <a:buFont typeface="Arial" panose="020B0604020202020204" pitchFamily="34" charset="0"/>
              <a:buChar char="•"/>
            </a:pPr>
            <a:r>
              <a:rPr lang="fa-IR" sz="3050" b="1" i="0" dirty="0">
                <a:solidFill>
                  <a:srgbClr val="1F1F1F"/>
                </a:solidFill>
                <a:effectLst/>
                <a:latin typeface="Google Sans"/>
              </a:rPr>
              <a:t>تمرکز بر ساخت و انتشار مکرر سیستم</a:t>
            </a:r>
            <a:r>
              <a:rPr lang="fa-IR" sz="3050" b="0" i="0" dirty="0">
                <a:solidFill>
                  <a:srgbClr val="1F1F1F"/>
                </a:solidFill>
                <a:effectLst/>
                <a:latin typeface="Google Sans"/>
              </a:rPr>
              <a:t>: در حالی که یکپارچه‌سازی مداوم (ساخت کل سیستم هر بار که تغییری ایجاد می‌شود) ممکن است امکان‌پذیر نباشد، </a:t>
            </a:r>
            <a:r>
              <a:rPr lang="fa-IR" sz="3050" b="1" i="0" dirty="0">
                <a:solidFill>
                  <a:srgbClr val="1F1F1F"/>
                </a:solidFill>
                <a:effectLst/>
                <a:latin typeface="Google Sans"/>
              </a:rPr>
              <a:t>ساخت‌های مکرر و انتشارهای منظم </a:t>
            </a:r>
            <a:r>
              <a:rPr lang="fa-IR" sz="3050" b="0" i="0" dirty="0">
                <a:solidFill>
                  <a:srgbClr val="1F1F1F"/>
                </a:solidFill>
                <a:effectLst/>
                <a:latin typeface="Google Sans"/>
              </a:rPr>
              <a:t>سیستم ضروری هستند.</a:t>
            </a:r>
          </a:p>
        </p:txBody>
      </p:sp>
      <p:sp>
        <p:nvSpPr>
          <p:cNvPr id="2" name="Title 1"/>
          <p:cNvSpPr>
            <a:spLocks noGrp="1"/>
          </p:cNvSpPr>
          <p:nvPr>
            <p:ph type="title"/>
          </p:nvPr>
        </p:nvSpPr>
        <p:spPr/>
        <p:txBody>
          <a:bodyPr/>
          <a:lstStyle/>
          <a:p>
            <a:r>
              <a:rPr lang="fa-IR" dirty="0"/>
              <a:t>ارتقا پذیری برای سامانه‌های بزرگ</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76</a:t>
            </a:fld>
            <a:endParaRPr lang="en-US"/>
          </a:p>
        </p:txBody>
      </p:sp>
      <p:sp>
        <p:nvSpPr>
          <p:cNvPr id="3" name="Content Placeholder 2"/>
          <p:cNvSpPr>
            <a:spLocks noGrp="1"/>
          </p:cNvSpPr>
          <p:nvPr>
            <p:ph idx="1"/>
          </p:nvPr>
        </p:nvSpPr>
        <p:spPr>
          <a:xfrm>
            <a:off x="43804" y="1600200"/>
            <a:ext cx="8820796" cy="5202936"/>
          </a:xfrm>
        </p:spPr>
        <p:txBody>
          <a:bodyPr>
            <a:normAutofit/>
          </a:bodyPr>
          <a:lstStyle/>
          <a:p>
            <a:pPr algn="r" rtl="1">
              <a:buFont typeface="Arial" panose="020B0604020202020204" pitchFamily="34" charset="0"/>
              <a:buChar char="•"/>
            </a:pPr>
            <a:r>
              <a:rPr lang="fa-IR" sz="2800" b="1" i="0" dirty="0">
                <a:solidFill>
                  <a:srgbClr val="1F1F1F"/>
                </a:solidFill>
                <a:effectLst/>
                <a:latin typeface="Google Sans"/>
              </a:rPr>
              <a:t>مقاومت مدیر پروژه</a:t>
            </a:r>
            <a:r>
              <a:rPr lang="fa-IR" sz="2800" b="0" i="0" dirty="0">
                <a:solidFill>
                  <a:srgbClr val="1F1F1F"/>
                </a:solidFill>
                <a:effectLst/>
                <a:latin typeface="Google Sans"/>
              </a:rPr>
              <a:t>: </a:t>
            </a:r>
            <a:r>
              <a:rPr lang="fa-IR" sz="2800" b="1" i="0" dirty="0">
                <a:solidFill>
                  <a:srgbClr val="1F1F1F"/>
                </a:solidFill>
                <a:effectLst/>
                <a:latin typeface="Google Sans"/>
              </a:rPr>
              <a:t>مدیرانی</a:t>
            </a:r>
            <a:r>
              <a:rPr lang="fa-IR" sz="2800" b="0" i="0" dirty="0">
                <a:solidFill>
                  <a:srgbClr val="1F1F1F"/>
                </a:solidFill>
                <a:effectLst/>
                <a:latin typeface="Google Sans"/>
              </a:rPr>
              <a:t> که با روش‌های چابک آشنایی ندارند، ممکن است نسبت به </a:t>
            </a:r>
            <a:r>
              <a:rPr lang="fa-IR" sz="2800" b="1" i="0" dirty="0">
                <a:solidFill>
                  <a:srgbClr val="1F1F1F"/>
                </a:solidFill>
                <a:effectLst/>
                <a:latin typeface="Google Sans"/>
              </a:rPr>
              <a:t>پذیرش ریسک </a:t>
            </a:r>
            <a:r>
              <a:rPr lang="fa-IR" sz="2800" b="0" i="0" dirty="0">
                <a:solidFill>
                  <a:srgbClr val="1F1F1F"/>
                </a:solidFill>
                <a:effectLst/>
                <a:latin typeface="Google Sans"/>
              </a:rPr>
              <a:t>رویکرد جدید </a:t>
            </a:r>
            <a:r>
              <a:rPr lang="fa-IR" sz="2800" b="1" i="0" dirty="0">
                <a:solidFill>
                  <a:srgbClr val="1F1F1F"/>
                </a:solidFill>
                <a:effectLst/>
                <a:latin typeface="Google Sans"/>
              </a:rPr>
              <a:t>تردید</a:t>
            </a:r>
            <a:r>
              <a:rPr lang="fa-IR" sz="2800" b="0" i="0" dirty="0">
                <a:solidFill>
                  <a:srgbClr val="1F1F1F"/>
                </a:solidFill>
                <a:effectLst/>
                <a:latin typeface="Google Sans"/>
              </a:rPr>
              <a:t> داشته باشند.</a:t>
            </a:r>
          </a:p>
          <a:p>
            <a:pPr algn="r" rtl="1">
              <a:buFont typeface="Arial" panose="020B0604020202020204" pitchFamily="34" charset="0"/>
              <a:buChar char="•"/>
            </a:pPr>
            <a:r>
              <a:rPr lang="fa-IR" sz="2800" b="0" i="0" dirty="0">
                <a:solidFill>
                  <a:srgbClr val="1F1F1F"/>
                </a:solidFill>
                <a:effectLst/>
                <a:latin typeface="Google Sans"/>
              </a:rPr>
              <a:t>رویه‌ها و استانداردهای کیفیت ناسازگار: سازمان‌های بزرگ اغلب رویه‌ها و </a:t>
            </a:r>
            <a:r>
              <a:rPr lang="fa-IR" sz="2800" b="1" i="0" dirty="0">
                <a:solidFill>
                  <a:srgbClr val="1F1F1F"/>
                </a:solidFill>
                <a:effectLst/>
                <a:latin typeface="Google Sans"/>
              </a:rPr>
              <a:t>استانداردهای کیفیتی تثبیت‌شده‌ای </a:t>
            </a:r>
            <a:r>
              <a:rPr lang="fa-IR" sz="2800" b="0" i="0" dirty="0">
                <a:solidFill>
                  <a:srgbClr val="1F1F1F"/>
                </a:solidFill>
                <a:effectLst/>
                <a:latin typeface="Google Sans"/>
              </a:rPr>
              <a:t>دارند که ممکن است با ماهیت </a:t>
            </a:r>
            <a:r>
              <a:rPr lang="fa-IR" sz="2800" b="1" i="0" dirty="0">
                <a:solidFill>
                  <a:srgbClr val="1F1F1F"/>
                </a:solidFill>
                <a:effectLst/>
                <a:latin typeface="Google Sans"/>
              </a:rPr>
              <a:t>انعطاف‌پذیر روش‌های چابک در تضاد</a:t>
            </a:r>
            <a:r>
              <a:rPr lang="fa-IR" sz="2800" b="0" i="0" dirty="0">
                <a:solidFill>
                  <a:srgbClr val="1F1F1F"/>
                </a:solidFill>
                <a:effectLst/>
                <a:latin typeface="Google Sans"/>
              </a:rPr>
              <a:t> باشد.</a:t>
            </a:r>
          </a:p>
          <a:p>
            <a:pPr algn="r" rtl="1">
              <a:buFont typeface="Arial" panose="020B0604020202020204" pitchFamily="34" charset="0"/>
              <a:buChar char="•"/>
            </a:pPr>
            <a:r>
              <a:rPr lang="fa-IR" sz="2800" b="1" i="0" dirty="0">
                <a:solidFill>
                  <a:srgbClr val="1F1F1F"/>
                </a:solidFill>
                <a:effectLst/>
                <a:latin typeface="Google Sans"/>
              </a:rPr>
              <a:t>سطوح مهارت متنوع</a:t>
            </a:r>
            <a:r>
              <a:rPr lang="fa-IR" sz="2800" b="0" i="0" dirty="0">
                <a:solidFill>
                  <a:srgbClr val="1F1F1F"/>
                </a:solidFill>
                <a:effectLst/>
                <a:latin typeface="Google Sans"/>
              </a:rPr>
              <a:t>: اعضای تیم در سازمان‌های بزرگ ممکن است مجموعه مهارت‌های گسترده‌ای داشته باشند که می‌تواند بر اثربخشی اتخاذ شیوه‌های چابک تأثیر بگذارد.</a:t>
            </a:r>
          </a:p>
          <a:p>
            <a:pPr algn="r" rtl="1">
              <a:buFont typeface="Arial" panose="020B0604020202020204" pitchFamily="34" charset="0"/>
              <a:buChar char="•"/>
            </a:pPr>
            <a:r>
              <a:rPr lang="fa-IR" sz="2800" b="1" i="0" dirty="0">
                <a:solidFill>
                  <a:srgbClr val="1F1F1F"/>
                </a:solidFill>
                <a:effectLst/>
                <a:latin typeface="Google Sans"/>
              </a:rPr>
              <a:t>مقاومت فرهنگی </a:t>
            </a:r>
            <a:r>
              <a:rPr lang="fa-IR" sz="2800" b="0" i="0" dirty="0">
                <a:solidFill>
                  <a:srgbClr val="1F1F1F"/>
                </a:solidFill>
                <a:effectLst/>
                <a:latin typeface="Google Sans"/>
              </a:rPr>
              <a:t>در برابر روش‌های چابک: </a:t>
            </a:r>
            <a:r>
              <a:rPr lang="fa-IR" sz="2800" b="1" i="0" dirty="0">
                <a:solidFill>
                  <a:srgbClr val="1F1F1F"/>
                </a:solidFill>
                <a:effectLst/>
                <a:latin typeface="Google Sans"/>
              </a:rPr>
              <a:t>سازمان‌هایی که سابقه طولانی </a:t>
            </a:r>
            <a:r>
              <a:rPr lang="fa-IR" sz="2800" b="0" i="0" dirty="0">
                <a:solidFill>
                  <a:srgbClr val="1F1F1F"/>
                </a:solidFill>
                <a:effectLst/>
                <a:latin typeface="Google Sans"/>
              </a:rPr>
              <a:t>در استفاده از فرآیندهای مهندسی سیستم‌های متعارف دارند، ممکن است </a:t>
            </a:r>
            <a:r>
              <a:rPr lang="fa-IR" sz="2800" b="1" i="0" dirty="0">
                <a:solidFill>
                  <a:srgbClr val="1F1F1F"/>
                </a:solidFill>
                <a:effectLst/>
                <a:latin typeface="Google Sans"/>
              </a:rPr>
              <a:t>مقاومت فرهنگی در برابر روش‌های چابک </a:t>
            </a:r>
            <a:r>
              <a:rPr lang="fa-IR" sz="2800" b="0" i="0" dirty="0">
                <a:solidFill>
                  <a:srgbClr val="1F1F1F"/>
                </a:solidFill>
                <a:effectLst/>
                <a:latin typeface="Google Sans"/>
              </a:rPr>
              <a:t>داشته باشند.</a:t>
            </a:r>
          </a:p>
        </p:txBody>
      </p:sp>
      <p:sp>
        <p:nvSpPr>
          <p:cNvPr id="2" name="Title 1"/>
          <p:cNvSpPr>
            <a:spLocks noGrp="1"/>
          </p:cNvSpPr>
          <p:nvPr>
            <p:ph type="title"/>
          </p:nvPr>
        </p:nvSpPr>
        <p:spPr/>
        <p:txBody>
          <a:bodyPr/>
          <a:lstStyle/>
          <a:p>
            <a:r>
              <a:rPr lang="fa-IR" dirty="0"/>
              <a:t>توسعه پذیری برای سازمان‌های بزرگ</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77</a:t>
            </a:fld>
            <a:endParaRPr lang="en-US"/>
          </a:p>
        </p:txBody>
      </p:sp>
      <p:sp>
        <p:nvSpPr>
          <p:cNvPr id="3" name="Content Placeholder 2"/>
          <p:cNvSpPr>
            <a:spLocks noGrp="1"/>
          </p:cNvSpPr>
          <p:nvPr>
            <p:ph idx="1"/>
          </p:nvPr>
        </p:nvSpPr>
        <p:spPr/>
        <p:txBody>
          <a:bodyPr>
            <a:normAutofit/>
          </a:bodyPr>
          <a:lstStyle/>
          <a:p>
            <a:pPr algn="r" rtl="1">
              <a:buFont typeface="Arial" panose="020B0604020202020204" pitchFamily="34" charset="0"/>
              <a:buChar char="•"/>
            </a:pPr>
            <a:r>
              <a:rPr lang="fa-IR" sz="3200" b="1" i="0" dirty="0">
                <a:solidFill>
                  <a:srgbClr val="1F1F1F"/>
                </a:solidFill>
                <a:effectLst/>
                <a:latin typeface="Google Sans"/>
              </a:rPr>
              <a:t>برنامه‌نویسی افراطی </a:t>
            </a:r>
            <a:r>
              <a:rPr lang="en-US" sz="3200" b="0" i="0" dirty="0">
                <a:solidFill>
                  <a:srgbClr val="1F1F1F"/>
                </a:solidFill>
                <a:effectLst/>
                <a:latin typeface="Google Sans"/>
              </a:rPr>
              <a:t>XP: </a:t>
            </a:r>
            <a:r>
              <a:rPr lang="fa-IR" sz="3200" b="0" i="0" dirty="0">
                <a:solidFill>
                  <a:srgbClr val="1F1F1F"/>
                </a:solidFill>
                <a:effectLst/>
                <a:latin typeface="Google Sans"/>
              </a:rPr>
              <a:t>یکی از نقاط قوت خاص </a:t>
            </a:r>
            <a:r>
              <a:rPr lang="en-US" sz="3200" b="0" i="0" dirty="0">
                <a:solidFill>
                  <a:srgbClr val="1F1F1F"/>
                </a:solidFill>
                <a:effectLst/>
                <a:latin typeface="Google Sans"/>
              </a:rPr>
              <a:t>XP، </a:t>
            </a:r>
            <a:r>
              <a:rPr lang="fa-IR" sz="3200" b="0" i="0" dirty="0">
                <a:solidFill>
                  <a:srgbClr val="1F1F1F"/>
                </a:solidFill>
                <a:effectLst/>
                <a:latin typeface="Google Sans"/>
              </a:rPr>
              <a:t>توسعه تست‌های خودکار قبل از ایجاد ویژگی‌های برنامه است. همه تست‌ها باید هنگام ادغام یک افزونه در سیستم، با موفقیت اجرا شوند.</a:t>
            </a:r>
          </a:p>
          <a:p>
            <a:pPr algn="r" rtl="1">
              <a:buFont typeface="Arial" panose="020B0604020202020204" pitchFamily="34" charset="0"/>
              <a:buChar char="•"/>
            </a:pPr>
            <a:r>
              <a:rPr lang="fa-IR" sz="3200" b="0" i="0" dirty="0">
                <a:solidFill>
                  <a:srgbClr val="1F1F1F"/>
                </a:solidFill>
                <a:effectLst/>
                <a:latin typeface="Google Sans"/>
              </a:rPr>
              <a:t>اسکرام: این روش چابک یک چارچوب مدیریت پروژه را ارائه می‌دهد که بر اساس "ا</a:t>
            </a:r>
            <a:r>
              <a:rPr lang="fa-IR" sz="3200" dirty="0">
                <a:solidFill>
                  <a:srgbClr val="1F1F1F"/>
                </a:solidFill>
                <a:latin typeface="Google Sans"/>
              </a:rPr>
              <a:t>سپرینت</a:t>
            </a:r>
            <a:r>
              <a:rPr lang="en-US" sz="3200" dirty="0">
                <a:solidFill>
                  <a:srgbClr val="1F1F1F"/>
                </a:solidFill>
                <a:latin typeface="Google Sans"/>
              </a:rPr>
              <a:t>”</a:t>
            </a:r>
            <a:r>
              <a:rPr lang="en-US" altLang="ja-JP" sz="3200" b="0" i="0" dirty="0">
                <a:solidFill>
                  <a:srgbClr val="1F1F1F"/>
                </a:solidFill>
                <a:effectLst/>
                <a:latin typeface="Google Sans"/>
              </a:rPr>
              <a:t>‌</a:t>
            </a:r>
            <a:r>
              <a:rPr lang="fa-IR" sz="3200" b="0" i="0" dirty="0">
                <a:solidFill>
                  <a:srgbClr val="1F1F1F"/>
                </a:solidFill>
                <a:effectLst/>
                <a:latin typeface="Google Sans"/>
              </a:rPr>
              <a:t>هایی است که دوره‌های زمانی ثابتی هستند که برای توسعه بخش‌های افزایشی یک سیستم اختصاص داده شده‌اند.</a:t>
            </a:r>
            <a:endParaRPr lang="en-US" sz="3200" b="0" i="0" dirty="0">
              <a:solidFill>
                <a:srgbClr val="1F1F1F"/>
              </a:solidFill>
              <a:effectLst/>
              <a:latin typeface="Google Sans"/>
            </a:endParaRPr>
          </a:p>
        </p:txBody>
      </p:sp>
      <p:sp>
        <p:nvSpPr>
          <p:cNvPr id="2" name="Title 1"/>
          <p:cNvSpPr>
            <a:spLocks noGrp="1"/>
          </p:cNvSpPr>
          <p:nvPr>
            <p:ph type="title"/>
          </p:nvPr>
        </p:nvSpPr>
        <p:spPr/>
        <p:txBody>
          <a:bodyPr/>
          <a:lstStyle/>
          <a:p>
            <a:r>
              <a:rPr lang="fa-IR" dirty="0"/>
              <a:t>نکات کلیدی</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78</a:t>
            </a:fld>
            <a:endParaRPr lang="en-US"/>
          </a:p>
        </p:txBody>
      </p:sp>
      <p:sp>
        <p:nvSpPr>
          <p:cNvPr id="3" name="Content Placeholder 2"/>
          <p:cNvSpPr>
            <a:spLocks noGrp="1"/>
          </p:cNvSpPr>
          <p:nvPr>
            <p:ph idx="1"/>
          </p:nvPr>
        </p:nvSpPr>
        <p:spPr/>
        <p:txBody>
          <a:bodyPr>
            <a:normAutofit fontScale="92500" lnSpcReduction="10000"/>
          </a:bodyPr>
          <a:lstStyle/>
          <a:p>
            <a:pPr algn="justLow"/>
            <a:r>
              <a:rPr lang="fa-IR" sz="3200" dirty="0"/>
              <a:t>سیستم‌های بزرگ به دلیل پیچیدگی بیشتر، معمولاً به طراحی و مستندات اولیه گسترده‌تری نیاز دارند. روش‌های چابک به طور سنتی تمرکز زیادی روی مستندات ندارند و بیشتر بر کدنویسی و تعاملات تیمی تاکید می‌کنند. این ویژگی می‌تواند در سیستم‌های بزرگ که تیم‌های متعدد باید بر روی بخش‌های مختلف کار کنند، به یک چالش تبدیل شود.</a:t>
            </a:r>
          </a:p>
          <a:p>
            <a:pPr algn="justLow"/>
            <a:r>
              <a:rPr lang="fa-IR" sz="3200" dirty="0"/>
              <a:t>با این حال، با انجام برخی تغییرات و تطبیق‌ها، روش‌های چابک می‌توانند در پروژه‌های بزرگ نیز به کار گرفته شوند. برای مثال، مستندسازی بخش‌های کلیدی و تعیین نقش‌ها و ارتباطات مشخص بین تیم‌ها می‌تواند باعث موفقیت بیشتر روش‌های چابک در مقیاس‌های بزرگ شود.</a:t>
            </a:r>
          </a:p>
          <a:p>
            <a:pPr algn="justLow" rtl="1">
              <a:buFont typeface="Arial" panose="020B0604020202020204" pitchFamily="34" charset="0"/>
              <a:buChar char="•"/>
            </a:pPr>
            <a:endParaRPr lang="en-US" sz="4000" b="0" i="0" dirty="0">
              <a:solidFill>
                <a:srgbClr val="1F1F1F"/>
              </a:solidFill>
              <a:effectLst/>
              <a:latin typeface="Google Sans"/>
            </a:endParaRPr>
          </a:p>
        </p:txBody>
      </p:sp>
      <p:sp>
        <p:nvSpPr>
          <p:cNvPr id="2" name="Title 1"/>
          <p:cNvSpPr>
            <a:spLocks noGrp="1"/>
          </p:cNvSpPr>
          <p:nvPr>
            <p:ph type="title"/>
          </p:nvPr>
        </p:nvSpPr>
        <p:spPr/>
        <p:txBody>
          <a:bodyPr/>
          <a:lstStyle/>
          <a:p>
            <a:r>
              <a:rPr lang="fa-IR" dirty="0"/>
              <a:t>نکات کلیدی</a:t>
            </a:r>
            <a:r>
              <a:rPr lang="en-US" dirty="0"/>
              <a:t> )</a:t>
            </a:r>
            <a:r>
              <a:rPr lang="fa-IR" dirty="0"/>
              <a:t>ادامه)</a:t>
            </a:r>
            <a:endParaRPr lang="en-US" dirty="0"/>
          </a:p>
        </p:txBody>
      </p:sp>
    </p:spTree>
    <p:extLst>
      <p:ext uri="{BB962C8B-B14F-4D97-AF65-F5344CB8AC3E}">
        <p14:creationId xmlns:p14="http://schemas.microsoft.com/office/powerpoint/2010/main" val="858089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0C40B3-A1C8-45DF-B996-29EFA9F6CE7C}"/>
              </a:ext>
            </a:extLst>
          </p:cNvPr>
          <p:cNvSpPr>
            <a:spLocks noGrp="1"/>
          </p:cNvSpPr>
          <p:nvPr>
            <p:ph type="sldNum" sz="quarter" idx="12"/>
          </p:nvPr>
        </p:nvSpPr>
        <p:spPr/>
        <p:txBody>
          <a:bodyPr/>
          <a:lstStyle/>
          <a:p>
            <a:fld id="{401CF334-2D5C-4859-84A6-CA7E6E43FAEB}" type="slidenum">
              <a:rPr lang="en-US" smtClean="0"/>
              <a:pPr/>
              <a:t>79</a:t>
            </a:fld>
            <a:endParaRPr lang="en-US" dirty="0"/>
          </a:p>
        </p:txBody>
      </p:sp>
      <p:sp>
        <p:nvSpPr>
          <p:cNvPr id="3" name="Content Placeholder 2">
            <a:extLst>
              <a:ext uri="{FF2B5EF4-FFF2-40B4-BE49-F238E27FC236}">
                <a16:creationId xmlns:a16="http://schemas.microsoft.com/office/drawing/2014/main" id="{CF5CC549-CC22-4516-B46A-5EBC22399B40}"/>
              </a:ext>
            </a:extLst>
          </p:cNvPr>
          <p:cNvSpPr>
            <a:spLocks noGrp="1"/>
          </p:cNvSpPr>
          <p:nvPr>
            <p:ph idx="1"/>
          </p:nvPr>
        </p:nvSpPr>
        <p:spPr/>
        <p:txBody>
          <a:bodyPr>
            <a:normAutofit/>
          </a:bodyPr>
          <a:lstStyle/>
          <a:p>
            <a:r>
              <a:rPr lang="fa-IR" sz="19900" dirty="0"/>
              <a:t>پایان</a:t>
            </a:r>
            <a:endParaRPr lang="en-US" sz="19900" dirty="0"/>
          </a:p>
        </p:txBody>
      </p:sp>
      <p:sp>
        <p:nvSpPr>
          <p:cNvPr id="4" name="Title 3">
            <a:extLst>
              <a:ext uri="{FF2B5EF4-FFF2-40B4-BE49-F238E27FC236}">
                <a16:creationId xmlns:a16="http://schemas.microsoft.com/office/drawing/2014/main" id="{BC9DC551-E99D-4B76-A18A-282A3BBD75A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83971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Chapter 3 Agile software development</a:t>
            </a:r>
          </a:p>
        </p:txBody>
      </p:sp>
      <p:sp>
        <p:nvSpPr>
          <p:cNvPr id="5" name="Slide Number Placeholder 4"/>
          <p:cNvSpPr>
            <a:spLocks noGrp="1"/>
          </p:cNvSpPr>
          <p:nvPr>
            <p:ph type="sldNum" sz="quarter" idx="12"/>
          </p:nvPr>
        </p:nvSpPr>
        <p:spPr/>
        <p:txBody>
          <a:bodyPr/>
          <a:lstStyle/>
          <a:p>
            <a:pPr>
              <a:defRPr/>
            </a:pPr>
            <a:fld id="{EAB5BBF0-B782-3644-AFE1-10103AC25370}" type="slidenum">
              <a:rPr lang="en-US" smtClean="0"/>
              <a:pPr>
                <a:defRPr/>
              </a:pPr>
              <a:t>8</a:t>
            </a:fld>
            <a:endParaRPr lang="en-US"/>
          </a:p>
        </p:txBody>
      </p:sp>
      <p:sp>
        <p:nvSpPr>
          <p:cNvPr id="3" name="Content Placeholder 2"/>
          <p:cNvSpPr>
            <a:spLocks noGrp="1"/>
          </p:cNvSpPr>
          <p:nvPr>
            <p:ph idx="1"/>
          </p:nvPr>
        </p:nvSpPr>
        <p:spPr>
          <a:xfrm>
            <a:off x="-1" y="1453804"/>
            <a:ext cx="8686800" cy="4953111"/>
          </a:xfrm>
        </p:spPr>
        <p:txBody>
          <a:bodyPr>
            <a:normAutofit/>
          </a:bodyPr>
          <a:lstStyle/>
          <a:p>
            <a:pPr algn="r" rtl="1">
              <a:lnSpc>
                <a:spcPct val="110000"/>
              </a:lnSpc>
            </a:pPr>
            <a:r>
              <a:rPr lang="fa-IR" sz="2800" b="1" i="0" dirty="0">
                <a:solidFill>
                  <a:srgbClr val="1F1F1F"/>
                </a:solidFill>
                <a:effectLst/>
                <a:latin typeface="Google Sans"/>
              </a:rPr>
              <a:t>محصولات مناسب برای توسعه چابک:</a:t>
            </a:r>
            <a:endParaRPr lang="fa-IR" sz="2800" b="0" i="0" dirty="0">
              <a:solidFill>
                <a:srgbClr val="1F1F1F"/>
              </a:solidFill>
              <a:effectLst/>
              <a:latin typeface="Google Sans"/>
            </a:endParaRPr>
          </a:p>
          <a:p>
            <a:pPr algn="r" rtl="1">
              <a:lnSpc>
                <a:spcPct val="110000"/>
              </a:lnSpc>
              <a:buFont typeface="Arial" panose="020B0604020202020204" pitchFamily="34" charset="0"/>
              <a:buChar char="•"/>
            </a:pPr>
            <a:r>
              <a:rPr lang="fa-IR" sz="2800" b="1" i="0" dirty="0">
                <a:solidFill>
                  <a:srgbClr val="1F1F1F"/>
                </a:solidFill>
                <a:effectLst/>
                <a:latin typeface="Google Sans"/>
              </a:rPr>
              <a:t>توسعه محصول</a:t>
            </a:r>
            <a:r>
              <a:rPr lang="fa-IR" sz="2800" b="0" i="0" dirty="0">
                <a:solidFill>
                  <a:srgbClr val="1F1F1F"/>
                </a:solidFill>
                <a:effectLst/>
                <a:latin typeface="Google Sans"/>
              </a:rPr>
              <a:t>: جایی که یک شرکت نرم افزار محصولی با اندازه </a:t>
            </a:r>
            <a:r>
              <a:rPr lang="fa-IR" sz="2800" b="1" i="0" dirty="0">
                <a:solidFill>
                  <a:srgbClr val="1F1F1F"/>
                </a:solidFill>
                <a:effectLst/>
                <a:latin typeface="Google Sans"/>
              </a:rPr>
              <a:t>کوچک یا متوسط </a:t>
            </a:r>
            <a:r>
              <a:rPr lang="fa-IR" sz="2800" b="0" i="0" dirty="0">
                <a:solidFill>
                  <a:srgbClr val="1F1F1F"/>
                </a:solidFill>
                <a:effectLst/>
                <a:latin typeface="Google Sans"/>
              </a:rPr>
              <a:t>برای فروش تولید می کند.</a:t>
            </a:r>
          </a:p>
          <a:p>
            <a:pPr algn="r" rtl="1">
              <a:lnSpc>
                <a:spcPct val="110000"/>
              </a:lnSpc>
              <a:buFont typeface="Arial" panose="020B0604020202020204" pitchFamily="34" charset="0"/>
              <a:buChar char="•"/>
            </a:pPr>
            <a:r>
              <a:rPr lang="fa-IR" sz="2800" b="0" i="0" dirty="0">
                <a:solidFill>
                  <a:srgbClr val="1F1F1F"/>
                </a:solidFill>
                <a:effectLst/>
                <a:latin typeface="Google Sans"/>
              </a:rPr>
              <a:t>توسعه </a:t>
            </a:r>
            <a:r>
              <a:rPr lang="fa-IR" sz="2800" b="1" i="0" dirty="0">
                <a:solidFill>
                  <a:srgbClr val="1F1F1F"/>
                </a:solidFill>
                <a:effectLst/>
                <a:latin typeface="Google Sans"/>
              </a:rPr>
              <a:t>سیستم سفارشی درون یک سازمان</a:t>
            </a:r>
            <a:r>
              <a:rPr lang="fa-IR" sz="2800" b="0" i="0" dirty="0">
                <a:solidFill>
                  <a:srgbClr val="1F1F1F"/>
                </a:solidFill>
                <a:effectLst/>
                <a:latin typeface="Google Sans"/>
              </a:rPr>
              <a:t>: </a:t>
            </a:r>
            <a:endParaRPr lang="en-US" sz="2800" b="0" i="0" dirty="0">
              <a:solidFill>
                <a:srgbClr val="1F1F1F"/>
              </a:solidFill>
              <a:effectLst/>
              <a:latin typeface="Google Sans"/>
            </a:endParaRPr>
          </a:p>
          <a:p>
            <a:pPr lvl="1">
              <a:lnSpc>
                <a:spcPct val="110000"/>
              </a:lnSpc>
              <a:buFont typeface="Arial" panose="020B0604020202020204" pitchFamily="34" charset="0"/>
              <a:buChar char="•"/>
            </a:pPr>
            <a:r>
              <a:rPr lang="fa-IR" sz="2800" b="0" i="0" dirty="0">
                <a:solidFill>
                  <a:srgbClr val="1F1F1F"/>
                </a:solidFill>
                <a:effectLst/>
                <a:latin typeface="Google Sans"/>
              </a:rPr>
              <a:t>جایی که تعهد روشنی از طرف مشتری برای مشارکت در فرآیند توسعه وجود دارد و قوانین </a:t>
            </a:r>
            <a:r>
              <a:rPr lang="fa-IR" sz="2800" i="0" dirty="0">
                <a:solidFill>
                  <a:srgbClr val="1F1F1F"/>
                </a:solidFill>
                <a:effectLst/>
                <a:latin typeface="Google Sans"/>
              </a:rPr>
              <a:t>و </a:t>
            </a:r>
            <a:r>
              <a:rPr lang="fa-IR" sz="2800" b="1" i="0" dirty="0">
                <a:solidFill>
                  <a:srgbClr val="1F1F1F"/>
                </a:solidFill>
                <a:effectLst/>
                <a:latin typeface="Google Sans"/>
              </a:rPr>
              <a:t>مقررات خارجی زیادی بر نرم افزار تأثیر نمی گذارد</a:t>
            </a:r>
            <a:r>
              <a:rPr lang="fa-IR" sz="2800" b="0" i="0" dirty="0">
                <a:solidFill>
                  <a:srgbClr val="1F1F1F"/>
                </a:solidFill>
                <a:effectLst/>
                <a:latin typeface="Google Sans"/>
              </a:rPr>
              <a:t>.</a:t>
            </a:r>
          </a:p>
        </p:txBody>
      </p:sp>
      <p:sp>
        <p:nvSpPr>
          <p:cNvPr id="2" name="Title 1"/>
          <p:cNvSpPr>
            <a:spLocks noGrp="1"/>
          </p:cNvSpPr>
          <p:nvPr>
            <p:ph type="title"/>
          </p:nvPr>
        </p:nvSpPr>
        <p:spPr/>
        <p:txBody>
          <a:bodyPr/>
          <a:lstStyle/>
          <a:p>
            <a:r>
              <a:rPr lang="fa-IR" dirty="0"/>
              <a:t>کاربرد روش چابک</a:t>
            </a:r>
            <a:endParaRPr lang="en-US" dirty="0"/>
          </a:p>
        </p:txBody>
      </p:sp>
      <p:sp>
        <p:nvSpPr>
          <p:cNvPr id="7" name="TextBox 6">
            <a:extLst>
              <a:ext uri="{FF2B5EF4-FFF2-40B4-BE49-F238E27FC236}">
                <a16:creationId xmlns:a16="http://schemas.microsoft.com/office/drawing/2014/main" id="{B2B000FC-EB2C-4117-A365-D0970D549804}"/>
              </a:ext>
            </a:extLst>
          </p:cNvPr>
          <p:cNvSpPr txBox="1"/>
          <p:nvPr/>
        </p:nvSpPr>
        <p:spPr>
          <a:xfrm>
            <a:off x="-118335" y="5049658"/>
            <a:ext cx="8595039" cy="1514261"/>
          </a:xfrm>
          <a:prstGeom prst="rect">
            <a:avLst/>
          </a:prstGeom>
          <a:noFill/>
        </p:spPr>
        <p:txBody>
          <a:bodyPr wrap="square">
            <a:spAutoFit/>
          </a:bodyPr>
          <a:lstStyle/>
          <a:p>
            <a:pPr algn="r" rtl="1">
              <a:lnSpc>
                <a:spcPct val="110000"/>
              </a:lnSpc>
            </a:pPr>
            <a:r>
              <a:rPr lang="fa-IR" sz="2800" b="1" i="0" dirty="0">
                <a:solidFill>
                  <a:srgbClr val="1F1F1F"/>
                </a:solidFill>
                <a:effectLst/>
                <a:latin typeface="Google Sans"/>
                <a:cs typeface="B Nazanin" panose="00000400000000000000" pitchFamily="2" charset="-78"/>
              </a:rPr>
              <a:t>محدودیت های روش چابک:</a:t>
            </a:r>
            <a:endParaRPr lang="fa-IR" sz="2800" b="0" i="0" dirty="0">
              <a:solidFill>
                <a:srgbClr val="1F1F1F"/>
              </a:solidFill>
              <a:effectLst/>
              <a:latin typeface="Google Sans"/>
              <a:cs typeface="B Nazanin" panose="00000400000000000000" pitchFamily="2" charset="-78"/>
            </a:endParaRPr>
          </a:p>
          <a:p>
            <a:pPr lvl="1">
              <a:lnSpc>
                <a:spcPct val="110000"/>
              </a:lnSpc>
            </a:pPr>
            <a:r>
              <a:rPr lang="fa-IR" sz="2800" b="0" i="0" dirty="0">
                <a:solidFill>
                  <a:srgbClr val="1F1F1F"/>
                </a:solidFill>
                <a:effectLst/>
                <a:latin typeface="Google Sans"/>
                <a:cs typeface="B Nazanin" panose="00000400000000000000" pitchFamily="2" charset="-78"/>
              </a:rPr>
              <a:t>به دلیل تمرکز بر </a:t>
            </a:r>
            <a:r>
              <a:rPr lang="fa-IR" sz="2800" b="1" i="0" dirty="0">
                <a:solidFill>
                  <a:srgbClr val="1F1F1F"/>
                </a:solidFill>
                <a:effectLst/>
                <a:latin typeface="Google Sans"/>
                <a:cs typeface="B Nazanin" panose="00000400000000000000" pitchFamily="2" charset="-78"/>
              </a:rPr>
              <a:t>تیم های کوچک و کاملاً یکپارچه</a:t>
            </a:r>
            <a:r>
              <a:rPr lang="fa-IR" sz="2800" b="0" i="0" dirty="0">
                <a:solidFill>
                  <a:srgbClr val="1F1F1F"/>
                </a:solidFill>
                <a:effectLst/>
                <a:latin typeface="Google Sans"/>
                <a:cs typeface="B Nazanin" panose="00000400000000000000" pitchFamily="2" charset="-78"/>
              </a:rPr>
              <a:t>، در مقیاس بندی روش های چابک برای </a:t>
            </a:r>
            <a:r>
              <a:rPr lang="fa-IR" sz="2800" b="1" i="0" dirty="0">
                <a:solidFill>
                  <a:srgbClr val="1F1F1F"/>
                </a:solidFill>
                <a:effectLst/>
                <a:latin typeface="Google Sans"/>
                <a:cs typeface="B Nazanin" panose="00000400000000000000" pitchFamily="2" charset="-78"/>
              </a:rPr>
              <a:t>سیستم های بزرگ مشکلاتی </a:t>
            </a:r>
            <a:r>
              <a:rPr lang="fa-IR" sz="2800" b="0" i="0" dirty="0">
                <a:solidFill>
                  <a:srgbClr val="1F1F1F"/>
                </a:solidFill>
                <a:effectLst/>
                <a:latin typeface="Google Sans"/>
                <a:cs typeface="B Nazanin" panose="00000400000000000000" pitchFamily="2" charset="-78"/>
              </a:rPr>
              <a:t>وجود دارد.</a:t>
            </a:r>
          </a:p>
        </p:txBody>
      </p:sp>
    </p:spTree>
    <p:extLst>
      <p:ext uri="{BB962C8B-B14F-4D97-AF65-F5344CB8AC3E}">
        <p14:creationId xmlns:p14="http://schemas.microsoft.com/office/powerpoint/2010/main" val="362040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Chapter 3 Agile software development</a:t>
            </a:r>
          </a:p>
        </p:txBody>
      </p:sp>
      <p:sp>
        <p:nvSpPr>
          <p:cNvPr id="4" name="Slide Number Placeholder 3"/>
          <p:cNvSpPr>
            <a:spLocks noGrp="1"/>
          </p:cNvSpPr>
          <p:nvPr>
            <p:ph type="sldNum" sz="quarter" idx="12"/>
          </p:nvPr>
        </p:nvSpPr>
        <p:spPr/>
        <p:txBody>
          <a:bodyPr/>
          <a:lstStyle/>
          <a:p>
            <a:pPr>
              <a:defRPr/>
            </a:pPr>
            <a:fld id="{EAB5BBF0-B782-3644-AFE1-10103AC25370}" type="slidenum">
              <a:rPr lang="en-US" smtClean="0"/>
              <a:pPr>
                <a:defRPr/>
              </a:pPr>
              <a:t>9</a:t>
            </a:fld>
            <a:endParaRPr lang="en-US"/>
          </a:p>
        </p:txBody>
      </p:sp>
      <p:sp>
        <p:nvSpPr>
          <p:cNvPr id="1167363" name="Rectangle 3"/>
          <p:cNvSpPr>
            <a:spLocks noGrp="1" noChangeArrowheads="1"/>
          </p:cNvSpPr>
          <p:nvPr>
            <p:ph idx="1"/>
          </p:nvPr>
        </p:nvSpPr>
        <p:spPr/>
        <p:txBody>
          <a:bodyPr>
            <a:normAutofit/>
          </a:bodyPr>
          <a:lstStyle/>
          <a:p>
            <a:pPr algn="r" rtl="1">
              <a:buFont typeface="Arial" panose="020B0604020202020204" pitchFamily="34" charset="0"/>
              <a:buChar char="•"/>
            </a:pPr>
            <a:r>
              <a:rPr lang="fa-IR" sz="3200" b="0" i="0" dirty="0">
                <a:solidFill>
                  <a:srgbClr val="1F1F1F"/>
                </a:solidFill>
                <a:effectLst/>
                <a:latin typeface="Google Sans"/>
              </a:rPr>
              <a:t>حفظ </a:t>
            </a:r>
            <a:r>
              <a:rPr lang="fa-IR" sz="3200" b="1" i="0" dirty="0">
                <a:solidFill>
                  <a:srgbClr val="1F1F1F"/>
                </a:solidFill>
                <a:effectLst/>
                <a:latin typeface="Google Sans"/>
              </a:rPr>
              <a:t>علاقه مشتریانی </a:t>
            </a:r>
            <a:r>
              <a:rPr lang="fa-IR" sz="3200" b="0" i="0" dirty="0">
                <a:solidFill>
                  <a:srgbClr val="1F1F1F"/>
                </a:solidFill>
                <a:effectLst/>
                <a:latin typeface="Google Sans"/>
              </a:rPr>
              <a:t>که در فرآیند مشارکت دارند، می تواند دشوار باشد. (</a:t>
            </a:r>
            <a:r>
              <a:rPr lang="fa-IR" sz="3200" b="1" i="0" dirty="0">
                <a:solidFill>
                  <a:srgbClr val="1F1F1F"/>
                </a:solidFill>
                <a:effectLst/>
                <a:latin typeface="Google Sans"/>
              </a:rPr>
              <a:t>حوصله اولویت بندی و مشارکت در تکرار‌ها</a:t>
            </a:r>
            <a:r>
              <a:rPr lang="fa-IR" sz="3200" b="0" i="0" dirty="0">
                <a:solidFill>
                  <a:srgbClr val="1F1F1F"/>
                </a:solidFill>
                <a:effectLst/>
                <a:latin typeface="Google Sans"/>
              </a:rPr>
              <a:t>)</a:t>
            </a:r>
          </a:p>
          <a:p>
            <a:pPr algn="r" rtl="1">
              <a:buFont typeface="Arial" panose="020B0604020202020204" pitchFamily="34" charset="0"/>
              <a:buChar char="•"/>
            </a:pPr>
            <a:r>
              <a:rPr lang="fa-IR" sz="3200" b="0" i="0" dirty="0">
                <a:solidFill>
                  <a:srgbClr val="1F1F1F"/>
                </a:solidFill>
                <a:effectLst/>
                <a:latin typeface="Google Sans"/>
              </a:rPr>
              <a:t>اعضای تیم ممکن است برای مشارکت عمیقی که مشخصه روش های چابک است، مناسب نباشند. (</a:t>
            </a:r>
            <a:r>
              <a:rPr lang="fa-IR" sz="3200" b="1" i="0" dirty="0">
                <a:solidFill>
                  <a:srgbClr val="1F1F1F"/>
                </a:solidFill>
                <a:effectLst/>
                <a:latin typeface="Google Sans"/>
              </a:rPr>
              <a:t>ارتباط افراد</a:t>
            </a:r>
            <a:r>
              <a:rPr lang="fa-IR" sz="3200" b="0" i="0" dirty="0">
                <a:solidFill>
                  <a:srgbClr val="1F1F1F"/>
                </a:solidFill>
                <a:effectLst/>
                <a:latin typeface="Google Sans"/>
              </a:rPr>
              <a:t>)</a:t>
            </a:r>
          </a:p>
          <a:p>
            <a:pPr algn="r" rtl="1">
              <a:buFont typeface="Arial" panose="020B0604020202020204" pitchFamily="34" charset="0"/>
              <a:buChar char="•"/>
            </a:pPr>
            <a:r>
              <a:rPr lang="fa-IR" sz="3200" b="1" i="0" dirty="0">
                <a:solidFill>
                  <a:srgbClr val="1F1F1F"/>
                </a:solidFill>
                <a:effectLst/>
                <a:latin typeface="Google Sans"/>
              </a:rPr>
              <a:t>اولویت بندی تغییرات </a:t>
            </a:r>
            <a:r>
              <a:rPr lang="fa-IR" sz="3200" b="0" i="0" dirty="0">
                <a:solidFill>
                  <a:srgbClr val="1F1F1F"/>
                </a:solidFill>
                <a:effectLst/>
                <a:latin typeface="Google Sans"/>
              </a:rPr>
              <a:t>در جایی </a:t>
            </a:r>
            <a:r>
              <a:rPr lang="fa-IR" sz="3200" i="0" dirty="0">
                <a:solidFill>
                  <a:srgbClr val="1F1F1F"/>
                </a:solidFill>
                <a:effectLst/>
                <a:latin typeface="Google Sans"/>
              </a:rPr>
              <a:t>که </a:t>
            </a:r>
            <a:r>
              <a:rPr lang="fa-IR" sz="3200" b="1" i="0" dirty="0">
                <a:solidFill>
                  <a:srgbClr val="1F1F1F"/>
                </a:solidFill>
                <a:effectLst/>
                <a:latin typeface="Google Sans"/>
              </a:rPr>
              <a:t>ذینفعان متعددی </a:t>
            </a:r>
            <a:r>
              <a:rPr lang="fa-IR" sz="3200" b="0" i="0" dirty="0">
                <a:solidFill>
                  <a:srgbClr val="1F1F1F"/>
                </a:solidFill>
                <a:effectLst/>
                <a:latin typeface="Google Sans"/>
              </a:rPr>
              <a:t>وجود دارند، می تواند دشوار باشد.</a:t>
            </a:r>
          </a:p>
          <a:p>
            <a:pPr algn="r" rtl="1">
              <a:buFont typeface="Arial" panose="020B0604020202020204" pitchFamily="34" charset="0"/>
              <a:buChar char="•"/>
            </a:pPr>
            <a:r>
              <a:rPr lang="fa-IR" sz="3200" b="0" i="0" dirty="0">
                <a:solidFill>
                  <a:srgbClr val="1F1F1F"/>
                </a:solidFill>
                <a:effectLst/>
                <a:latin typeface="Google Sans"/>
              </a:rPr>
              <a:t>قراردادها مانند سایر </a:t>
            </a:r>
            <a:r>
              <a:rPr lang="fa-IR" sz="3200" b="1" i="0" dirty="0">
                <a:solidFill>
                  <a:srgbClr val="1F1F1F"/>
                </a:solidFill>
                <a:effectLst/>
                <a:latin typeface="Google Sans"/>
              </a:rPr>
              <a:t>رویکردهای توسعه تکرارشونده </a:t>
            </a:r>
            <a:r>
              <a:rPr lang="fa-IR" sz="3200" b="0" i="0" dirty="0">
                <a:solidFill>
                  <a:srgbClr val="1F1F1F"/>
                </a:solidFill>
                <a:effectLst/>
                <a:latin typeface="Google Sans"/>
              </a:rPr>
              <a:t>ممکن است مشکل ساز شوند.</a:t>
            </a:r>
          </a:p>
        </p:txBody>
      </p:sp>
      <p:sp>
        <p:nvSpPr>
          <p:cNvPr id="1167362" name="Rectangle 2"/>
          <p:cNvSpPr>
            <a:spLocks noGrp="1" noChangeArrowheads="1"/>
          </p:cNvSpPr>
          <p:nvPr>
            <p:ph type="title"/>
          </p:nvPr>
        </p:nvSpPr>
        <p:spPr/>
        <p:txBody>
          <a:bodyPr/>
          <a:lstStyle/>
          <a:p>
            <a:pPr algn="r" rtl="1"/>
            <a:r>
              <a:rPr lang="fa-IR" b="1" i="0" dirty="0">
                <a:solidFill>
                  <a:srgbClr val="1F1F1F"/>
                </a:solidFill>
                <a:effectLst/>
                <a:latin typeface="Google Sans"/>
              </a:rPr>
              <a:t>چالش های روش چابک:</a:t>
            </a:r>
            <a:endParaRPr lang="fa-IR" b="0" i="0" dirty="0">
              <a:solidFill>
                <a:srgbClr val="1F1F1F"/>
              </a:solidFill>
              <a:effectLst/>
              <a:latin typeface="Google Sans"/>
            </a:endParaRPr>
          </a:p>
        </p:txBody>
      </p:sp>
    </p:spTree>
    <p:extLst>
      <p:ext uri="{BB962C8B-B14F-4D97-AF65-F5344CB8AC3E}">
        <p14:creationId xmlns:p14="http://schemas.microsoft.com/office/powerpoint/2010/main" val="227285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 id="{9308F140-5CDC-477D-BC4D-9C1906451284}" vid="{11C5112C-663B-4E6D-9D3D-2361F8FA32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2317</TotalTime>
  <Words>14139</Words>
  <Application>Microsoft Office PowerPoint</Application>
  <PresentationFormat>On-screen Show (4:3)</PresentationFormat>
  <Paragraphs>1112</Paragraphs>
  <Slides>79</Slides>
  <Notes>36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79</vt:i4>
      </vt:variant>
    </vt:vector>
  </HeadingPairs>
  <TitlesOfParts>
    <vt:vector size="95" baseType="lpstr">
      <vt:lpstr>-apple-system</vt:lpstr>
      <vt:lpstr>Arial</vt:lpstr>
      <vt:lpstr>B Nazanin</vt:lpstr>
      <vt:lpstr>Calibri</vt:lpstr>
      <vt:lpstr>Calibri Light</vt:lpstr>
      <vt:lpstr>Consolas</vt:lpstr>
      <vt:lpstr>Courier New</vt:lpstr>
      <vt:lpstr>Georgia</vt:lpstr>
      <vt:lpstr>Google Sans</vt:lpstr>
      <vt:lpstr>Helvetica Neue</vt:lpstr>
      <vt:lpstr>Roboto</vt:lpstr>
      <vt:lpstr>Symbol</vt:lpstr>
      <vt:lpstr>Times New Roman</vt:lpstr>
      <vt:lpstr>Wingdings</vt:lpstr>
      <vt:lpstr>Wingdings 2</vt:lpstr>
      <vt:lpstr>Training presentation</vt:lpstr>
      <vt:lpstr>توسعه نرم افزار چابک</vt:lpstr>
      <vt:lpstr>موضوعات</vt:lpstr>
      <vt:lpstr>هزینه تغییر</vt:lpstr>
      <vt:lpstr>فرایند چابک</vt:lpstr>
      <vt:lpstr>فرایند چابک</vt:lpstr>
      <vt:lpstr>بیانیه چابک</vt:lpstr>
      <vt:lpstr>The principles of agile methods </vt:lpstr>
      <vt:lpstr>کاربرد روش چابک</vt:lpstr>
      <vt:lpstr>چالش های روش چابک:</vt:lpstr>
      <vt:lpstr>نگهداری نرم افزار و روش های چابک</vt:lpstr>
      <vt:lpstr>توسعه مبتنی بر برنامه در مقابل توسعه چابک</vt:lpstr>
      <vt:lpstr>توسعه مبتنی بر برنامه در مقابل توسعه چابک:</vt:lpstr>
      <vt:lpstr>مثال‌های توسعه مبتنی بر برنامه‌ریزی</vt:lpstr>
      <vt:lpstr>مقایسه توسعه مبتنی بر برنامه‌ریزی و توسعه چابک</vt:lpstr>
      <vt:lpstr>Plan-driven and agile specification </vt:lpstr>
      <vt:lpstr>مسائل سازمانی انسانی و فنی</vt:lpstr>
      <vt:lpstr>مسائل سازمانی انسانی و فنی</vt:lpstr>
      <vt:lpstr>مسائل سازمانی انسانی و فنی</vt:lpstr>
      <vt:lpstr>مسائل سازمانی انسانی و فنی</vt:lpstr>
      <vt:lpstr>مثال‌ها و جزئیات درباره تعادل بین رویکردهای برنامه‌محور و چابک </vt:lpstr>
      <vt:lpstr>مثال‌ها و جزئیات درباره تعادل بین رویکردهای برنامه‌محور و چابک </vt:lpstr>
      <vt:lpstr>مثال‌ها و جزئیات درباره تعادل بین رویکردهای برنامه‌محور و چابک </vt:lpstr>
      <vt:lpstr>مثال‌ها و جزئیات درباره تعادل بین رویکردهای برنامه‌محور و چابک </vt:lpstr>
      <vt:lpstr>مثال‌ها و جزئیات درباره تعادل بین رویکردهای برنامه‌محور و چابک </vt:lpstr>
      <vt:lpstr>مثال‌ها و جزئیات درباره تعادل بین رویکردهای برنامه‌محور و چابک </vt:lpstr>
      <vt:lpstr>Extreme programming</vt:lpstr>
      <vt:lpstr>اصول کلیدی XP و چابک</vt:lpstr>
      <vt:lpstr>Refactoring</vt:lpstr>
      <vt:lpstr>What is Code Refactoring? </vt:lpstr>
      <vt:lpstr>نمونه از بازآرایی کد</vt:lpstr>
      <vt:lpstr>مثلا کد زیر را چطور می‌شود بازآرایی کرد؟</vt:lpstr>
      <vt:lpstr>(ادامه) بازآرایی کد</vt:lpstr>
      <vt:lpstr>The extreme programming release cycle </vt:lpstr>
      <vt:lpstr>داستان کاربر User Story</vt:lpstr>
      <vt:lpstr>PowerPoint Presentation</vt:lpstr>
      <vt:lpstr>PowerPoint Presentation</vt:lpstr>
      <vt:lpstr>داستان کاربر User Story</vt:lpstr>
      <vt:lpstr>PowerPoint Presentation</vt:lpstr>
      <vt:lpstr>Extreme programming practices (b)</vt:lpstr>
      <vt:lpstr>سناریوهای الزامات</vt:lpstr>
      <vt:lpstr>داستان تجویز دارو</vt:lpstr>
      <vt:lpstr>داستان تجویز دارو</vt:lpstr>
      <vt:lpstr>نمونه هایی از کارت های وظیفه برای تجویز دارو</vt:lpstr>
      <vt:lpstr>Testing in XP</vt:lpstr>
      <vt:lpstr>توسعه آزمون اول-Test-first development</vt:lpstr>
      <vt:lpstr>نحوه کار توسعه مبتنی بر تست:</vt:lpstr>
      <vt:lpstr>نحوه کار توسعه مبتنی بر تست:</vt:lpstr>
      <vt:lpstr>نحوه کار توسعه مبتنی بر تست:</vt:lpstr>
      <vt:lpstr>Customer involvement</vt:lpstr>
      <vt:lpstr>شرح سناریوی تست برای بررسی دوز دارو</vt:lpstr>
      <vt:lpstr>خودکار سازی تست</vt:lpstr>
      <vt:lpstr>XP  و چالش‌های تست</vt:lpstr>
      <vt:lpstr>برنامه‌نویسی زوجی</vt:lpstr>
      <vt:lpstr>برنامه‌نویسی زوجی</vt:lpstr>
      <vt:lpstr>مزایای برنامه‌نویسی زوجی</vt:lpstr>
      <vt:lpstr>مدیریت پروژه چابک</vt:lpstr>
      <vt:lpstr>اسکرام</vt:lpstr>
      <vt:lpstr>فرآیند اسکرام</vt:lpstr>
      <vt:lpstr>چرخه اسکرام</vt:lpstr>
      <vt:lpstr>چرخه اسکرام</vt:lpstr>
      <vt:lpstr>کار تیمی در اسکرام</vt:lpstr>
      <vt:lpstr>اسکرام روزانه چیست؟</vt:lpstr>
      <vt:lpstr>اهداف اسکرام روزانه</vt:lpstr>
      <vt:lpstr>نمونه‌ای از یک اسکرام روزانه</vt:lpstr>
      <vt:lpstr>اعضای تیم</vt:lpstr>
      <vt:lpstr>روز اول: برنامه‌ریزی اسپرینت</vt:lpstr>
      <vt:lpstr>اسکرام روزانه: روز ۲ تا روز ۱۳</vt:lpstr>
      <vt:lpstr>روز ۱۴: بازنگری اسپرینت و گذشته‌نگری اسپرینت</vt:lpstr>
      <vt:lpstr>مزایای اسکرام</vt:lpstr>
      <vt:lpstr>روش مقیاس پذیری در اسکرام</vt:lpstr>
      <vt:lpstr>توسعه‌ سیستم‌های بزرگ</vt:lpstr>
      <vt:lpstr>توسعه‌ سیستم‌های بزرگ (ادامه)</vt:lpstr>
      <vt:lpstr>Scaling out (توسعه پذیری سازمان) و scaling up  (ارتقا پذیری سامانه ) </vt:lpstr>
      <vt:lpstr>Scaling out (توسعه پذیری سازمان) و scaling up  (ارتقا پذیری سامانه ) </vt:lpstr>
      <vt:lpstr>ارتقا پذیری برای سامانه‌های بزرگ</vt:lpstr>
      <vt:lpstr>توسعه پذیری برای سازمان‌های بزرگ</vt:lpstr>
      <vt:lpstr>نکات کلیدی</vt:lpstr>
      <vt:lpstr>نکات کلیدی )ادامه)</vt:lpstr>
      <vt:lpstr>PowerPoint Presentation</vt:lpstr>
    </vt:vector>
  </TitlesOfParts>
  <Company>St Andrews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 Chapter 3</dc:title>
  <dc:creator>Ian Sommerville</dc:creator>
  <cp:lastModifiedBy>Ahmad</cp:lastModifiedBy>
  <cp:revision>161</cp:revision>
  <dcterms:created xsi:type="dcterms:W3CDTF">2010-01-06T20:28:26Z</dcterms:created>
  <dcterms:modified xsi:type="dcterms:W3CDTF">2024-11-09T09:08:08Z</dcterms:modified>
</cp:coreProperties>
</file>